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8" r:id="rId3"/>
    <p:sldId id="262" r:id="rId4"/>
    <p:sldId id="266" r:id="rId5"/>
    <p:sldId id="269" r:id="rId6"/>
    <p:sldId id="275" r:id="rId7"/>
    <p:sldId id="264" r:id="rId8"/>
    <p:sldId id="276" r:id="rId9"/>
    <p:sldId id="270" r:id="rId10"/>
    <p:sldId id="259" r:id="rId11"/>
    <p:sldId id="267" r:id="rId12"/>
    <p:sldId id="271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D4"/>
    <a:srgbClr val="FFF7CA"/>
    <a:srgbClr val="FFEDB7"/>
    <a:srgbClr val="F9E7B2"/>
    <a:srgbClr val="E9D8A5"/>
    <a:srgbClr val="E4E4E4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56" autoAdjust="0"/>
  </p:normalViewPr>
  <p:slideViewPr>
    <p:cSldViewPr snapToGrid="0" snapToObjects="1">
      <p:cViewPr>
        <p:scale>
          <a:sx n="81" d="100"/>
          <a:sy n="81" d="100"/>
        </p:scale>
        <p:origin x="-1760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5583A-DF11-F24C-8F4A-E3E886E89050}" type="datetime1">
              <a:rPr lang="tr-TR" smtClean="0"/>
              <a:t>15.04.17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A8BFE-DD1C-E845-904F-791CE7B19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69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84AF9-1B9E-CE4A-B247-D435862827A2}" type="datetime1">
              <a:rPr lang="tr-TR" smtClean="0"/>
              <a:t>15.04.17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3E101-5C87-C24D-8A37-1F1714F6E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237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3E101-5C87-C24D-8A37-1F1714F6EF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73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4-6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lenf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nodu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içeren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aksiller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venin medial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posteriorunda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uzanarak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üst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ekstremitelerden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gelen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lenf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drenajının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büyük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kısmını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alan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aksiller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grubu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(lateral); </a:t>
            </a:r>
            <a:endParaRPr lang="tr-TR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5-6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lenf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nodu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kapsayan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lateral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torasik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damarlara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komşu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pektoralis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minör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kaslarının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alt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sınırı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boyunca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uzanıp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memenin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lateral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yüzünden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gelen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lenf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drenajının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büyük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kısmını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alan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eksternal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mammaryan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(anterior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pectoral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): </a:t>
            </a:r>
            <a:endParaRPr lang="tr-TR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5-7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adet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lenf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nodu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içeren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subskapular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damarlara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komşu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skapulanın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lateral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sınırındaki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aksilla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posterior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duvarı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boyunca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uzanıp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esas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olarak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alt posterior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boyundan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posterior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gövde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posterior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omuzdan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gelen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lenf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drenajını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alan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skapulargrup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(posterior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subskapular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</a:t>
            </a:r>
            <a:endParaRPr lang="tr-TR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3-4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adet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lenf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nodu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kapsayan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pektoralis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minör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kasının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hemen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posteriorunda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uzanan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aksillanın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yanlarına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gömülu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̈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olup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aksiller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dış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meme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skapuler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lenf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nodu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gruplarından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doğrudan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memeden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gelen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lenf</a:t>
            </a:r>
            <a:endParaRPr lang="tr-TR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drenajını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alan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santral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endParaRPr lang="tr-TR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(5)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6-12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adet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lenf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nodu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içeren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pektoralis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minör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kaslarının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üst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sınırının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posterior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superiorunda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uzanıp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tüm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aksiller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lenf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nodu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gruplar›ndan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gelen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lenf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drenajını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alan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subklaviküler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apikal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</a:t>
            </a:r>
            <a:endParaRPr lang="tr-TR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(6)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1-4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adet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lenf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nodu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içeren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pektoralis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majör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pektoralis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minör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kaslarının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arasında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yer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alarak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doğrudan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memeden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gelen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lenf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drenajını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alan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interpektoral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(Rotter).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interpektoral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lenf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nodu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grubundan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geçen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lenf</a:t>
            </a:r>
            <a:endParaRPr lang="tr-TR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sıvısı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doğrudan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santral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subklaviküler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lenf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nodlarına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drene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olur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tr-TR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3E101-5C87-C24D-8A37-1F1714F6EF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94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A5F1-F810-4840-978F-E870A9DC6607}" type="datetime1">
              <a:rPr lang="tr-TR" smtClean="0"/>
              <a:t>15.04.17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F6D7-0EA1-7B46-B59A-7F8F8962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45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9499-7D12-3D4D-9D83-F8DEAD06F03B}" type="datetime1">
              <a:rPr lang="tr-TR" smtClean="0"/>
              <a:t>15.04.17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F6D7-0EA1-7B46-B59A-7F8F8962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CD46-1037-4F4E-9627-F164CACC2E8B}" type="datetime1">
              <a:rPr lang="tr-TR" smtClean="0"/>
              <a:t>15.04.17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F6D7-0EA1-7B46-B59A-7F8F8962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3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BAAD-6306-3B4D-A9AF-891D5503BFE1}" type="datetime1">
              <a:rPr lang="tr-TR" smtClean="0"/>
              <a:t>15.04.17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F6D7-0EA1-7B46-B59A-7F8F8962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5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5F18-1D3F-FB42-A139-0662DF534289}" type="datetime1">
              <a:rPr lang="tr-TR" smtClean="0"/>
              <a:t>15.04.17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F6D7-0EA1-7B46-B59A-7F8F8962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28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C70D-78D3-1648-AA5F-14FC13845E9C}" type="datetime1">
              <a:rPr lang="tr-TR" smtClean="0"/>
              <a:t>15.04.17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F6D7-0EA1-7B46-B59A-7F8F8962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71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25D4-8CDF-3646-A46F-9CFA7D3A4D81}" type="datetime1">
              <a:rPr lang="tr-TR" smtClean="0"/>
              <a:t>15.04.17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F6D7-0EA1-7B46-B59A-7F8F8962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44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B212E-1C3F-6642-ACAD-0C768FCBFC15}" type="datetime1">
              <a:rPr lang="tr-TR" smtClean="0"/>
              <a:t>15.04.17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F6D7-0EA1-7B46-B59A-7F8F8962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89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5061-42F8-264A-AC8B-36A436954E22}" type="datetime1">
              <a:rPr lang="tr-TR" smtClean="0"/>
              <a:t>15.04.17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F6D7-0EA1-7B46-B59A-7F8F8962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90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FDCCF-39CC-7648-86D7-D4C6F5443249}" type="datetime1">
              <a:rPr lang="tr-TR" smtClean="0"/>
              <a:t>15.04.17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F6D7-0EA1-7B46-B59A-7F8F8962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91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0CE84-DCFC-5941-B96A-FD9E059BC8B9}" type="datetime1">
              <a:rPr lang="tr-TR" smtClean="0"/>
              <a:t>15.04.17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F6D7-0EA1-7B46-B59A-7F8F8962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18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08411-9726-9F45-A997-D490503B0C63}" type="datetime1">
              <a:rPr lang="tr-TR" smtClean="0"/>
              <a:t>15.04.17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5F6D7-0EA1-7B46-B59A-7F8F8962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5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east-cancer-8-728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t="16423" r="-3841" b="7353"/>
          <a:stretch/>
        </p:blipFill>
        <p:spPr>
          <a:xfrm>
            <a:off x="759633" y="1449185"/>
            <a:ext cx="3253850" cy="39917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4069" y="752636"/>
            <a:ext cx="3754899" cy="3057582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Memenin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Lenfatik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err="1" smtClean="0">
                <a:solidFill>
                  <a:srgbClr val="FF0000"/>
                </a:solidFill>
              </a:rPr>
              <a:t>Anatomisi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2310" y="4065170"/>
            <a:ext cx="6043937" cy="1952172"/>
          </a:xfrm>
        </p:spPr>
        <p:txBody>
          <a:bodyPr>
            <a:normAutofit/>
          </a:bodyPr>
          <a:lstStyle/>
          <a:p>
            <a:r>
              <a:rPr lang="en-US" sz="2400" b="1" i="1" dirty="0" err="1" smtClean="0">
                <a:solidFill>
                  <a:srgbClr val="000000"/>
                </a:solidFill>
              </a:rPr>
              <a:t>Doç</a:t>
            </a:r>
            <a:r>
              <a:rPr lang="en-US" sz="2400" b="1" i="1" dirty="0" smtClean="0">
                <a:solidFill>
                  <a:srgbClr val="000000"/>
                </a:solidFill>
              </a:rPr>
              <a:t>. Dr.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Arda</a:t>
            </a:r>
            <a:r>
              <a:rPr lang="en-US" sz="2400" b="1" i="1" dirty="0" smtClean="0">
                <a:solidFill>
                  <a:srgbClr val="000000"/>
                </a:solidFill>
              </a:rPr>
              <a:t> DEMİRKAN</a:t>
            </a:r>
          </a:p>
          <a:p>
            <a:endParaRPr lang="en-US" sz="2400" b="1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Ankara </a:t>
            </a:r>
            <a:r>
              <a:rPr lang="en-US" sz="2400" dirty="0" err="1" smtClean="0">
                <a:solidFill>
                  <a:srgbClr val="000000"/>
                </a:solidFill>
              </a:rPr>
              <a:t>Üniversitesi</a:t>
            </a:r>
            <a:r>
              <a:rPr lang="en-US" sz="2400" dirty="0" smtClean="0">
                <a:solidFill>
                  <a:srgbClr val="000000"/>
                </a:solidFill>
              </a:rPr>
              <a:t> Tıp </a:t>
            </a:r>
            <a:r>
              <a:rPr lang="en-US" sz="2400" dirty="0" err="1" smtClean="0">
                <a:solidFill>
                  <a:srgbClr val="000000"/>
                </a:solidFill>
              </a:rPr>
              <a:t>Fakültesi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sz="2400" dirty="0" err="1" smtClean="0">
                <a:solidFill>
                  <a:srgbClr val="000000"/>
                </a:solidFill>
              </a:rPr>
              <a:t>Genel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Cerrahi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Anabilim</a:t>
            </a:r>
            <a:r>
              <a:rPr lang="en-US" sz="2400" dirty="0" smtClean="0">
                <a:solidFill>
                  <a:srgbClr val="000000"/>
                </a:solidFill>
              </a:rPr>
              <a:t> Dalı 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804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98"/>
            <a:ext cx="8229600" cy="86655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</a:rPr>
              <a:t>Meme </a:t>
            </a:r>
            <a:r>
              <a:rPr lang="en-US" sz="3200" b="1" dirty="0" err="1" smtClean="0">
                <a:solidFill>
                  <a:srgbClr val="008000"/>
                </a:solidFill>
              </a:rPr>
              <a:t>Dokusunun</a:t>
            </a:r>
            <a:r>
              <a:rPr lang="en-US" sz="3200" b="1" dirty="0" smtClean="0">
                <a:solidFill>
                  <a:srgbClr val="008000"/>
                </a:solidFill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</a:rPr>
              <a:t>Aksiller</a:t>
            </a:r>
            <a:r>
              <a:rPr lang="en-US" sz="3200" b="1" dirty="0" smtClean="0">
                <a:solidFill>
                  <a:srgbClr val="008000"/>
                </a:solidFill>
              </a:rPr>
              <a:t> Lenfatik </a:t>
            </a:r>
            <a:r>
              <a:rPr lang="en-US" sz="3200" b="1" dirty="0" err="1" smtClean="0">
                <a:solidFill>
                  <a:srgbClr val="008000"/>
                </a:solidFill>
              </a:rPr>
              <a:t>Drenajı</a:t>
            </a:r>
            <a:endParaRPr lang="en-US" sz="3200" dirty="0">
              <a:solidFill>
                <a:srgbClr val="008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46849" y="892347"/>
            <a:ext cx="8256382" cy="5995604"/>
            <a:chOff x="457200" y="1068880"/>
            <a:chExt cx="8014596" cy="5789120"/>
          </a:xfrm>
        </p:grpSpPr>
        <p:grpSp>
          <p:nvGrpSpPr>
            <p:cNvPr id="25" name="Group 24"/>
            <p:cNvGrpSpPr/>
            <p:nvPr/>
          </p:nvGrpSpPr>
          <p:grpSpPr>
            <a:xfrm>
              <a:off x="457200" y="1068880"/>
              <a:ext cx="8014596" cy="5789120"/>
              <a:chOff x="800306" y="1161097"/>
              <a:chExt cx="7571896" cy="5580379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800306" y="1161097"/>
                <a:ext cx="7571896" cy="5580379"/>
                <a:chOff x="2566415" y="1604052"/>
                <a:chExt cx="6337361" cy="4815957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566415" y="1604052"/>
                  <a:ext cx="6337361" cy="4815957"/>
                </a:xfrm>
                <a:prstGeom prst="rect">
                  <a:avLst/>
                </a:prstGeom>
              </p:spPr>
            </p:pic>
            <p:sp>
              <p:nvSpPr>
                <p:cNvPr id="5" name="TextBox 4"/>
                <p:cNvSpPr txBox="1"/>
                <p:nvPr/>
              </p:nvSpPr>
              <p:spPr>
                <a:xfrm>
                  <a:off x="2843104" y="5791245"/>
                  <a:ext cx="885894" cy="461665"/>
                </a:xfrm>
                <a:prstGeom prst="rect">
                  <a:avLst/>
                </a:prstGeom>
                <a:solidFill>
                  <a:srgbClr val="E4E4E4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FF0000"/>
                      </a:solidFill>
                    </a:rPr>
                    <a:t>2.</a:t>
                  </a:r>
                  <a:r>
                    <a:rPr lang="en-US" sz="1200" dirty="0" smtClean="0"/>
                    <a:t> Anterior (pectoral)</a:t>
                  </a:r>
                  <a:endParaRPr lang="en-US" sz="1200" dirty="0"/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2707524" y="5174687"/>
                  <a:ext cx="1106948" cy="461665"/>
                </a:xfrm>
                <a:prstGeom prst="rect">
                  <a:avLst/>
                </a:prstGeom>
                <a:solidFill>
                  <a:srgbClr val="E4E4E4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FF0000"/>
                      </a:solidFill>
                    </a:rPr>
                    <a:t>3.</a:t>
                  </a:r>
                  <a:r>
                    <a:rPr lang="en-US" sz="1200" dirty="0" smtClean="0"/>
                    <a:t> Posterior (</a:t>
                  </a:r>
                  <a:r>
                    <a:rPr lang="en-US" sz="1200" dirty="0" err="1" smtClean="0"/>
                    <a:t>subskapular</a:t>
                  </a:r>
                  <a:r>
                    <a:rPr lang="en-US" sz="1200" dirty="0" smtClean="0"/>
                    <a:t>) </a:t>
                  </a:r>
                  <a:endParaRPr lang="en-US" sz="1200" dirty="0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2703613" y="4652976"/>
                  <a:ext cx="819943" cy="461665"/>
                </a:xfrm>
                <a:prstGeom prst="rect">
                  <a:avLst/>
                </a:prstGeom>
                <a:solidFill>
                  <a:srgbClr val="E4E4E4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FF0000"/>
                      </a:solidFill>
                    </a:rPr>
                    <a:t>1.</a:t>
                  </a:r>
                  <a:r>
                    <a:rPr lang="en-US" sz="1200" dirty="0" smtClean="0"/>
                    <a:t> Lateral (</a:t>
                  </a:r>
                  <a:r>
                    <a:rPr lang="en-US" sz="1200" dirty="0" err="1" smtClean="0"/>
                    <a:t>aksiller</a:t>
                  </a:r>
                  <a:r>
                    <a:rPr lang="en-US" sz="1200" dirty="0" smtClean="0"/>
                    <a:t>) </a:t>
                  </a:r>
                  <a:endParaRPr lang="en-US" sz="1200" dirty="0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5049052" y="1725633"/>
                  <a:ext cx="1052590" cy="307777"/>
                </a:xfrm>
                <a:prstGeom prst="rect">
                  <a:avLst/>
                </a:prstGeom>
                <a:solidFill>
                  <a:srgbClr val="E4E4E4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Parasternal</a:t>
                  </a:r>
                  <a:r>
                    <a:rPr lang="en-US" sz="1400" dirty="0" smtClean="0"/>
                    <a:t> </a:t>
                  </a:r>
                  <a:endParaRPr lang="en-US" sz="1400" dirty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2947698" y="2348681"/>
                  <a:ext cx="1213430" cy="461665"/>
                </a:xfrm>
                <a:prstGeom prst="rect">
                  <a:avLst/>
                </a:prstGeom>
                <a:solidFill>
                  <a:srgbClr val="E4E4E4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FF0000"/>
                      </a:solidFill>
                    </a:rPr>
                    <a:t>4.</a:t>
                  </a:r>
                  <a:r>
                    <a:rPr lang="en-US" sz="1200" dirty="0" smtClean="0"/>
                    <a:t> </a:t>
                  </a:r>
                  <a:r>
                    <a:rPr lang="en-US" sz="1200" dirty="0" err="1" smtClean="0"/>
                    <a:t>Santral</a:t>
                  </a:r>
                  <a:r>
                    <a:rPr lang="en-US" sz="1200" dirty="0" smtClean="0"/>
                    <a:t> (</a:t>
                  </a:r>
                  <a:r>
                    <a:rPr lang="en-US" sz="1200" dirty="0" err="1" smtClean="0"/>
                    <a:t>aksiller</a:t>
                  </a:r>
                  <a:r>
                    <a:rPr lang="en-US" sz="1200" dirty="0" smtClean="0"/>
                    <a:t>)</a:t>
                  </a:r>
                  <a:endParaRPr lang="en-US" sz="1200" dirty="0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3040530" y="1843880"/>
                  <a:ext cx="1242230" cy="461665"/>
                </a:xfrm>
                <a:prstGeom prst="rect">
                  <a:avLst/>
                </a:prstGeom>
                <a:solidFill>
                  <a:srgbClr val="E4E4E4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FF0000"/>
                      </a:solidFill>
                    </a:rPr>
                    <a:t>6.</a:t>
                  </a:r>
                  <a:r>
                    <a:rPr lang="en-US" sz="1200" dirty="0" smtClean="0"/>
                    <a:t> </a:t>
                  </a:r>
                  <a:r>
                    <a:rPr lang="en-US" sz="1200" dirty="0" err="1" smtClean="0"/>
                    <a:t>İnterpektoral</a:t>
                  </a:r>
                  <a:r>
                    <a:rPr lang="en-US" sz="1200" dirty="0" smtClean="0"/>
                    <a:t> (Rotter)</a:t>
                  </a:r>
                  <a:endParaRPr lang="en-US" sz="1200" dirty="0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4257288" y="1994829"/>
                  <a:ext cx="1508690" cy="276999"/>
                </a:xfrm>
                <a:prstGeom prst="rect">
                  <a:avLst/>
                </a:prstGeom>
                <a:solidFill>
                  <a:srgbClr val="E4E4E4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FF0000"/>
                      </a:solidFill>
                    </a:rPr>
                    <a:t>5.</a:t>
                  </a:r>
                  <a:r>
                    <a:rPr lang="en-US" sz="1200" dirty="0" smtClean="0"/>
                    <a:t> </a:t>
                  </a:r>
                  <a:r>
                    <a:rPr lang="en-US" sz="1200" dirty="0" err="1" smtClean="0"/>
                    <a:t>Apikal</a:t>
                  </a:r>
                  <a:r>
                    <a:rPr lang="en-US" sz="1200" dirty="0" smtClean="0"/>
                    <a:t>(</a:t>
                  </a:r>
                  <a:r>
                    <a:rPr lang="en-US" sz="1200" dirty="0" err="1" smtClean="0"/>
                    <a:t>subklavian</a:t>
                  </a:r>
                  <a:r>
                    <a:rPr lang="en-US" sz="1200" dirty="0" smtClean="0"/>
                    <a:t>)</a:t>
                  </a:r>
                  <a:endParaRPr lang="en-US" sz="1200" dirty="0"/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2264600" y="2836120"/>
                <a:ext cx="1962085" cy="2696036"/>
                <a:chOff x="3168278" y="3018964"/>
                <a:chExt cx="1962085" cy="2696036"/>
              </a:xfrm>
            </p:grpSpPr>
            <p:sp>
              <p:nvSpPr>
                <p:cNvPr id="15" name="Oval 14"/>
                <p:cNvSpPr/>
                <p:nvPr/>
              </p:nvSpPr>
              <p:spPr>
                <a:xfrm rot="20196978">
                  <a:off x="4511847" y="3018964"/>
                  <a:ext cx="618516" cy="628775"/>
                </a:xfrm>
                <a:prstGeom prst="ellipse">
                  <a:avLst/>
                </a:prstGeom>
                <a:noFill/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4303797" y="3966422"/>
                  <a:ext cx="490555" cy="478577"/>
                </a:xfrm>
                <a:prstGeom prst="ellipse">
                  <a:avLst/>
                </a:prstGeom>
                <a:noFill/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3780600" y="3288437"/>
                  <a:ext cx="697558" cy="677985"/>
                </a:xfrm>
                <a:prstGeom prst="ellipse">
                  <a:avLst/>
                </a:prstGeom>
                <a:noFill/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3168278" y="3503362"/>
                  <a:ext cx="645602" cy="599716"/>
                </a:xfrm>
                <a:prstGeom prst="ellipse">
                  <a:avLst/>
                </a:prstGeom>
                <a:noFill/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3440204" y="4138369"/>
                  <a:ext cx="429754" cy="619254"/>
                </a:xfrm>
                <a:prstGeom prst="ellipse">
                  <a:avLst/>
                </a:prstGeom>
                <a:noFill/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3448537" y="4796692"/>
                  <a:ext cx="581067" cy="918308"/>
                </a:xfrm>
                <a:prstGeom prst="ellipse">
                  <a:avLst/>
                </a:prstGeom>
                <a:noFill/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4" name="Oval 13"/>
            <p:cNvSpPr/>
            <p:nvPr/>
          </p:nvSpPr>
          <p:spPr>
            <a:xfrm>
              <a:off x="4997110" y="3700217"/>
              <a:ext cx="922337" cy="166081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F6D7-0EA1-7B46-B59A-7F8F8962CCD5}" type="slidenum">
              <a:rPr lang="en-US" smtClean="0"/>
              <a:t>10</a:t>
            </a:fld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926093" y="4224149"/>
            <a:ext cx="1019114" cy="136813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256213" y="4475818"/>
            <a:ext cx="14305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Karşı</a:t>
            </a:r>
            <a:r>
              <a:rPr lang="en-US" sz="1600" dirty="0" smtClean="0"/>
              <a:t> meme </a:t>
            </a:r>
            <a:r>
              <a:rPr lang="en-US" sz="1600" dirty="0" err="1" smtClean="0"/>
              <a:t>ile</a:t>
            </a:r>
            <a:r>
              <a:rPr lang="en-US" sz="1600" dirty="0" smtClean="0"/>
              <a:t> </a:t>
            </a:r>
            <a:r>
              <a:rPr lang="en-US" sz="1600" dirty="0" err="1" smtClean="0"/>
              <a:t>ilişkili</a:t>
            </a:r>
            <a:r>
              <a:rPr lang="en-US" sz="1600" dirty="0" smtClean="0"/>
              <a:t> </a:t>
            </a:r>
            <a:r>
              <a:rPr lang="en-US" sz="1600" dirty="0" err="1" smtClean="0"/>
              <a:t>lenfatikler</a:t>
            </a:r>
            <a:r>
              <a:rPr lang="en-US" sz="1600" dirty="0" smtClean="0"/>
              <a:t> 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732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48"/>
            <a:ext cx="8229600" cy="93852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</a:rPr>
              <a:t>Meme </a:t>
            </a:r>
            <a:r>
              <a:rPr lang="en-US" sz="3200" b="1" dirty="0" err="1" smtClean="0">
                <a:solidFill>
                  <a:srgbClr val="008000"/>
                </a:solidFill>
              </a:rPr>
              <a:t>Dokusunun</a:t>
            </a:r>
            <a:r>
              <a:rPr lang="en-US" sz="3200" b="1" dirty="0" smtClean="0">
                <a:solidFill>
                  <a:srgbClr val="008000"/>
                </a:solidFill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</a:rPr>
              <a:t>Aksiller</a:t>
            </a:r>
            <a:r>
              <a:rPr lang="en-US" sz="3200" b="1" dirty="0" smtClean="0">
                <a:solidFill>
                  <a:srgbClr val="008000"/>
                </a:solidFill>
              </a:rPr>
              <a:t> Lenfatik </a:t>
            </a:r>
            <a:r>
              <a:rPr lang="en-US" sz="3200" b="1" dirty="0" err="1" smtClean="0">
                <a:solidFill>
                  <a:srgbClr val="008000"/>
                </a:solidFill>
              </a:rPr>
              <a:t>Drenajı</a:t>
            </a:r>
            <a:endParaRPr lang="en-US" sz="3200" dirty="0">
              <a:solidFill>
                <a:srgbClr val="008000"/>
              </a:solidFill>
            </a:endParaRPr>
          </a:p>
        </p:txBody>
      </p:sp>
      <p:pic>
        <p:nvPicPr>
          <p:cNvPr id="22" name="Picture 21" descr="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070" y="1600200"/>
            <a:ext cx="3826930" cy="4276638"/>
          </a:xfrm>
          <a:prstGeom prst="rect">
            <a:avLst/>
          </a:prstGeom>
        </p:spPr>
      </p:pic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335595" y="1379831"/>
            <a:ext cx="4852873" cy="5010385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Seviye</a:t>
            </a:r>
            <a:r>
              <a:rPr lang="en-US" sz="2400" b="1" dirty="0" smtClean="0">
                <a:solidFill>
                  <a:srgbClr val="0000FF"/>
                </a:solidFill>
              </a:rPr>
              <a:t> I:</a:t>
            </a:r>
          </a:p>
          <a:p>
            <a:pPr marL="0" indent="0">
              <a:buNone/>
            </a:pPr>
            <a:r>
              <a:rPr lang="en-US" sz="2400" dirty="0" smtClean="0"/>
              <a:t>Pektoralis </a:t>
            </a:r>
            <a:r>
              <a:rPr lang="en-US" sz="2400" dirty="0" err="1" smtClean="0"/>
              <a:t>minör</a:t>
            </a:r>
            <a:r>
              <a:rPr lang="en-US" sz="2400" dirty="0" smtClean="0"/>
              <a:t> </a:t>
            </a:r>
            <a:r>
              <a:rPr lang="en-US" sz="2400" dirty="0" err="1" smtClean="0"/>
              <a:t>kasının</a:t>
            </a:r>
            <a:r>
              <a:rPr lang="en-US" sz="2400" dirty="0" smtClean="0"/>
              <a:t> </a:t>
            </a:r>
            <a:r>
              <a:rPr lang="en-US" sz="2400" dirty="0" err="1" smtClean="0"/>
              <a:t>lateralinde</a:t>
            </a:r>
            <a:r>
              <a:rPr lang="en-US" sz="2400" dirty="0" smtClean="0"/>
              <a:t> </a:t>
            </a:r>
            <a:r>
              <a:rPr lang="en-US" sz="2400" dirty="0" err="1" smtClean="0"/>
              <a:t>kalan</a:t>
            </a:r>
            <a:r>
              <a:rPr lang="en-US" sz="2400" dirty="0" smtClean="0"/>
              <a:t> </a:t>
            </a:r>
            <a:r>
              <a:rPr lang="en-US" sz="2400" dirty="0" smtClean="0"/>
              <a:t>lenfnodları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b="1" dirty="0" err="1" smtClean="0">
                <a:solidFill>
                  <a:srgbClr val="FFFF00"/>
                </a:solidFill>
              </a:rPr>
              <a:t>Seviye</a:t>
            </a:r>
            <a:r>
              <a:rPr lang="en-US" sz="2400" b="1" dirty="0" smtClean="0">
                <a:solidFill>
                  <a:srgbClr val="FFFF00"/>
                </a:solidFill>
              </a:rPr>
              <a:t> II: </a:t>
            </a:r>
          </a:p>
          <a:p>
            <a:pPr marL="0" indent="0">
              <a:buNone/>
            </a:pPr>
            <a:r>
              <a:rPr lang="en-US" sz="2400" dirty="0" smtClean="0"/>
              <a:t>Pektoralis </a:t>
            </a:r>
            <a:r>
              <a:rPr lang="en-US" sz="2400" dirty="0" err="1" smtClean="0"/>
              <a:t>minör</a:t>
            </a:r>
            <a:r>
              <a:rPr lang="en-US" sz="2400" dirty="0" smtClean="0"/>
              <a:t> </a:t>
            </a:r>
            <a:r>
              <a:rPr lang="en-US" sz="2400" dirty="0" err="1" smtClean="0"/>
              <a:t>kasının</a:t>
            </a:r>
            <a:r>
              <a:rPr lang="en-US" sz="2400" dirty="0" smtClean="0"/>
              <a:t> </a:t>
            </a:r>
            <a:r>
              <a:rPr lang="en-US" sz="2400" dirty="0" err="1" smtClean="0"/>
              <a:t>derininde</a:t>
            </a:r>
            <a:r>
              <a:rPr lang="en-US" sz="2400" dirty="0" smtClean="0"/>
              <a:t> </a:t>
            </a:r>
            <a:r>
              <a:rPr lang="en-US" sz="2400" dirty="0" err="1" smtClean="0"/>
              <a:t>yer</a:t>
            </a:r>
            <a:r>
              <a:rPr lang="en-US" sz="2400" dirty="0" smtClean="0"/>
              <a:t> </a:t>
            </a:r>
            <a:r>
              <a:rPr lang="en-US" sz="2400" dirty="0" err="1" smtClean="0"/>
              <a:t>alan</a:t>
            </a:r>
            <a:r>
              <a:rPr lang="en-US" sz="2400" dirty="0" smtClean="0"/>
              <a:t> </a:t>
            </a:r>
            <a:r>
              <a:rPr lang="en-US" sz="2400" dirty="0"/>
              <a:t>lenfnodları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Seviye</a:t>
            </a:r>
            <a:r>
              <a:rPr lang="en-US" sz="2400" b="1" dirty="0" smtClean="0">
                <a:solidFill>
                  <a:srgbClr val="FF0000"/>
                </a:solidFill>
              </a:rPr>
              <a:t> III: </a:t>
            </a:r>
          </a:p>
          <a:p>
            <a:pPr marL="0" indent="0">
              <a:buNone/>
            </a:pPr>
            <a:r>
              <a:rPr lang="en-US" sz="2400" dirty="0" smtClean="0"/>
              <a:t>Pektoralis </a:t>
            </a:r>
            <a:r>
              <a:rPr lang="en-US" sz="2400" dirty="0" err="1" smtClean="0"/>
              <a:t>minör</a:t>
            </a:r>
            <a:r>
              <a:rPr lang="en-US" sz="2400" dirty="0" smtClean="0"/>
              <a:t> </a:t>
            </a:r>
            <a:r>
              <a:rPr lang="en-US" sz="2400" dirty="0" err="1" smtClean="0"/>
              <a:t>kasının</a:t>
            </a:r>
            <a:r>
              <a:rPr lang="en-US" sz="2400" dirty="0" smtClean="0"/>
              <a:t> </a:t>
            </a:r>
            <a:r>
              <a:rPr lang="en-US" sz="2400" dirty="0" err="1" smtClean="0"/>
              <a:t>medialinde</a:t>
            </a:r>
            <a:r>
              <a:rPr lang="en-US" sz="2400" dirty="0" smtClean="0"/>
              <a:t> </a:t>
            </a:r>
            <a:r>
              <a:rPr lang="en-US" sz="2400" dirty="0" err="1" smtClean="0"/>
              <a:t>yer</a:t>
            </a:r>
            <a:r>
              <a:rPr lang="en-US" sz="2400" dirty="0" smtClean="0"/>
              <a:t> </a:t>
            </a:r>
            <a:r>
              <a:rPr lang="en-US" sz="2400" dirty="0" err="1" smtClean="0"/>
              <a:t>alan</a:t>
            </a:r>
            <a:r>
              <a:rPr lang="en-US" sz="2400" dirty="0" smtClean="0"/>
              <a:t> </a:t>
            </a:r>
            <a:r>
              <a:rPr lang="en-US" sz="2400" dirty="0" smtClean="0"/>
              <a:t>lenfnodları</a:t>
            </a:r>
            <a:r>
              <a:rPr lang="en-US" sz="2400" dirty="0" smtClean="0"/>
              <a:t>(</a:t>
            </a:r>
            <a:r>
              <a:rPr lang="en-US" sz="2400" dirty="0" err="1" smtClean="0"/>
              <a:t>Subskapuler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endParaRPr lang="en-US" sz="2800" b="1" dirty="0" smtClean="0"/>
          </a:p>
          <a:p>
            <a:endParaRPr lang="en-US" sz="2800" b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F6D7-0EA1-7B46-B59A-7F8F8962CC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36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21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Sentinel </a:t>
            </a:r>
            <a:r>
              <a:rPr lang="en-US" sz="3200" b="1" dirty="0" err="1" smtClean="0">
                <a:solidFill>
                  <a:srgbClr val="FF0000"/>
                </a:solidFill>
              </a:rPr>
              <a:t>lenf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nodu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hep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aynı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yerde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midir</a:t>
            </a:r>
            <a:r>
              <a:rPr lang="en-US" sz="3200" b="1" dirty="0" smtClean="0">
                <a:solidFill>
                  <a:srgbClr val="FF0000"/>
                </a:solidFill>
              </a:rPr>
              <a:t> 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82621"/>
            <a:ext cx="8487503" cy="5221106"/>
          </a:xfrm>
        </p:spPr>
        <p:txBody>
          <a:bodyPr/>
          <a:lstStyle/>
          <a:p>
            <a:r>
              <a:rPr lang="en-US" sz="2400" dirty="0" err="1" smtClean="0"/>
              <a:t>Memenin</a:t>
            </a:r>
            <a:r>
              <a:rPr lang="en-US" sz="2400" dirty="0" smtClean="0"/>
              <a:t> </a:t>
            </a:r>
            <a:r>
              <a:rPr lang="en-US" sz="2400" b="1" i="1" dirty="0" err="1" smtClean="0"/>
              <a:t>belirli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bir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noktasından</a:t>
            </a:r>
            <a:r>
              <a:rPr lang="en-US" sz="2400" b="1" i="1" dirty="0" smtClean="0"/>
              <a:t> </a:t>
            </a:r>
            <a:r>
              <a:rPr lang="en-US" sz="2400" dirty="0" err="1" smtClean="0"/>
              <a:t>lenfatik</a:t>
            </a:r>
            <a:r>
              <a:rPr lang="en-US" sz="2400" dirty="0" smtClean="0"/>
              <a:t> </a:t>
            </a:r>
            <a:r>
              <a:rPr lang="en-US" sz="2400" dirty="0" err="1" smtClean="0"/>
              <a:t>drenajın</a:t>
            </a:r>
            <a:r>
              <a:rPr lang="en-US" sz="2400" dirty="0" smtClean="0"/>
              <a:t> ilk </a:t>
            </a:r>
            <a:r>
              <a:rPr lang="en-US" sz="2400" dirty="0" err="1" smtClean="0"/>
              <a:t>ulaştığı</a:t>
            </a:r>
            <a:r>
              <a:rPr lang="en-US" sz="2400" dirty="0" smtClean="0"/>
              <a:t> </a:t>
            </a:r>
            <a:r>
              <a:rPr lang="en-US" sz="2400" dirty="0" err="1" smtClean="0"/>
              <a:t>lenf</a:t>
            </a:r>
            <a:r>
              <a:rPr lang="en-US" sz="2400" dirty="0" smtClean="0"/>
              <a:t> </a:t>
            </a:r>
            <a:r>
              <a:rPr lang="en-US" sz="2400" dirty="0" err="1" smtClean="0"/>
              <a:t>nodudur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Sıklıkla</a:t>
            </a:r>
            <a:r>
              <a:rPr lang="en-US" sz="2400" dirty="0" smtClean="0"/>
              <a:t> </a:t>
            </a:r>
            <a:r>
              <a:rPr lang="en-US" sz="2400" dirty="0" err="1" smtClean="0"/>
              <a:t>bir</a:t>
            </a:r>
            <a:r>
              <a:rPr lang="en-US" sz="2400" dirty="0" smtClean="0"/>
              <a:t> </a:t>
            </a:r>
            <a:r>
              <a:rPr lang="en-US" sz="2400" dirty="0" err="1" smtClean="0"/>
              <a:t>aksiller</a:t>
            </a:r>
            <a:r>
              <a:rPr lang="en-US" sz="2400" dirty="0" smtClean="0"/>
              <a:t> </a:t>
            </a:r>
            <a:r>
              <a:rPr lang="en-US" sz="2400" dirty="0" err="1" smtClean="0"/>
              <a:t>lenf</a:t>
            </a:r>
            <a:r>
              <a:rPr lang="en-US" sz="2400" dirty="0" smtClean="0"/>
              <a:t> </a:t>
            </a:r>
            <a:r>
              <a:rPr lang="en-US" sz="2400" dirty="0" err="1" smtClean="0"/>
              <a:t>nodudur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Aksiller</a:t>
            </a:r>
            <a:r>
              <a:rPr lang="en-US" sz="2400" dirty="0" smtClean="0"/>
              <a:t> sentinel </a:t>
            </a:r>
            <a:r>
              <a:rPr lang="en-US" sz="2400" dirty="0" err="1" smtClean="0"/>
              <a:t>lenf</a:t>
            </a:r>
            <a:r>
              <a:rPr lang="en-US" sz="2400" dirty="0" smtClean="0"/>
              <a:t> </a:t>
            </a:r>
            <a:r>
              <a:rPr lang="en-US" sz="2400" dirty="0" err="1" smtClean="0"/>
              <a:t>nodu</a:t>
            </a:r>
            <a:r>
              <a:rPr lang="en-US" sz="2400" dirty="0" smtClean="0"/>
              <a:t> </a:t>
            </a:r>
            <a:r>
              <a:rPr lang="en-US" sz="2400" dirty="0" err="1" smtClean="0"/>
              <a:t>tutulduğunda</a:t>
            </a:r>
            <a:r>
              <a:rPr lang="en-US" sz="2400" dirty="0" smtClean="0"/>
              <a:t>;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dirty="0" err="1"/>
              <a:t>H</a:t>
            </a:r>
            <a:r>
              <a:rPr lang="en-US" sz="2400" dirty="0" err="1" smtClean="0"/>
              <a:t>astaların</a:t>
            </a:r>
            <a:r>
              <a:rPr lang="en-US" sz="2400" dirty="0" smtClean="0"/>
              <a:t> </a:t>
            </a:r>
            <a:r>
              <a:rPr lang="en-US" sz="2400" dirty="0" err="1" smtClean="0"/>
              <a:t>yarısında</a:t>
            </a:r>
            <a:r>
              <a:rPr lang="en-US" sz="2400" dirty="0" smtClean="0"/>
              <a:t> </a:t>
            </a:r>
            <a:r>
              <a:rPr lang="en-US" sz="2400" dirty="0" err="1" smtClean="0"/>
              <a:t>etkilenen</a:t>
            </a:r>
            <a:r>
              <a:rPr lang="en-US" sz="2400" dirty="0" smtClean="0"/>
              <a:t> </a:t>
            </a:r>
            <a:r>
              <a:rPr lang="en-US" sz="2400" dirty="0" err="1" smtClean="0"/>
              <a:t>başka</a:t>
            </a:r>
            <a:r>
              <a:rPr lang="en-US" sz="2400" dirty="0" smtClean="0"/>
              <a:t> </a:t>
            </a:r>
            <a:r>
              <a:rPr lang="en-US" sz="2400" dirty="0" err="1" smtClean="0"/>
              <a:t>aksiller</a:t>
            </a:r>
            <a:r>
              <a:rPr lang="en-US" sz="2400" dirty="0"/>
              <a:t> </a:t>
            </a:r>
            <a:r>
              <a:rPr lang="en-US" sz="2400" dirty="0" err="1" smtClean="0"/>
              <a:t>lenf</a:t>
            </a:r>
            <a:r>
              <a:rPr lang="en-US" sz="2400" dirty="0" smtClean="0"/>
              <a:t> </a:t>
            </a:r>
            <a:r>
              <a:rPr lang="en-US" sz="2400" dirty="0" err="1" smtClean="0"/>
              <a:t>nodları</a:t>
            </a:r>
            <a:r>
              <a:rPr lang="en-US" sz="2400" dirty="0" smtClean="0"/>
              <a:t> da 	</a:t>
            </a:r>
            <a:r>
              <a:rPr lang="en-US" sz="2400" dirty="0" err="1" smtClean="0"/>
              <a:t>vardır</a:t>
            </a:r>
            <a:r>
              <a:rPr lang="en-US" sz="2400" dirty="0" smtClean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 smtClean="0"/>
              <a:t>Sentinel LN </a:t>
            </a:r>
            <a:r>
              <a:rPr lang="en-US" sz="2400" b="1" dirty="0" err="1" smtClean="0"/>
              <a:t>örneklenirken</a:t>
            </a:r>
            <a:r>
              <a:rPr lang="en-US" sz="2400" b="1" dirty="0" smtClean="0"/>
              <a:t>, </a:t>
            </a:r>
            <a:r>
              <a:rPr lang="en-US" sz="2400" b="1" dirty="0" err="1"/>
              <a:t>l</a:t>
            </a:r>
            <a:r>
              <a:rPr lang="en-US" sz="2400" b="1" dirty="0" err="1" smtClean="0"/>
              <a:t>enfatik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dolaşım</a:t>
            </a:r>
            <a:r>
              <a:rPr lang="en-US" sz="2400" b="1" dirty="0" smtClean="0"/>
              <a:t> her </a:t>
            </a:r>
            <a:r>
              <a:rPr lang="en-US" sz="2400" b="1" dirty="0" err="1" smtClean="0"/>
              <a:t>zaman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aynı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paternde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midir</a:t>
            </a:r>
            <a:r>
              <a:rPr lang="en-US" sz="2400" b="1" dirty="0" smtClean="0"/>
              <a:t> ? </a:t>
            </a:r>
          </a:p>
          <a:p>
            <a:pPr marL="0" indent="0">
              <a:buNone/>
            </a:pPr>
            <a:r>
              <a:rPr lang="en-US" sz="2400" dirty="0" smtClean="0"/>
              <a:t>	a) </a:t>
            </a:r>
            <a:r>
              <a:rPr lang="en-US" sz="2400" dirty="0" err="1" smtClean="0"/>
              <a:t>Hastanın</a:t>
            </a:r>
            <a:r>
              <a:rPr lang="en-US" sz="2400" dirty="0" smtClean="0"/>
              <a:t> </a:t>
            </a:r>
            <a:r>
              <a:rPr lang="en-US" sz="2400" dirty="0" err="1" smtClean="0"/>
              <a:t>hidrasyonu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b) </a:t>
            </a:r>
            <a:r>
              <a:rPr lang="en-US" sz="2400" dirty="0" err="1" smtClean="0"/>
              <a:t>Verilen</a:t>
            </a:r>
            <a:r>
              <a:rPr lang="en-US" sz="2400" dirty="0" smtClean="0"/>
              <a:t> </a:t>
            </a:r>
            <a:r>
              <a:rPr lang="en-US" sz="2400" dirty="0" err="1" smtClean="0"/>
              <a:t>boyanın</a:t>
            </a:r>
            <a:r>
              <a:rPr lang="en-US" sz="2400" dirty="0" smtClean="0"/>
              <a:t> </a:t>
            </a:r>
            <a:r>
              <a:rPr lang="en-US" sz="2400" dirty="0" err="1" smtClean="0"/>
              <a:t>moleküler</a:t>
            </a:r>
            <a:r>
              <a:rPr lang="en-US" sz="2400" dirty="0" smtClean="0"/>
              <a:t> </a:t>
            </a:r>
            <a:r>
              <a:rPr lang="en-US" sz="2400" dirty="0" err="1" smtClean="0"/>
              <a:t>büyüklüğü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c) </a:t>
            </a:r>
            <a:r>
              <a:rPr lang="en-US" sz="2400" dirty="0" err="1" smtClean="0"/>
              <a:t>Boya</a:t>
            </a:r>
            <a:r>
              <a:rPr lang="en-US" sz="2400" dirty="0" smtClean="0"/>
              <a:t> </a:t>
            </a:r>
            <a:r>
              <a:rPr lang="en-US" sz="2400" dirty="0" err="1" smtClean="0"/>
              <a:t>ya</a:t>
            </a:r>
            <a:r>
              <a:rPr lang="en-US" sz="2400" dirty="0" smtClean="0"/>
              <a:t> da </a:t>
            </a:r>
            <a:r>
              <a:rPr lang="en-US" sz="2400" dirty="0" err="1" smtClean="0"/>
              <a:t>işaretleyici</a:t>
            </a:r>
            <a:r>
              <a:rPr lang="en-US" sz="2400" dirty="0" smtClean="0"/>
              <a:t> </a:t>
            </a:r>
            <a:r>
              <a:rPr lang="en-US" sz="2400" dirty="0" err="1" smtClean="0"/>
              <a:t>verilirken</a:t>
            </a:r>
            <a:r>
              <a:rPr lang="en-US" sz="2400" dirty="0" smtClean="0"/>
              <a:t> </a:t>
            </a:r>
            <a:r>
              <a:rPr lang="en-US" sz="2400" dirty="0" err="1" smtClean="0"/>
              <a:t>uygulanan</a:t>
            </a:r>
            <a:r>
              <a:rPr lang="en-US" sz="2400" dirty="0" smtClean="0"/>
              <a:t> </a:t>
            </a:r>
            <a:r>
              <a:rPr lang="en-US" sz="2400" dirty="0" err="1" smtClean="0"/>
              <a:t>basınç</a:t>
            </a:r>
            <a:r>
              <a:rPr lang="en-US" sz="2400" dirty="0" smtClean="0"/>
              <a:t> </a:t>
            </a:r>
            <a:r>
              <a:rPr lang="en-US" sz="2400" dirty="0" smtClean="0"/>
              <a:t>vb..  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F6D7-0EA1-7B46-B59A-7F8F8962CC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90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7757177_10155546153203352_9203606070572381183_n (1)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r="12968" b="13336"/>
          <a:stretch/>
        </p:blipFill>
        <p:spPr>
          <a:xfrm>
            <a:off x="2852166" y="432319"/>
            <a:ext cx="6114080" cy="3863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unnam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4" r="29482"/>
          <a:stretch/>
        </p:blipFill>
        <p:spPr>
          <a:xfrm>
            <a:off x="298005" y="324239"/>
            <a:ext cx="2254010" cy="3834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17796222_10155546197833352_360672927977945768_n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2" r="10122"/>
          <a:stretch/>
        </p:blipFill>
        <p:spPr>
          <a:xfrm rot="21019492">
            <a:off x="275376" y="4748630"/>
            <a:ext cx="2573929" cy="1717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17523614_10155546196593352_6265647944003147673_n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13"/>
          <a:stretch/>
        </p:blipFill>
        <p:spPr>
          <a:xfrm rot="21406794">
            <a:off x="6035280" y="4765836"/>
            <a:ext cx="2871944" cy="1854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17862385_10155546172733352_5781025354302053262_n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5"/>
          <a:stretch/>
        </p:blipFill>
        <p:spPr>
          <a:xfrm rot="316317">
            <a:off x="3288367" y="4925457"/>
            <a:ext cx="2410583" cy="1630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087979" y="770066"/>
            <a:ext cx="3019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2"/>
                </a:solidFill>
                <a:latin typeface="Lucida Handwriting"/>
                <a:cs typeface="Lucida Handwriting"/>
              </a:rPr>
              <a:t>Memenin</a:t>
            </a:r>
            <a:r>
              <a:rPr lang="en-US" sz="2000" b="1" dirty="0" smtClean="0">
                <a:solidFill>
                  <a:schemeClr val="bg2"/>
                </a:solidFill>
                <a:latin typeface="Lucida Handwriting"/>
                <a:cs typeface="Lucida Handwriting"/>
              </a:rPr>
              <a:t> Lenfatik </a:t>
            </a:r>
            <a:r>
              <a:rPr lang="en-US" sz="2000" b="1" dirty="0" err="1" smtClean="0">
                <a:solidFill>
                  <a:schemeClr val="bg2"/>
                </a:solidFill>
                <a:latin typeface="Lucida Handwriting"/>
                <a:cs typeface="Lucida Handwriting"/>
              </a:rPr>
              <a:t>Anatomisi</a:t>
            </a:r>
            <a:endParaRPr lang="en-US" sz="2000" b="1" dirty="0" smtClean="0">
              <a:solidFill>
                <a:schemeClr val="bg2"/>
              </a:solidFill>
              <a:latin typeface="Lucida Handwriting"/>
              <a:cs typeface="Lucida Handwriting"/>
            </a:endParaRPr>
          </a:p>
          <a:p>
            <a:endParaRPr lang="en-US" sz="2000" b="1" dirty="0" smtClean="0">
              <a:solidFill>
                <a:schemeClr val="bg2"/>
              </a:solidFill>
              <a:latin typeface="Lucida Handwriting"/>
              <a:cs typeface="Lucida Handwriting"/>
            </a:endParaRPr>
          </a:p>
          <a:p>
            <a:endParaRPr lang="en-US" sz="2000" b="1" dirty="0" smtClean="0">
              <a:solidFill>
                <a:schemeClr val="bg2"/>
              </a:solidFill>
              <a:latin typeface="Lucida Handwriting"/>
              <a:cs typeface="Lucida Handwriting"/>
            </a:endParaRPr>
          </a:p>
          <a:p>
            <a:endParaRPr lang="en-US" sz="1600" b="1" dirty="0">
              <a:solidFill>
                <a:schemeClr val="bg2"/>
              </a:solidFill>
              <a:latin typeface="Lucida Handwriting"/>
              <a:cs typeface="Lucida Handwriting"/>
            </a:endParaRPr>
          </a:p>
          <a:p>
            <a:r>
              <a:rPr lang="en-US" sz="1600" b="1" dirty="0" err="1" smtClean="0">
                <a:solidFill>
                  <a:schemeClr val="bg2"/>
                </a:solidFill>
                <a:latin typeface="Lucida Handwriting"/>
                <a:cs typeface="Lucida Handwriting"/>
              </a:rPr>
              <a:t>Teşekkür</a:t>
            </a:r>
            <a:r>
              <a:rPr lang="en-US" sz="1600" b="1" dirty="0" smtClean="0">
                <a:solidFill>
                  <a:schemeClr val="bg2"/>
                </a:solidFill>
                <a:latin typeface="Lucida Handwriting"/>
                <a:cs typeface="Lucida Handwriting"/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  <a:latin typeface="Lucida Handwriting"/>
                <a:cs typeface="Lucida Handwriting"/>
              </a:rPr>
              <a:t>Ederim</a:t>
            </a:r>
            <a:r>
              <a:rPr lang="en-US" sz="1600" b="1" dirty="0" smtClean="0">
                <a:solidFill>
                  <a:schemeClr val="bg2"/>
                </a:solidFill>
                <a:latin typeface="Lucida Handwriting"/>
                <a:cs typeface="Lucida Handwriting"/>
              </a:rPr>
              <a:t>…</a:t>
            </a:r>
            <a:endParaRPr lang="en-US" sz="1600" b="1" dirty="0">
              <a:solidFill>
                <a:schemeClr val="bg2"/>
              </a:solidFill>
              <a:latin typeface="Lucida Handwriting"/>
              <a:cs typeface="Lucida Handwriting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F6D7-0EA1-7B46-B59A-7F8F8962CC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01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008000"/>
                </a:solidFill>
              </a:rPr>
              <a:t>Memenin</a:t>
            </a:r>
            <a:r>
              <a:rPr lang="en-US" sz="3600" b="1" dirty="0" smtClean="0">
                <a:solidFill>
                  <a:srgbClr val="008000"/>
                </a:solidFill>
              </a:rPr>
              <a:t> Lenfatik </a:t>
            </a:r>
            <a:r>
              <a:rPr lang="en-US" sz="3600" b="1" dirty="0" err="1" smtClean="0">
                <a:solidFill>
                  <a:srgbClr val="008000"/>
                </a:solidFill>
              </a:rPr>
              <a:t>Anatomisi</a:t>
            </a:r>
            <a:r>
              <a:rPr lang="en-US" sz="3600" b="1" dirty="0" smtClean="0">
                <a:solidFill>
                  <a:srgbClr val="008000"/>
                </a:solidFill>
              </a:rPr>
              <a:t> </a:t>
            </a:r>
            <a:endParaRPr lang="en-US" sz="3600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756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Meme </a:t>
            </a:r>
            <a:r>
              <a:rPr lang="en-US" sz="2400" dirty="0" err="1" smtClean="0"/>
              <a:t>hastalıklarında</a:t>
            </a:r>
            <a:r>
              <a:rPr lang="en-US" sz="2400" dirty="0" smtClean="0"/>
              <a:t>, </a:t>
            </a:r>
            <a:r>
              <a:rPr lang="en-US" sz="2400" dirty="0" err="1"/>
              <a:t>l</a:t>
            </a:r>
            <a:r>
              <a:rPr lang="en-US" sz="2400" dirty="0" err="1" smtClean="0"/>
              <a:t>enf</a:t>
            </a:r>
            <a:r>
              <a:rPr lang="en-US" sz="2400" dirty="0" smtClean="0"/>
              <a:t> </a:t>
            </a:r>
            <a:r>
              <a:rPr lang="en-US" sz="2400" dirty="0" err="1" smtClean="0"/>
              <a:t>nodlarının</a:t>
            </a:r>
            <a:r>
              <a:rPr lang="en-US" sz="2400" dirty="0" smtClean="0"/>
              <a:t> </a:t>
            </a:r>
            <a:r>
              <a:rPr lang="en-US" sz="2400" dirty="0" err="1" smtClean="0"/>
              <a:t>değerlendirilebilmesi</a:t>
            </a:r>
            <a:r>
              <a:rPr lang="en-US" sz="2400" dirty="0" smtClean="0"/>
              <a:t> </a:t>
            </a:r>
            <a:r>
              <a:rPr lang="en-US" sz="2400" dirty="0" err="1" smtClean="0"/>
              <a:t>için</a:t>
            </a:r>
            <a:r>
              <a:rPr lang="en-US" sz="2400" dirty="0" smtClean="0"/>
              <a:t>, </a:t>
            </a:r>
            <a:r>
              <a:rPr lang="en-US" sz="2400" dirty="0" err="1" smtClean="0"/>
              <a:t>halen</a:t>
            </a:r>
            <a:r>
              <a:rPr lang="en-US" sz="2400" dirty="0" smtClean="0"/>
              <a:t> en </a:t>
            </a:r>
            <a:r>
              <a:rPr lang="en-US" sz="2400" dirty="0" err="1" smtClean="0"/>
              <a:t>etkili</a:t>
            </a:r>
            <a:r>
              <a:rPr lang="en-US" sz="2400" dirty="0" smtClean="0"/>
              <a:t> </a:t>
            </a:r>
            <a:r>
              <a:rPr lang="en-US" sz="2400" dirty="0" err="1" smtClean="0"/>
              <a:t>yöntem</a:t>
            </a:r>
            <a:r>
              <a:rPr lang="en-US" sz="2400" dirty="0" smtClean="0"/>
              <a:t> </a:t>
            </a:r>
            <a:r>
              <a:rPr lang="en-US" sz="2400" dirty="0" err="1" smtClean="0"/>
              <a:t>histopatolojik</a:t>
            </a:r>
            <a:r>
              <a:rPr lang="en-US" sz="2400" dirty="0" smtClean="0"/>
              <a:t> </a:t>
            </a:r>
            <a:r>
              <a:rPr lang="en-US" sz="2400" dirty="0" err="1" smtClean="0"/>
              <a:t>incelemedir</a:t>
            </a:r>
            <a:r>
              <a:rPr lang="en-US" sz="2400" dirty="0" smtClean="0"/>
              <a:t>. </a:t>
            </a:r>
          </a:p>
          <a:p>
            <a:endParaRPr lang="en-US" sz="2400" dirty="0"/>
          </a:p>
          <a:p>
            <a:r>
              <a:rPr lang="en-US" sz="2400" dirty="0" err="1" smtClean="0"/>
              <a:t>Memenin</a:t>
            </a:r>
            <a:r>
              <a:rPr lang="en-US" sz="2400" dirty="0" smtClean="0"/>
              <a:t> </a:t>
            </a:r>
            <a:r>
              <a:rPr lang="en-US" sz="2400" dirty="0" err="1" smtClean="0"/>
              <a:t>lenfatik</a:t>
            </a:r>
            <a:r>
              <a:rPr lang="en-US" sz="2400" dirty="0" smtClean="0"/>
              <a:t> </a:t>
            </a:r>
            <a:r>
              <a:rPr lang="en-US" sz="2400" dirty="0" err="1" smtClean="0"/>
              <a:t>dolaşımı</a:t>
            </a:r>
            <a:r>
              <a:rPr lang="en-US" sz="2400" dirty="0" smtClean="0"/>
              <a:t>, </a:t>
            </a:r>
            <a:r>
              <a:rPr lang="en-US" sz="2400" dirty="0" err="1" smtClean="0"/>
              <a:t>üst</a:t>
            </a:r>
            <a:r>
              <a:rPr lang="en-US" sz="2400" dirty="0" smtClean="0"/>
              <a:t> </a:t>
            </a:r>
            <a:r>
              <a:rPr lang="en-US" sz="2400" dirty="0" err="1" smtClean="0"/>
              <a:t>ekstremitenin</a:t>
            </a:r>
            <a:r>
              <a:rPr lang="en-US" sz="2400" dirty="0" smtClean="0"/>
              <a:t> </a:t>
            </a:r>
            <a:r>
              <a:rPr lang="en-US" sz="2400" dirty="0" err="1" smtClean="0"/>
              <a:t>lenfatik</a:t>
            </a:r>
            <a:r>
              <a:rPr lang="en-US" sz="2400" dirty="0" smtClean="0"/>
              <a:t>, </a:t>
            </a:r>
            <a:r>
              <a:rPr lang="en-US" sz="2400" dirty="0" err="1" smtClean="0"/>
              <a:t>vasküler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nöral</a:t>
            </a:r>
            <a:r>
              <a:rPr lang="en-US" sz="2400" dirty="0" smtClean="0"/>
              <a:t> </a:t>
            </a:r>
            <a:r>
              <a:rPr lang="en-US" sz="2400" dirty="0" err="1" smtClean="0"/>
              <a:t>yapıları</a:t>
            </a:r>
            <a:r>
              <a:rPr lang="en-US" sz="2400" dirty="0" smtClean="0"/>
              <a:t> </a:t>
            </a:r>
            <a:r>
              <a:rPr lang="en-US" sz="2400" dirty="0" err="1" smtClean="0"/>
              <a:t>ile</a:t>
            </a:r>
            <a:r>
              <a:rPr lang="en-US" sz="2400" dirty="0" smtClean="0"/>
              <a:t> </a:t>
            </a:r>
            <a:r>
              <a:rPr lang="en-US" sz="2400" dirty="0" err="1" smtClean="0"/>
              <a:t>yakın</a:t>
            </a:r>
            <a:r>
              <a:rPr lang="en-US" sz="2400" dirty="0" smtClean="0"/>
              <a:t> </a:t>
            </a:r>
            <a:r>
              <a:rPr lang="en-US" sz="2400" dirty="0" err="1" smtClean="0"/>
              <a:t>ilişki</a:t>
            </a:r>
            <a:r>
              <a:rPr lang="en-US" sz="2400" dirty="0" smtClean="0"/>
              <a:t> </a:t>
            </a:r>
            <a:r>
              <a:rPr lang="en-US" sz="2400" dirty="0" err="1" smtClean="0"/>
              <a:t>içindedir</a:t>
            </a:r>
            <a:r>
              <a:rPr lang="en-US" sz="2400" dirty="0" smtClean="0"/>
              <a:t>. </a:t>
            </a:r>
          </a:p>
          <a:p>
            <a:endParaRPr lang="en-US" sz="2400" dirty="0"/>
          </a:p>
          <a:p>
            <a:r>
              <a:rPr lang="en-US" sz="2400" dirty="0" smtClean="0"/>
              <a:t>Bu </a:t>
            </a:r>
            <a:r>
              <a:rPr lang="en-US" sz="2400" dirty="0" err="1" smtClean="0"/>
              <a:t>yapıların</a:t>
            </a:r>
            <a:r>
              <a:rPr lang="en-US" sz="2400" dirty="0" smtClean="0"/>
              <a:t> </a:t>
            </a:r>
            <a:r>
              <a:rPr lang="en-US" sz="2400" dirty="0" err="1" smtClean="0"/>
              <a:t>zarar</a:t>
            </a:r>
            <a:r>
              <a:rPr lang="en-US" sz="2400" dirty="0" smtClean="0"/>
              <a:t> </a:t>
            </a:r>
            <a:r>
              <a:rPr lang="en-US" sz="2400" dirty="0" err="1" smtClean="0"/>
              <a:t>görmesini</a:t>
            </a:r>
            <a:r>
              <a:rPr lang="en-US" sz="2400" dirty="0" smtClean="0"/>
              <a:t> </a:t>
            </a:r>
            <a:r>
              <a:rPr lang="en-US" sz="2400" dirty="0" err="1" smtClean="0"/>
              <a:t>engellemek</a:t>
            </a:r>
            <a:r>
              <a:rPr lang="en-US" sz="2400" dirty="0" smtClean="0"/>
              <a:t> </a:t>
            </a:r>
            <a:r>
              <a:rPr lang="en-US" sz="2400" dirty="0" err="1" smtClean="0"/>
              <a:t>açısından</a:t>
            </a:r>
            <a:r>
              <a:rPr lang="en-US" sz="2400" dirty="0" smtClean="0"/>
              <a:t>, “</a:t>
            </a:r>
            <a:r>
              <a:rPr lang="en-US" sz="2400" dirty="0" err="1" smtClean="0"/>
              <a:t>sentinal</a:t>
            </a:r>
            <a:r>
              <a:rPr lang="en-US" sz="2400" dirty="0" smtClean="0"/>
              <a:t> </a:t>
            </a:r>
            <a:r>
              <a:rPr lang="en-US" sz="2400" dirty="0" err="1" smtClean="0"/>
              <a:t>lenf</a:t>
            </a:r>
            <a:r>
              <a:rPr lang="en-US" sz="2400" dirty="0" smtClean="0"/>
              <a:t> </a:t>
            </a:r>
            <a:r>
              <a:rPr lang="en-US" sz="2400" dirty="0" err="1" smtClean="0"/>
              <a:t>nodunun</a:t>
            </a:r>
            <a:r>
              <a:rPr lang="en-US" sz="2400" dirty="0" smtClean="0"/>
              <a:t>” </a:t>
            </a:r>
            <a:r>
              <a:rPr lang="en-US" sz="2400" dirty="0" err="1" smtClean="0"/>
              <a:t>değerlendirilebilmesi</a:t>
            </a:r>
            <a:r>
              <a:rPr lang="en-US" sz="2400" dirty="0" smtClean="0"/>
              <a:t> </a:t>
            </a:r>
            <a:r>
              <a:rPr lang="en-US" sz="2400" dirty="0" err="1" smtClean="0"/>
              <a:t>önem</a:t>
            </a:r>
            <a:r>
              <a:rPr lang="en-US" sz="2400" dirty="0" smtClean="0"/>
              <a:t> </a:t>
            </a:r>
            <a:r>
              <a:rPr lang="en-US" sz="2400" dirty="0" err="1" smtClean="0"/>
              <a:t>taşır</a:t>
            </a:r>
            <a:r>
              <a:rPr lang="en-US" sz="240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F6D7-0EA1-7B46-B59A-7F8F8962CC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42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47"/>
            <a:ext cx="8229600" cy="101429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Meme </a:t>
            </a:r>
            <a:r>
              <a:rPr lang="en-US" sz="3200" b="1" dirty="0" err="1" smtClean="0">
                <a:solidFill>
                  <a:srgbClr val="FF0000"/>
                </a:solidFill>
              </a:rPr>
              <a:t>Dokusunun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Arteriyel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Beslenmesi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44293" y="1227665"/>
            <a:ext cx="6480429" cy="5465956"/>
            <a:chOff x="2003268" y="496301"/>
            <a:chExt cx="6186120" cy="586079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03268" y="496301"/>
              <a:ext cx="6101454" cy="586079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099872" y="2588271"/>
              <a:ext cx="7201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L</a:t>
              </a:r>
              <a:endParaRPr lang="en-US" sz="40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469259" y="2588271"/>
              <a:ext cx="7201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M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57112" y="1310227"/>
              <a:ext cx="1060026" cy="1169551"/>
            </a:xfrm>
            <a:prstGeom prst="rect">
              <a:avLst/>
            </a:prstGeom>
            <a:solidFill>
              <a:srgbClr val="E4E4E4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İnternal </a:t>
              </a:r>
              <a:r>
                <a:rPr lang="en-US" sz="1400" dirty="0" err="1" smtClean="0"/>
                <a:t>torasik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arterin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perforan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dalları</a:t>
              </a:r>
              <a:r>
                <a:rPr lang="en-US" sz="1400" dirty="0" smtClean="0"/>
                <a:t> </a:t>
              </a:r>
              <a:endParaRPr lang="en-US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77122" y="496301"/>
              <a:ext cx="1065253" cy="523220"/>
            </a:xfrm>
            <a:prstGeom prst="rect">
              <a:avLst/>
            </a:prstGeom>
            <a:solidFill>
              <a:srgbClr val="E4E4E4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Subklavian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arter</a:t>
              </a:r>
              <a:endParaRPr lang="en-US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73863" y="1032064"/>
              <a:ext cx="852188" cy="307777"/>
            </a:xfrm>
            <a:prstGeom prst="rect">
              <a:avLst/>
            </a:prstGeom>
            <a:solidFill>
              <a:srgbClr val="E4E4E4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Klavikula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01560" y="515679"/>
              <a:ext cx="744605" cy="523220"/>
            </a:xfrm>
            <a:prstGeom prst="rect">
              <a:avLst/>
            </a:prstGeom>
            <a:solidFill>
              <a:srgbClr val="E4E4E4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Aksiller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arter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22175" y="561995"/>
              <a:ext cx="1242905" cy="523220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Lateral </a:t>
              </a:r>
              <a:r>
                <a:rPr lang="en-US" sz="1400" dirty="0" err="1" smtClean="0"/>
                <a:t>torasik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arter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68365" y="3789021"/>
              <a:ext cx="1065253" cy="1169551"/>
            </a:xfrm>
            <a:prstGeom prst="rect">
              <a:avLst/>
            </a:prstGeom>
            <a:solidFill>
              <a:srgbClr val="E4E4E4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Posterior </a:t>
              </a:r>
              <a:r>
                <a:rPr lang="en-US" sz="1400" dirty="0" err="1" smtClean="0"/>
                <a:t>interkostal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arterlerin</a:t>
              </a:r>
              <a:r>
                <a:rPr lang="en-US" sz="1400" dirty="0" smtClean="0"/>
                <a:t> lateral </a:t>
              </a:r>
              <a:r>
                <a:rPr lang="en-US" sz="1400" dirty="0" err="1" smtClean="0"/>
                <a:t>dalları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76919" y="1136052"/>
              <a:ext cx="1065253" cy="738664"/>
            </a:xfrm>
            <a:prstGeom prst="rect">
              <a:avLst/>
            </a:prstGeom>
            <a:solidFill>
              <a:srgbClr val="E4E4E4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Aksiller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arterden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gelen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dallar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96160" y="5581699"/>
              <a:ext cx="1624196" cy="738664"/>
            </a:xfrm>
            <a:prstGeom prst="rect">
              <a:avLst/>
            </a:prstGeom>
            <a:solidFill>
              <a:srgbClr val="E4E4E4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İnternal </a:t>
              </a:r>
              <a:r>
                <a:rPr lang="en-US" sz="1400" dirty="0" err="1" smtClean="0"/>
                <a:t>torasik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arterin</a:t>
              </a:r>
              <a:r>
                <a:rPr lang="en-US" sz="1400" dirty="0" smtClean="0"/>
                <a:t> medial </a:t>
              </a:r>
              <a:r>
                <a:rPr lang="en-US" sz="1400" dirty="0" err="1" smtClean="0"/>
                <a:t>dalları</a:t>
              </a:r>
              <a:r>
                <a:rPr lang="en-US" sz="1400" dirty="0" smtClean="0"/>
                <a:t> </a:t>
              </a:r>
              <a:endParaRPr lang="en-US" sz="1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29933" y="592940"/>
              <a:ext cx="924726" cy="738664"/>
            </a:xfrm>
            <a:prstGeom prst="rect">
              <a:avLst/>
            </a:prstGeom>
            <a:solidFill>
              <a:srgbClr val="E4E4E4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İnternal </a:t>
              </a:r>
              <a:r>
                <a:rPr lang="en-US" sz="1400" dirty="0" err="1" smtClean="0"/>
                <a:t>torasik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arter</a:t>
              </a:r>
              <a:endParaRPr lang="en-US" sz="1400" dirty="0"/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F6D7-0EA1-7B46-B59A-7F8F8962CC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74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4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Meme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Dokusunun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enöz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renajı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16400" cy="4749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İnternal </a:t>
            </a:r>
            <a:r>
              <a:rPr lang="en-US" sz="2400" dirty="0" err="1" smtClean="0"/>
              <a:t>torasik</a:t>
            </a:r>
            <a:r>
              <a:rPr lang="en-US" sz="2400" dirty="0" smtClean="0"/>
              <a:t> venin </a:t>
            </a:r>
            <a:r>
              <a:rPr lang="en-US" sz="2400" dirty="0" err="1" smtClean="0"/>
              <a:t>perforan</a:t>
            </a:r>
            <a:r>
              <a:rPr lang="en-US" sz="2400" dirty="0" smtClean="0"/>
              <a:t> </a:t>
            </a:r>
            <a:r>
              <a:rPr lang="en-US" sz="2400" dirty="0" err="1" smtClean="0"/>
              <a:t>dalları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Posterior </a:t>
            </a:r>
            <a:r>
              <a:rPr lang="en-US" sz="2400" dirty="0" err="1" smtClean="0"/>
              <a:t>interkostal</a:t>
            </a:r>
            <a:r>
              <a:rPr lang="en-US" sz="2400" dirty="0" smtClean="0"/>
              <a:t> </a:t>
            </a:r>
            <a:r>
              <a:rPr lang="en-US" sz="2400" dirty="0" err="1" smtClean="0"/>
              <a:t>venlerin</a:t>
            </a:r>
            <a:r>
              <a:rPr lang="en-US" sz="2400" dirty="0" smtClean="0"/>
              <a:t> </a:t>
            </a:r>
            <a:r>
              <a:rPr lang="en-US" sz="2400" dirty="0" err="1" smtClean="0"/>
              <a:t>perforan</a:t>
            </a:r>
            <a:r>
              <a:rPr lang="en-US" sz="2400" dirty="0" smtClean="0"/>
              <a:t> </a:t>
            </a:r>
            <a:r>
              <a:rPr lang="en-US" sz="2400" dirty="0" err="1" smtClean="0"/>
              <a:t>dalları</a:t>
            </a:r>
            <a:endParaRPr lang="en-US" sz="2400" dirty="0" smtClean="0"/>
          </a:p>
          <a:p>
            <a:r>
              <a:rPr lang="en-US" sz="2400" dirty="0" err="1" smtClean="0"/>
              <a:t>Aksiller</a:t>
            </a:r>
            <a:r>
              <a:rPr lang="en-US" sz="2400" dirty="0" smtClean="0"/>
              <a:t> venin </a:t>
            </a:r>
            <a:r>
              <a:rPr lang="en-US" sz="2400" dirty="0" err="1" smtClean="0"/>
              <a:t>küçük</a:t>
            </a:r>
            <a:r>
              <a:rPr lang="en-US" sz="2400" dirty="0" smtClean="0"/>
              <a:t> </a:t>
            </a:r>
            <a:r>
              <a:rPr lang="en-US" sz="2400" dirty="0" err="1" smtClean="0"/>
              <a:t>dalları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Batson </a:t>
            </a:r>
            <a:r>
              <a:rPr lang="en-US" sz="2400" dirty="0" err="1" smtClean="0"/>
              <a:t>venöz</a:t>
            </a:r>
            <a:r>
              <a:rPr lang="en-US" sz="2400" dirty="0" smtClean="0"/>
              <a:t> </a:t>
            </a:r>
            <a:r>
              <a:rPr lang="en-US" sz="2400" dirty="0" err="1" smtClean="0"/>
              <a:t>pleksusu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*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479616" y="1417638"/>
            <a:ext cx="4609159" cy="4243041"/>
            <a:chOff x="4479616" y="1417638"/>
            <a:chExt cx="4609159" cy="424304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79616" y="1417638"/>
              <a:ext cx="4207184" cy="424304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379892" y="4718837"/>
              <a:ext cx="708883" cy="66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L</a:t>
              </a:r>
              <a:endParaRPr lang="en-US" sz="40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6134" y="4718837"/>
              <a:ext cx="708883" cy="66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M</a:t>
              </a: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F6D7-0EA1-7B46-B59A-7F8F8962CC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55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920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8000"/>
                </a:solidFill>
              </a:rPr>
              <a:t>Meme </a:t>
            </a:r>
            <a:r>
              <a:rPr lang="en-US" sz="3200" b="1" dirty="0" err="1">
                <a:solidFill>
                  <a:srgbClr val="008000"/>
                </a:solidFill>
              </a:rPr>
              <a:t>Dokusunun</a:t>
            </a:r>
            <a:r>
              <a:rPr lang="en-US" sz="3200" b="1" dirty="0">
                <a:solidFill>
                  <a:srgbClr val="008000"/>
                </a:solidFill>
              </a:rPr>
              <a:t> Lenfatik </a:t>
            </a:r>
            <a:r>
              <a:rPr lang="en-US" sz="3200" b="1" dirty="0" err="1">
                <a:solidFill>
                  <a:srgbClr val="008000"/>
                </a:solidFill>
              </a:rPr>
              <a:t>Drenajı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2389"/>
            <a:ext cx="8406434" cy="5342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Meme </a:t>
            </a:r>
            <a:r>
              <a:rPr lang="en-US" sz="2400" b="1" dirty="0" err="1">
                <a:solidFill>
                  <a:srgbClr val="FF0000"/>
                </a:solidFill>
              </a:rPr>
              <a:t>dokusunda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birbirleri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ile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ilişkili</a:t>
            </a:r>
            <a:r>
              <a:rPr lang="en-US" sz="2400" b="1" dirty="0">
                <a:solidFill>
                  <a:srgbClr val="FF0000"/>
                </a:solidFill>
              </a:rPr>
              <a:t> 4 </a:t>
            </a:r>
            <a:r>
              <a:rPr lang="en-US" sz="2400" b="1" dirty="0" err="1">
                <a:solidFill>
                  <a:srgbClr val="FF0000"/>
                </a:solidFill>
              </a:rPr>
              <a:t>lenfatik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pleksus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tanımlanmıştır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2 </a:t>
            </a:r>
            <a:r>
              <a:rPr lang="en-US" sz="2400" b="1" dirty="0" err="1" smtClean="0"/>
              <a:t>yüzeyel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dirty="0" smtClean="0"/>
              <a:t>	- </a:t>
            </a:r>
            <a:r>
              <a:rPr lang="en-US" sz="2400" dirty="0" err="1" smtClean="0"/>
              <a:t>Cilt</a:t>
            </a:r>
            <a:r>
              <a:rPr lang="en-US" sz="2400" dirty="0" smtClean="0"/>
              <a:t> </a:t>
            </a:r>
            <a:r>
              <a:rPr lang="en-US" sz="2400" dirty="0" err="1" smtClean="0"/>
              <a:t>içerisinde</a:t>
            </a:r>
            <a:r>
              <a:rPr lang="en-US" sz="2400" dirty="0" smtClean="0"/>
              <a:t> </a:t>
            </a:r>
            <a:r>
              <a:rPr lang="en-US" sz="2400" dirty="0" err="1" smtClean="0"/>
              <a:t>yer</a:t>
            </a:r>
            <a:r>
              <a:rPr lang="en-US" sz="2400" dirty="0" smtClean="0"/>
              <a:t> </a:t>
            </a:r>
            <a:r>
              <a:rPr lang="en-US" sz="2400" dirty="0" err="1" smtClean="0"/>
              <a:t>alan</a:t>
            </a:r>
            <a:r>
              <a:rPr lang="en-US" sz="2400" dirty="0" smtClean="0"/>
              <a:t> </a:t>
            </a:r>
            <a:r>
              <a:rPr lang="en-US" sz="2400" dirty="0" err="1" smtClean="0"/>
              <a:t>kutanöz</a:t>
            </a:r>
            <a:r>
              <a:rPr lang="en-US" sz="2400" dirty="0" smtClean="0"/>
              <a:t> </a:t>
            </a:r>
            <a:r>
              <a:rPr lang="en-US" sz="2400" dirty="0" err="1" smtClean="0"/>
              <a:t>pleksus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	- </a:t>
            </a:r>
            <a:r>
              <a:rPr lang="en-US" sz="2400" dirty="0" err="1" smtClean="0"/>
              <a:t>Subkutanöz</a:t>
            </a:r>
            <a:r>
              <a:rPr lang="en-US" sz="2400" dirty="0" smtClean="0"/>
              <a:t> </a:t>
            </a:r>
            <a:r>
              <a:rPr lang="en-US" sz="2400" dirty="0" err="1" smtClean="0"/>
              <a:t>pleksus</a:t>
            </a:r>
            <a:endParaRPr lang="en-US" sz="2400" dirty="0" smtClean="0"/>
          </a:p>
          <a:p>
            <a:r>
              <a:rPr lang="en-US" sz="2400" b="1" dirty="0" smtClean="0"/>
              <a:t>2 </a:t>
            </a:r>
            <a:r>
              <a:rPr lang="en-US" sz="2400" b="1" dirty="0" err="1" smtClean="0"/>
              <a:t>derin</a:t>
            </a:r>
            <a:r>
              <a:rPr lang="en-US" sz="2400" b="1" dirty="0" smtClean="0"/>
              <a:t>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Pektoralis major </a:t>
            </a:r>
            <a:r>
              <a:rPr lang="en-US" sz="2400" dirty="0" err="1" smtClean="0"/>
              <a:t>fasiyasında</a:t>
            </a:r>
            <a:r>
              <a:rPr lang="en-US" sz="2400" dirty="0" smtClean="0"/>
              <a:t> </a:t>
            </a:r>
            <a:r>
              <a:rPr lang="en-US" sz="2400" dirty="0" err="1" smtClean="0"/>
              <a:t>yer</a:t>
            </a:r>
            <a:r>
              <a:rPr lang="en-US" sz="2400" dirty="0" smtClean="0"/>
              <a:t> </a:t>
            </a:r>
            <a:r>
              <a:rPr lang="en-US" sz="2400" dirty="0" err="1" smtClean="0"/>
              <a:t>alan</a:t>
            </a:r>
            <a:r>
              <a:rPr lang="en-US" sz="2400" dirty="0" smtClean="0"/>
              <a:t> </a:t>
            </a:r>
            <a:r>
              <a:rPr lang="en-US" sz="2400" dirty="0" err="1" smtClean="0"/>
              <a:t>lenfatik</a:t>
            </a:r>
            <a:r>
              <a:rPr lang="en-US" sz="2400" dirty="0" smtClean="0"/>
              <a:t> </a:t>
            </a:r>
            <a:r>
              <a:rPr lang="en-US" sz="2400" dirty="0" err="1" smtClean="0"/>
              <a:t>pleksus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	- Meme </a:t>
            </a:r>
            <a:r>
              <a:rPr lang="en-US" sz="2400" dirty="0" err="1" smtClean="0"/>
              <a:t>galandı</a:t>
            </a:r>
            <a:r>
              <a:rPr lang="en-US" sz="2400" dirty="0" smtClean="0"/>
              <a:t> </a:t>
            </a:r>
            <a:r>
              <a:rPr lang="en-US" sz="2400" dirty="0" err="1" smtClean="0"/>
              <a:t>içerisinde</a:t>
            </a:r>
            <a:r>
              <a:rPr lang="en-US" sz="2400" dirty="0" smtClean="0"/>
              <a:t> </a:t>
            </a:r>
            <a:r>
              <a:rPr lang="en-US" sz="2400" dirty="0" err="1" smtClean="0"/>
              <a:t>yer</a:t>
            </a:r>
            <a:r>
              <a:rPr lang="en-US" sz="2400" dirty="0" smtClean="0"/>
              <a:t> </a:t>
            </a:r>
            <a:r>
              <a:rPr lang="en-US" sz="2400" dirty="0" err="1" smtClean="0"/>
              <a:t>alan</a:t>
            </a:r>
            <a:r>
              <a:rPr lang="en-US" sz="2400" dirty="0" smtClean="0"/>
              <a:t> </a:t>
            </a:r>
            <a:r>
              <a:rPr lang="en-US" sz="2400" dirty="0" err="1" smtClean="0"/>
              <a:t>lenfatik</a:t>
            </a:r>
            <a:r>
              <a:rPr lang="en-US" sz="2400" dirty="0" smtClean="0"/>
              <a:t> </a:t>
            </a:r>
            <a:r>
              <a:rPr lang="en-US" sz="2400" dirty="0" err="1" smtClean="0"/>
              <a:t>yapılar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i="1" dirty="0" err="1" smtClean="0"/>
              <a:t>Yüzeyel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lenfatik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pleksus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derin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pleksusa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göre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daha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yoğundur</a:t>
            </a:r>
            <a:r>
              <a:rPr lang="en-US" sz="2400" i="1" dirty="0" smtClean="0"/>
              <a:t>. 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F6D7-0EA1-7B46-B59A-7F8F8962CC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05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Duktuslara </a:t>
            </a:r>
            <a:r>
              <a:rPr lang="en-US" sz="2400" dirty="0" err="1"/>
              <a:t>eşlik</a:t>
            </a:r>
            <a:r>
              <a:rPr lang="en-US" sz="2400" dirty="0"/>
              <a:t> </a:t>
            </a:r>
            <a:r>
              <a:rPr lang="en-US" sz="2400" dirty="0" err="1"/>
              <a:t>eden</a:t>
            </a:r>
            <a:r>
              <a:rPr lang="en-US" sz="2400" dirty="0"/>
              <a:t> </a:t>
            </a:r>
            <a:r>
              <a:rPr lang="en-US" sz="2400" dirty="0" err="1"/>
              <a:t>lenfatik</a:t>
            </a:r>
            <a:r>
              <a:rPr lang="en-US" sz="2400" dirty="0"/>
              <a:t> </a:t>
            </a:r>
            <a:r>
              <a:rPr lang="en-US" sz="2400" dirty="0" err="1"/>
              <a:t>vasküler</a:t>
            </a:r>
            <a:r>
              <a:rPr lang="en-US" sz="2400" dirty="0"/>
              <a:t> </a:t>
            </a:r>
            <a:r>
              <a:rPr lang="en-US" sz="2400" dirty="0" err="1"/>
              <a:t>yapılar</a:t>
            </a:r>
            <a:r>
              <a:rPr lang="en-US" sz="2400" dirty="0"/>
              <a:t>, </a:t>
            </a:r>
            <a:r>
              <a:rPr lang="en-US" sz="2400" dirty="0" err="1"/>
              <a:t>hemen</a:t>
            </a:r>
            <a:r>
              <a:rPr lang="en-US" sz="2400" dirty="0"/>
              <a:t> areola </a:t>
            </a:r>
            <a:r>
              <a:rPr lang="en-US" sz="2400" dirty="0" err="1"/>
              <a:t>altında</a:t>
            </a:r>
            <a:r>
              <a:rPr lang="en-US" sz="2400" dirty="0"/>
              <a:t> </a:t>
            </a:r>
            <a:r>
              <a:rPr lang="en-US" sz="2400" dirty="0" err="1"/>
              <a:t>subkutanöz</a:t>
            </a:r>
            <a:r>
              <a:rPr lang="en-US" sz="2400" dirty="0"/>
              <a:t> </a:t>
            </a:r>
            <a:r>
              <a:rPr lang="en-US" sz="2400" dirty="0" err="1"/>
              <a:t>lenfatik</a:t>
            </a:r>
            <a:r>
              <a:rPr lang="en-US" sz="2400" dirty="0"/>
              <a:t> </a:t>
            </a:r>
            <a:r>
              <a:rPr lang="en-US" sz="2400" dirty="0" err="1"/>
              <a:t>yapıların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kısmı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birleşirler</a:t>
            </a:r>
            <a:r>
              <a:rPr lang="en-US" sz="2400" dirty="0"/>
              <a:t> (Sappey’s </a:t>
            </a:r>
            <a:r>
              <a:rPr lang="en-US" sz="2400" dirty="0" err="1"/>
              <a:t>subareolar</a:t>
            </a:r>
            <a:r>
              <a:rPr lang="en-US" sz="2400" dirty="0"/>
              <a:t> </a:t>
            </a:r>
            <a:r>
              <a:rPr lang="en-US" sz="2400" dirty="0" err="1"/>
              <a:t>pleksus</a:t>
            </a:r>
            <a:r>
              <a:rPr lang="en-US" sz="2400" dirty="0"/>
              <a:t>).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Fasiyal</a:t>
            </a:r>
            <a:r>
              <a:rPr lang="en-US" sz="2400" dirty="0" smtClean="0"/>
              <a:t> </a:t>
            </a:r>
            <a:r>
              <a:rPr lang="en-US" sz="2400" dirty="0" err="1" smtClean="0"/>
              <a:t>pleksus</a:t>
            </a:r>
            <a:r>
              <a:rPr lang="en-US" sz="2400" dirty="0" smtClean="0"/>
              <a:t> da </a:t>
            </a:r>
            <a:r>
              <a:rPr lang="en-US" sz="2400" dirty="0" err="1" smtClean="0"/>
              <a:t>bazı</a:t>
            </a:r>
            <a:r>
              <a:rPr lang="en-US" sz="2400" dirty="0" smtClean="0"/>
              <a:t> </a:t>
            </a:r>
            <a:r>
              <a:rPr lang="en-US" sz="2400" dirty="0" err="1" smtClean="0"/>
              <a:t>kominikan</a:t>
            </a:r>
            <a:r>
              <a:rPr lang="en-US" sz="2400" dirty="0" smtClean="0"/>
              <a:t> </a:t>
            </a:r>
            <a:r>
              <a:rPr lang="en-US" sz="2400" dirty="0" err="1" smtClean="0"/>
              <a:t>lenf</a:t>
            </a:r>
            <a:r>
              <a:rPr lang="en-US" sz="2400" dirty="0" smtClean="0"/>
              <a:t> </a:t>
            </a:r>
            <a:r>
              <a:rPr lang="en-US" sz="2400" dirty="0" err="1" smtClean="0"/>
              <a:t>yolları</a:t>
            </a:r>
            <a:r>
              <a:rPr lang="en-US" sz="2400" dirty="0" smtClean="0"/>
              <a:t> </a:t>
            </a:r>
            <a:r>
              <a:rPr lang="en-US" sz="2400" dirty="0" err="1" smtClean="0"/>
              <a:t>aracılığı</a:t>
            </a:r>
            <a:r>
              <a:rPr lang="en-US" sz="2400" dirty="0" smtClean="0"/>
              <a:t> </a:t>
            </a:r>
            <a:r>
              <a:rPr lang="en-US" sz="2400" dirty="0" err="1" smtClean="0"/>
              <a:t>ile</a:t>
            </a:r>
            <a:r>
              <a:rPr lang="en-US" sz="2400" dirty="0" smtClean="0"/>
              <a:t> </a:t>
            </a:r>
            <a:r>
              <a:rPr lang="en-US" sz="2400" dirty="0" err="1" smtClean="0"/>
              <a:t>subkutan</a:t>
            </a:r>
            <a:r>
              <a:rPr lang="en-US" sz="2400" dirty="0" smtClean="0"/>
              <a:t> </a:t>
            </a:r>
            <a:r>
              <a:rPr lang="en-US" sz="2400" dirty="0" err="1" smtClean="0"/>
              <a:t>lenfatik</a:t>
            </a:r>
            <a:r>
              <a:rPr lang="en-US" sz="2400" dirty="0" smtClean="0"/>
              <a:t> </a:t>
            </a:r>
            <a:r>
              <a:rPr lang="en-US" sz="2400" dirty="0" err="1" smtClean="0"/>
              <a:t>pleksus</a:t>
            </a:r>
            <a:r>
              <a:rPr lang="en-US" sz="2400" dirty="0" smtClean="0"/>
              <a:t> </a:t>
            </a:r>
            <a:r>
              <a:rPr lang="en-US" sz="2400" dirty="0" err="1" smtClean="0"/>
              <a:t>ile</a:t>
            </a:r>
            <a:r>
              <a:rPr lang="en-US" sz="2400" dirty="0" smtClean="0"/>
              <a:t> </a:t>
            </a:r>
            <a:r>
              <a:rPr lang="en-US" sz="2400" dirty="0" err="1" smtClean="0"/>
              <a:t>ilişkilidir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F6D7-0EA1-7B46-B59A-7F8F8962CC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42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14" y="17039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</a:rPr>
              <a:t>Meme </a:t>
            </a:r>
            <a:r>
              <a:rPr lang="en-US" sz="3200" b="1" dirty="0" err="1" smtClean="0">
                <a:solidFill>
                  <a:srgbClr val="008000"/>
                </a:solidFill>
              </a:rPr>
              <a:t>Dokusunun</a:t>
            </a:r>
            <a:r>
              <a:rPr lang="en-US" sz="3200" b="1" dirty="0" smtClean="0">
                <a:solidFill>
                  <a:srgbClr val="008000"/>
                </a:solidFill>
              </a:rPr>
              <a:t> Lenfatik </a:t>
            </a:r>
            <a:r>
              <a:rPr lang="en-US" sz="3200" b="1" dirty="0" err="1" smtClean="0">
                <a:solidFill>
                  <a:srgbClr val="008000"/>
                </a:solidFill>
              </a:rPr>
              <a:t>Drenajı</a:t>
            </a:r>
            <a:endParaRPr lang="en-US" sz="3200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189" y="1389709"/>
            <a:ext cx="4457823" cy="39796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21589" y="5066240"/>
            <a:ext cx="14356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L</a:t>
            </a:r>
          </a:p>
          <a:p>
            <a:pPr algn="ctr"/>
            <a:r>
              <a:rPr lang="en-US" sz="3200" dirty="0" smtClean="0"/>
              <a:t>%75-80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4283189" y="5066240"/>
            <a:ext cx="15943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</a:t>
            </a:r>
          </a:p>
          <a:p>
            <a:pPr algn="ctr"/>
            <a:r>
              <a:rPr lang="en-US" sz="3200" b="1" dirty="0" smtClean="0"/>
              <a:t>%</a:t>
            </a:r>
            <a:r>
              <a:rPr lang="en-US" sz="3200" dirty="0" smtClean="0"/>
              <a:t>20-25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80999" y="1424330"/>
            <a:ext cx="33914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Yüzeyel </a:t>
            </a:r>
            <a:r>
              <a:rPr lang="en-US" sz="2400" b="1" dirty="0" err="1" smtClean="0">
                <a:solidFill>
                  <a:srgbClr val="FF0000"/>
                </a:solidFill>
              </a:rPr>
              <a:t>lenfatik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ağ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 err="1" smtClean="0"/>
              <a:t>Yoğunlukla</a:t>
            </a:r>
            <a:r>
              <a:rPr lang="en-US" sz="2400" dirty="0" smtClean="0"/>
              <a:t> </a:t>
            </a:r>
            <a:r>
              <a:rPr lang="en-US" sz="2400" dirty="0" err="1" smtClean="0"/>
              <a:t>direk</a:t>
            </a:r>
            <a:r>
              <a:rPr lang="en-US" sz="2400" dirty="0" smtClean="0"/>
              <a:t> </a:t>
            </a:r>
            <a:r>
              <a:rPr lang="en-US" sz="2400" dirty="0" err="1" smtClean="0"/>
              <a:t>olarak</a:t>
            </a:r>
            <a:r>
              <a:rPr lang="en-US" sz="2400" dirty="0" smtClean="0"/>
              <a:t> </a:t>
            </a:r>
            <a:r>
              <a:rPr lang="en-US" sz="2400" dirty="0" err="1" smtClean="0"/>
              <a:t>aksillaya</a:t>
            </a:r>
            <a:r>
              <a:rPr lang="en-US" sz="2400" dirty="0" smtClean="0"/>
              <a:t> </a:t>
            </a:r>
            <a:r>
              <a:rPr lang="en-US" sz="2400" dirty="0" err="1" smtClean="0"/>
              <a:t>drene</a:t>
            </a:r>
            <a:r>
              <a:rPr lang="en-US" sz="2400" dirty="0" smtClean="0"/>
              <a:t> </a:t>
            </a:r>
            <a:r>
              <a:rPr lang="en-US" sz="2400" dirty="0" err="1" smtClean="0"/>
              <a:t>olurken</a:t>
            </a:r>
            <a:r>
              <a:rPr lang="en-US" sz="2400" dirty="0" smtClean="0"/>
              <a:t>,</a:t>
            </a:r>
          </a:p>
          <a:p>
            <a:endParaRPr lang="en-US" sz="2400" dirty="0" smtClean="0"/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Derin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lenftik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ağ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parasternal (internal mammary)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interpektoral</a:t>
            </a:r>
            <a:r>
              <a:rPr lang="en-US" sz="2400" dirty="0" smtClean="0"/>
              <a:t> </a:t>
            </a:r>
            <a:r>
              <a:rPr lang="en-US" sz="2400" dirty="0" err="1" smtClean="0"/>
              <a:t>lenf</a:t>
            </a:r>
            <a:r>
              <a:rPr lang="en-US" sz="2400" dirty="0" smtClean="0"/>
              <a:t> </a:t>
            </a:r>
            <a:r>
              <a:rPr lang="en-US" sz="2400" dirty="0" err="1" smtClean="0"/>
              <a:t>nodlarına</a:t>
            </a:r>
            <a:r>
              <a:rPr lang="en-US" sz="2400" dirty="0" smtClean="0"/>
              <a:t> da </a:t>
            </a:r>
            <a:r>
              <a:rPr lang="en-US" sz="2400" dirty="0" err="1" smtClean="0"/>
              <a:t>drene</a:t>
            </a:r>
            <a:r>
              <a:rPr lang="en-US" sz="2400" dirty="0" smtClean="0"/>
              <a:t> </a:t>
            </a:r>
            <a:r>
              <a:rPr lang="en-US" sz="2400" dirty="0" err="1" smtClean="0"/>
              <a:t>olabilirler</a:t>
            </a:r>
            <a:r>
              <a:rPr lang="en-US" sz="2400" dirty="0" smtClean="0"/>
              <a:t>.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F6D7-0EA1-7B46-B59A-7F8F8962CC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81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7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8000"/>
                </a:solidFill>
              </a:rPr>
              <a:t>Meme </a:t>
            </a:r>
            <a:r>
              <a:rPr lang="en-US" sz="3200" b="1" dirty="0" err="1">
                <a:solidFill>
                  <a:srgbClr val="008000"/>
                </a:solidFill>
              </a:rPr>
              <a:t>Dokusunun</a:t>
            </a:r>
            <a:r>
              <a:rPr lang="en-US" sz="3200" b="1" dirty="0">
                <a:solidFill>
                  <a:srgbClr val="008000"/>
                </a:solidFill>
              </a:rPr>
              <a:t> Lenfatik </a:t>
            </a:r>
            <a:r>
              <a:rPr lang="en-US" sz="3200" b="1" dirty="0" err="1">
                <a:solidFill>
                  <a:srgbClr val="008000"/>
                </a:solidFill>
              </a:rPr>
              <a:t>Drenajı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3885513" cy="4886113"/>
          </a:xfrm>
        </p:spPr>
        <p:txBody>
          <a:bodyPr>
            <a:normAutofit/>
          </a:bodyPr>
          <a:lstStyle/>
          <a:p>
            <a:r>
              <a:rPr lang="en-US" sz="2400" dirty="0"/>
              <a:t>Meme </a:t>
            </a:r>
            <a:r>
              <a:rPr lang="en-US" sz="2400" dirty="0" err="1"/>
              <a:t>üst</a:t>
            </a:r>
            <a:r>
              <a:rPr lang="en-US" sz="2400" dirty="0"/>
              <a:t> </a:t>
            </a:r>
            <a:r>
              <a:rPr lang="en-US" sz="2400" dirty="0" err="1"/>
              <a:t>kadranlarını</a:t>
            </a:r>
            <a:r>
              <a:rPr lang="en-US" sz="2400" dirty="0"/>
              <a:t> </a:t>
            </a:r>
            <a:r>
              <a:rPr lang="en-US" sz="2400" dirty="0" err="1"/>
              <a:t>drene</a:t>
            </a:r>
            <a:r>
              <a:rPr lang="en-US" sz="2400" dirty="0"/>
              <a:t> </a:t>
            </a:r>
            <a:r>
              <a:rPr lang="en-US" sz="2400" dirty="0" err="1"/>
              <a:t>eden</a:t>
            </a:r>
            <a:r>
              <a:rPr lang="en-US" sz="2400" dirty="0"/>
              <a:t> </a:t>
            </a:r>
            <a:r>
              <a:rPr lang="en-US" sz="2400" dirty="0" err="1"/>
              <a:t>yüzeyel</a:t>
            </a:r>
            <a:r>
              <a:rPr lang="en-US" sz="2400" dirty="0"/>
              <a:t> </a:t>
            </a:r>
            <a:r>
              <a:rPr lang="en-US" sz="2400" dirty="0" err="1"/>
              <a:t>lenfatikler</a:t>
            </a:r>
            <a:r>
              <a:rPr lang="en-US" sz="2400" dirty="0"/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supraklviküler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servikal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lenf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nodlarına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da </a:t>
            </a:r>
            <a:r>
              <a:rPr lang="en-US" sz="2400" dirty="0" err="1"/>
              <a:t>drene</a:t>
            </a:r>
            <a:r>
              <a:rPr lang="en-US" sz="2400" dirty="0"/>
              <a:t> </a:t>
            </a:r>
            <a:r>
              <a:rPr lang="en-US" sz="2400" dirty="0" err="1"/>
              <a:t>olabilirler</a:t>
            </a:r>
            <a:r>
              <a:rPr lang="en-US" sz="2400" dirty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Bazı </a:t>
            </a:r>
            <a:r>
              <a:rPr lang="en-US" sz="2400" dirty="0" err="1" smtClean="0"/>
              <a:t>durumlarda</a:t>
            </a:r>
            <a:r>
              <a:rPr lang="en-US" sz="2400" dirty="0" smtClean="0"/>
              <a:t> </a:t>
            </a:r>
            <a:r>
              <a:rPr lang="en-US" sz="2400" dirty="0" err="1" smtClean="0"/>
              <a:t>memeye</a:t>
            </a:r>
            <a:r>
              <a:rPr lang="en-US" sz="2400" dirty="0" smtClean="0"/>
              <a:t> </a:t>
            </a:r>
            <a:r>
              <a:rPr lang="en-US" sz="2400" dirty="0" err="1" smtClean="0"/>
              <a:t>ait</a:t>
            </a:r>
            <a:r>
              <a:rPr lang="en-US" sz="2400" dirty="0" smtClean="0"/>
              <a:t> </a:t>
            </a:r>
            <a:r>
              <a:rPr lang="en-US" sz="2400" dirty="0" err="1" smtClean="0"/>
              <a:t>lenfatikler</a:t>
            </a:r>
            <a:r>
              <a:rPr lang="en-US" sz="2400" dirty="0" smtClean="0"/>
              <a:t>, </a:t>
            </a:r>
            <a:r>
              <a:rPr lang="en-US" sz="2400" dirty="0" err="1" smtClean="0"/>
              <a:t>karın</a:t>
            </a:r>
            <a:r>
              <a:rPr lang="en-US" sz="2400" dirty="0" smtClean="0"/>
              <a:t> </a:t>
            </a:r>
            <a:r>
              <a:rPr lang="en-US" sz="2400" dirty="0" err="1" smtClean="0"/>
              <a:t>ön</a:t>
            </a:r>
            <a:r>
              <a:rPr lang="en-US" sz="2400" dirty="0" smtClean="0"/>
              <a:t>  </a:t>
            </a:r>
            <a:r>
              <a:rPr lang="en-US" sz="2400" dirty="0" err="1" smtClean="0"/>
              <a:t>duvarı</a:t>
            </a:r>
            <a:r>
              <a:rPr lang="en-US" sz="2400" dirty="0" smtClean="0"/>
              <a:t> </a:t>
            </a:r>
            <a:r>
              <a:rPr lang="en-US" sz="2400" dirty="0" err="1" smtClean="0"/>
              <a:t>lenfatikleri</a:t>
            </a:r>
            <a:r>
              <a:rPr lang="en-US" sz="2400" dirty="0" smtClean="0"/>
              <a:t> </a:t>
            </a:r>
            <a:r>
              <a:rPr lang="en-US" sz="2400" dirty="0" err="1" smtClean="0"/>
              <a:t>aracılığı</a:t>
            </a:r>
            <a:r>
              <a:rPr lang="en-US" sz="2400" dirty="0" smtClean="0"/>
              <a:t> </a:t>
            </a:r>
            <a:r>
              <a:rPr lang="en-US" sz="2400" dirty="0" err="1" smtClean="0"/>
              <a:t>ile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karaciğer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subdiyafragmatik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lenf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ağına</a:t>
            </a:r>
            <a:r>
              <a:rPr lang="en-US" sz="2400" dirty="0" smtClean="0"/>
              <a:t> da </a:t>
            </a:r>
            <a:r>
              <a:rPr lang="en-US" sz="2400" dirty="0" err="1" smtClean="0"/>
              <a:t>drene</a:t>
            </a:r>
            <a:r>
              <a:rPr lang="en-US" sz="2400" dirty="0" smtClean="0"/>
              <a:t> </a:t>
            </a:r>
            <a:r>
              <a:rPr lang="en-US" sz="2400" dirty="0" err="1" smtClean="0"/>
              <a:t>olabilirler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Content Placeholder 5" descr="B9780323046770500098_gr-s0-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" r="-1161"/>
          <a:stretch/>
        </p:blipFill>
        <p:spPr>
          <a:xfrm>
            <a:off x="5566281" y="1427438"/>
            <a:ext cx="3377909" cy="505887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F6D7-0EA1-7B46-B59A-7F8F8962CCD5}" type="slidenum">
              <a:rPr lang="en-US" smtClean="0"/>
              <a:t>8</a:t>
            </a:fld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624912" y="2132468"/>
            <a:ext cx="642785" cy="4076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624912" y="5044532"/>
            <a:ext cx="642785" cy="4076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78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018" y="-31359"/>
            <a:ext cx="7257585" cy="94079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8000"/>
                </a:solidFill>
              </a:rPr>
              <a:t>Meme </a:t>
            </a:r>
            <a:r>
              <a:rPr lang="en-US" sz="3200" b="1" dirty="0" err="1">
                <a:solidFill>
                  <a:srgbClr val="008000"/>
                </a:solidFill>
              </a:rPr>
              <a:t>Dokusunun</a:t>
            </a:r>
            <a:r>
              <a:rPr lang="en-US" sz="3200" b="1" dirty="0">
                <a:solidFill>
                  <a:srgbClr val="008000"/>
                </a:solidFill>
              </a:rPr>
              <a:t> Lenfatik </a:t>
            </a:r>
            <a:r>
              <a:rPr lang="en-US" sz="3200" b="1" dirty="0" err="1">
                <a:solidFill>
                  <a:srgbClr val="008000"/>
                </a:solidFill>
              </a:rPr>
              <a:t>Drenajı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0710"/>
            <a:ext cx="4355844" cy="501619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Bazı </a:t>
            </a:r>
            <a:r>
              <a:rPr lang="en-US" sz="2400" dirty="0" err="1" smtClean="0"/>
              <a:t>durumlarda</a:t>
            </a:r>
            <a:r>
              <a:rPr lang="en-US" sz="2400" dirty="0" smtClean="0"/>
              <a:t> </a:t>
            </a:r>
            <a:r>
              <a:rPr lang="en-US" sz="2400" dirty="0" err="1" smtClean="0"/>
              <a:t>ise</a:t>
            </a:r>
            <a:r>
              <a:rPr lang="en-US" sz="2400" dirty="0" smtClean="0"/>
              <a:t> </a:t>
            </a:r>
            <a:r>
              <a:rPr lang="en-US" sz="2400" dirty="0" err="1" smtClean="0"/>
              <a:t>lenfatik</a:t>
            </a:r>
            <a:r>
              <a:rPr lang="en-US" sz="2400" dirty="0" smtClean="0"/>
              <a:t> </a:t>
            </a:r>
            <a:r>
              <a:rPr lang="en-US" sz="2400" dirty="0" err="1" smtClean="0"/>
              <a:t>damarlar</a:t>
            </a:r>
            <a:r>
              <a:rPr lang="en-US" sz="2400" dirty="0" smtClean="0"/>
              <a:t>, </a:t>
            </a:r>
            <a:r>
              <a:rPr lang="en-US" sz="2400" dirty="0" err="1" smtClean="0"/>
              <a:t>interkostal</a:t>
            </a:r>
            <a:r>
              <a:rPr lang="en-US" sz="2400" dirty="0" smtClean="0"/>
              <a:t> </a:t>
            </a:r>
            <a:r>
              <a:rPr lang="en-US" sz="2400" dirty="0" err="1" smtClean="0"/>
              <a:t>damarların</a:t>
            </a:r>
            <a:r>
              <a:rPr lang="en-US" sz="2400" dirty="0" smtClean="0"/>
              <a:t> </a:t>
            </a:r>
            <a:r>
              <a:rPr lang="en-US" sz="2400" dirty="0" err="1" smtClean="0"/>
              <a:t>kutanöz</a:t>
            </a:r>
            <a:r>
              <a:rPr lang="en-US" sz="2400" dirty="0" smtClean="0"/>
              <a:t> </a:t>
            </a:r>
            <a:r>
              <a:rPr lang="en-US" sz="2400" dirty="0" err="1" smtClean="0"/>
              <a:t>dallarını</a:t>
            </a:r>
            <a:r>
              <a:rPr lang="en-US" sz="2400" dirty="0" smtClean="0"/>
              <a:t> </a:t>
            </a:r>
            <a:r>
              <a:rPr lang="en-US" sz="2400" dirty="0" err="1" smtClean="0"/>
              <a:t>takip</a:t>
            </a:r>
            <a:r>
              <a:rPr lang="en-US" sz="2400" dirty="0" smtClean="0"/>
              <a:t> </a:t>
            </a:r>
            <a:r>
              <a:rPr lang="en-US" sz="2400" dirty="0" err="1" smtClean="0"/>
              <a:t>ederek</a:t>
            </a:r>
            <a:r>
              <a:rPr lang="en-US" sz="2400" b="1" dirty="0" smtClean="0"/>
              <a:t>,</a:t>
            </a:r>
            <a:r>
              <a:rPr lang="en-US" sz="2400" b="1" dirty="0" smtClean="0">
                <a:solidFill>
                  <a:srgbClr val="FF0000"/>
                </a:solidFill>
              </a:rPr>
              <a:t> posterior </a:t>
            </a:r>
            <a:r>
              <a:rPr lang="en-US" sz="2400" b="1" dirty="0" err="1" smtClean="0">
                <a:solidFill>
                  <a:srgbClr val="FF0000"/>
                </a:solidFill>
              </a:rPr>
              <a:t>interkostal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lenf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nodlarına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kosta</a:t>
            </a:r>
            <a:r>
              <a:rPr lang="en-US" sz="2400" dirty="0" smtClean="0"/>
              <a:t> </a:t>
            </a:r>
            <a:r>
              <a:rPr lang="en-US" sz="2400" dirty="0" err="1" smtClean="0"/>
              <a:t>başlarında</a:t>
            </a:r>
            <a:r>
              <a:rPr lang="en-US" sz="2400" dirty="0" smtClean="0"/>
              <a:t>) da </a:t>
            </a:r>
            <a:r>
              <a:rPr lang="en-US" sz="2400" dirty="0" err="1" smtClean="0"/>
              <a:t>ulaşabilirler</a:t>
            </a:r>
            <a:r>
              <a:rPr lang="en-US" sz="2400" dirty="0" smtClean="0"/>
              <a:t>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Lenfatik </a:t>
            </a:r>
            <a:r>
              <a:rPr lang="en-US" sz="2400" dirty="0" err="1" smtClean="0"/>
              <a:t>akım</a:t>
            </a:r>
            <a:r>
              <a:rPr lang="en-US" sz="2400" dirty="0" smtClean="0"/>
              <a:t>, </a:t>
            </a:r>
            <a:r>
              <a:rPr lang="en-US" sz="2400" dirty="0" err="1"/>
              <a:t>b</a:t>
            </a:r>
            <a:r>
              <a:rPr lang="en-US" sz="2400" dirty="0" err="1" smtClean="0"/>
              <a:t>uradan</a:t>
            </a:r>
            <a:r>
              <a:rPr lang="en-US" sz="2400" dirty="0" smtClean="0"/>
              <a:t> da </a:t>
            </a:r>
            <a:r>
              <a:rPr lang="en-US" sz="2400" dirty="0" err="1" smtClean="0"/>
              <a:t>ductus</a:t>
            </a:r>
            <a:r>
              <a:rPr lang="en-US" sz="2400" dirty="0" smtClean="0"/>
              <a:t> </a:t>
            </a:r>
            <a:r>
              <a:rPr lang="en-US" sz="2400" dirty="0" err="1" smtClean="0"/>
              <a:t>torasikusa</a:t>
            </a:r>
            <a:r>
              <a:rPr lang="en-US" sz="2400" dirty="0" smtClean="0"/>
              <a:t> </a:t>
            </a:r>
            <a:r>
              <a:rPr lang="en-US" sz="2400" dirty="0" err="1" smtClean="0"/>
              <a:t>ulaşır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F6D7-0EA1-7B46-B59A-7F8F8962CCD5}" type="slidenum">
              <a:rPr lang="en-US" smtClean="0"/>
              <a:t>9</a:t>
            </a:fld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687623" y="2802305"/>
            <a:ext cx="642785" cy="4076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785059" y="1174360"/>
            <a:ext cx="2556833" cy="5347538"/>
            <a:chOff x="5785059" y="1174360"/>
            <a:chExt cx="2556833" cy="5347538"/>
          </a:xfrm>
        </p:grpSpPr>
        <p:pic>
          <p:nvPicPr>
            <p:cNvPr id="6" name="Picture 5" descr="B9780443066849500639_gr5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25" t="2458" r="20203"/>
            <a:stretch/>
          </p:blipFill>
          <p:spPr>
            <a:xfrm>
              <a:off x="5785059" y="1174360"/>
              <a:ext cx="2556833" cy="5347538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6600234" y="1975670"/>
              <a:ext cx="1083197" cy="326141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9170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681</Words>
  <Application>Microsoft Macintosh PowerPoint</Application>
  <PresentationFormat>On-screen Show (4:3)</PresentationFormat>
  <Paragraphs>123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Memenin  Lenfatik  Anatomisi</vt:lpstr>
      <vt:lpstr>Memenin Lenfatik Anatomisi </vt:lpstr>
      <vt:lpstr>Meme Dokusunun Arteriyel Beslenmesi</vt:lpstr>
      <vt:lpstr>Meme Dokusunun Venöz Drenajı </vt:lpstr>
      <vt:lpstr>Meme Dokusunun Lenfatik Drenajı</vt:lpstr>
      <vt:lpstr>PowerPoint Presentation</vt:lpstr>
      <vt:lpstr>Meme Dokusunun Lenfatik Drenajı</vt:lpstr>
      <vt:lpstr>Meme Dokusunun Lenfatik Drenajı</vt:lpstr>
      <vt:lpstr>Meme Dokusunun Lenfatik Drenajı</vt:lpstr>
      <vt:lpstr>Meme Dokusunun Aksiller Lenfatik Drenajı</vt:lpstr>
      <vt:lpstr>Meme Dokusunun Aksiller Lenfatik Drenajı</vt:lpstr>
      <vt:lpstr>Sentinel lenf nodu hep aynı yerde midir ?</vt:lpstr>
      <vt:lpstr>PowerPoint Presentation</vt:lpstr>
    </vt:vector>
  </TitlesOfParts>
  <Company>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Memenin Lenfatik Anatomisi</dc:title>
  <dc:creator>ARDA AA</dc:creator>
  <cp:lastModifiedBy>ARDA AA</cp:lastModifiedBy>
  <cp:revision>57</cp:revision>
  <dcterms:created xsi:type="dcterms:W3CDTF">2017-04-12T14:52:18Z</dcterms:created>
  <dcterms:modified xsi:type="dcterms:W3CDTF">2017-04-14T22:58:33Z</dcterms:modified>
</cp:coreProperties>
</file>