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Başlık Metni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Başlık Metni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Başlık Metni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BD">
            <a:alpha val="9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r">
              <a:defRPr b="1" i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b="0" i="0">
                <a:solidFill>
                  <a:srgbClr val="000000"/>
                </a:solidFill>
                <a:effectLst/>
              </a:defRPr>
            </a:pPr>
            <a:r>
              <a:rPr b="1" i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ASİT BAZ DENGESİ </a:t>
            </a:r>
          </a:p>
        </p:txBody>
      </p:sp>
      <p:sp>
        <p:nvSpPr>
          <p:cNvPr id="110" name="Shape 110"/>
          <p:cNvSpPr>
            <a:spLocks noGrp="1"/>
          </p:cNvSpPr>
          <p:nvPr>
            <p:ph type="subTitle" sz="quarter" idx="1"/>
          </p:nvPr>
        </p:nvSpPr>
        <p:spPr>
          <a:xfrm>
            <a:off x="2143107" y="3857628"/>
            <a:ext cx="6400801" cy="1752601"/>
          </a:xfrm>
          <a:prstGeom prst="rect">
            <a:avLst/>
          </a:prstGeom>
        </p:spPr>
        <p:txBody>
          <a:bodyPr/>
          <a:lstStyle/>
          <a:p>
            <a:pPr algn="r" defTabSz="886968">
              <a:defRPr sz="3104"/>
            </a:pPr>
            <a:r>
              <a:rPr b="1" i="1">
                <a:solidFill>
                  <a:srgbClr val="000000"/>
                </a:solidFill>
                <a:effectLst>
                  <a:outerShdw blurRad="36957" dist="36957" dir="2700000" rotWithShape="0">
                    <a:srgbClr val="FFFFFF"/>
                  </a:outerShdw>
                </a:effectLst>
              </a:rPr>
              <a:t>Doç. Dr. Arda Demirkan</a:t>
            </a:r>
          </a:p>
          <a:p>
            <a:pPr algn="r" defTabSz="886968">
              <a:defRPr sz="3104"/>
            </a:pPr>
            <a:r>
              <a:rPr b="1" i="1">
                <a:solidFill>
                  <a:srgbClr val="000000"/>
                </a:solidFill>
                <a:effectLst>
                  <a:outerShdw blurRad="36957" dist="36957" dir="2700000" rotWithShape="0">
                    <a:srgbClr val="FFFFFF"/>
                  </a:outerShdw>
                </a:effectLst>
              </a:rPr>
              <a:t>Ankara Üniversitesi Tıp Fakültesi</a:t>
            </a:r>
            <a:br>
              <a:rPr b="1" i="1">
                <a:solidFill>
                  <a:srgbClr val="000000"/>
                </a:solidFill>
                <a:effectLst>
                  <a:outerShdw blurRad="36957" dist="36957" dir="2700000" rotWithShape="0">
                    <a:srgbClr val="FFFFFF"/>
                  </a:outerShdw>
                </a:effectLst>
              </a:rPr>
            </a:br>
            <a:r>
              <a:rPr b="1" i="1">
                <a:solidFill>
                  <a:srgbClr val="000000"/>
                </a:solidFill>
                <a:effectLst>
                  <a:outerShdw blurRad="36957" dist="36957" dir="2700000" rotWithShape="0">
                    <a:srgbClr val="FFFFFF"/>
                  </a:outerShdw>
                </a:effectLst>
              </a:rPr>
              <a:t>Genel Cerrahi Anabilim Dalı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0000"/>
                </a:solidFill>
              </a:rPr>
              <a:t>pH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  <a:buClr>
                <a:srgbClr val="FF0000"/>
              </a:buClr>
            </a:pPr>
            <a:r>
              <a:rPr sz="2400" b="1">
                <a:solidFill>
                  <a:srgbClr val="FF0000"/>
                </a:solidFill>
              </a:rPr>
              <a:t>pH: </a:t>
            </a:r>
            <a:r>
              <a:rPr sz="2400"/>
              <a:t>Bir solüsyondaki hidrojen iyonu konsantrasyonunun negatif logaritmasıdır.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pH 7.40 düzeyi hidrojen iyonu konsantrasyonunun yaklaşık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40 n mol/L ( 40X 10</a:t>
            </a:r>
            <a:r>
              <a:rPr sz="2400" baseline="30000"/>
              <a:t>-9</a:t>
            </a:r>
            <a:r>
              <a:rPr sz="2400"/>
              <a:t> mol/L)olduğunu gösterir ve bu fizyolojik pH dır.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pH ile HCO3 (bikarbonat) ve PaCO</a:t>
            </a:r>
            <a:r>
              <a:rPr sz="2400" baseline="-25000"/>
              <a:t>2</a:t>
            </a:r>
            <a:r>
              <a:rPr sz="2400"/>
              <a:t> değerleri arasında matematiksel bir ilişki vardır. Asit-baz bozukluğu bunların bir veya ikisinin değişimi ile oluşur . 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xfrm>
            <a:off x="285720" y="71413"/>
            <a:ext cx="8643998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Henderson Hasselbach denklemine göre 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xfrm>
            <a:off x="428596" y="4714883"/>
            <a:ext cx="6686568" cy="1857389"/>
          </a:xfrm>
          <a:prstGeom prst="rect">
            <a:avLst/>
          </a:prstGeom>
        </p:spPr>
        <p:txBody>
          <a:bodyPr/>
          <a:lstStyle/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pH=6.1+ log HCO</a:t>
            </a:r>
            <a:r>
              <a:rPr sz="2376" baseline="-25191"/>
              <a:t>3</a:t>
            </a:r>
            <a:r>
              <a:rPr sz="2376"/>
              <a:t>/ 0.03xPaCO</a:t>
            </a:r>
            <a:r>
              <a:rPr sz="2376" baseline="-25191"/>
              <a:t>2</a:t>
            </a:r>
          </a:p>
          <a:p>
            <a:pPr marL="339470" indent="-339470" defTabSz="905255">
              <a:defRPr sz="3168"/>
            </a:pPr>
            <a:endParaRPr sz="2376"/>
          </a:p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pH = Sabit Değer × (HCO</a:t>
            </a:r>
            <a:r>
              <a:rPr sz="2376" baseline="-25191"/>
              <a:t>3</a:t>
            </a:r>
            <a:r>
              <a:rPr sz="2376"/>
              <a:t>) / PaCO</a:t>
            </a:r>
            <a:r>
              <a:rPr sz="2376" baseline="-25191"/>
              <a:t>2</a:t>
            </a:r>
          </a:p>
          <a:p>
            <a:pPr marL="339470" indent="-339470" defTabSz="905255">
              <a:spcBef>
                <a:spcPts val="500"/>
              </a:spcBef>
              <a:buSzTx/>
              <a:buNone/>
              <a:defRPr sz="3168"/>
            </a:pPr>
            <a:r>
              <a:rPr sz="2376"/>
              <a:t>	pk = 6.1 (insanlarda sabittir)</a:t>
            </a:r>
          </a:p>
        </p:txBody>
      </p:sp>
      <p:sp>
        <p:nvSpPr>
          <p:cNvPr id="154" name="Shape 154"/>
          <p:cNvSpPr/>
          <p:nvPr/>
        </p:nvSpPr>
        <p:spPr>
          <a:xfrm>
            <a:off x="2442508" y="1503372"/>
            <a:ext cx="1156236" cy="1125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</a:pPr>
            <a:r>
              <a:rPr sz="2400"/>
              <a:t>HCO</a:t>
            </a:r>
            <a:r>
              <a:rPr sz="2400" baseline="-25000"/>
              <a:t>3</a:t>
            </a:r>
            <a:r>
              <a:rPr sz="2400"/>
              <a:t> </a:t>
            </a:r>
          </a:p>
          <a:p>
            <a:pPr>
              <a:lnSpc>
                <a:spcPct val="150000"/>
              </a:lnSpc>
            </a:pPr>
            <a:r>
              <a:rPr sz="2400"/>
              <a:t>H</a:t>
            </a:r>
            <a:r>
              <a:rPr sz="2400" baseline="-25000"/>
              <a:t>2</a:t>
            </a:r>
            <a:r>
              <a:rPr sz="2400"/>
              <a:t>CO</a:t>
            </a:r>
            <a:r>
              <a:rPr sz="2400" baseline="-25000"/>
              <a:t>3</a:t>
            </a:r>
            <a:r>
              <a:rPr sz="2400"/>
              <a:t> </a:t>
            </a:r>
          </a:p>
        </p:txBody>
      </p:sp>
      <p:sp>
        <p:nvSpPr>
          <p:cNvPr id="155" name="Shape 155"/>
          <p:cNvSpPr/>
          <p:nvPr/>
        </p:nvSpPr>
        <p:spPr>
          <a:xfrm>
            <a:off x="2357421" y="2143116"/>
            <a:ext cx="1214447" cy="1589"/>
          </a:xfrm>
          <a:prstGeom prst="line">
            <a:avLst/>
          </a:prstGeom>
          <a:ln>
            <a:solidFill>
              <a:srgbClr val="000000"/>
            </a:solidFill>
            <a:bevel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571471" y="1500174"/>
            <a:ext cx="3429026" cy="1285885"/>
          </a:xfrm>
          <a:prstGeom prst="rect">
            <a:avLst/>
          </a:prstGeom>
          <a:ln w="25400">
            <a:solidFill>
              <a:srgbClr val="FF0000"/>
            </a:solidFill>
            <a:bevel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1428728" y="3571876"/>
            <a:ext cx="6215106" cy="1203478"/>
          </a:xfrm>
          <a:prstGeom prst="rect">
            <a:avLst/>
          </a:prstGeom>
          <a:ln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endParaRPr baseline="-25000"/>
          </a:p>
          <a:p>
            <a:r>
              <a:rPr sz="2400"/>
              <a:t>HCl+Na</a:t>
            </a:r>
            <a:r>
              <a:rPr sz="2400" b="1">
                <a:solidFill>
                  <a:srgbClr val="FF0000"/>
                </a:solidFill>
              </a:rPr>
              <a:t>HCO</a:t>
            </a:r>
            <a:r>
              <a:rPr sz="2400" b="1" baseline="-25000">
                <a:solidFill>
                  <a:srgbClr val="FF0000"/>
                </a:solidFill>
              </a:rPr>
              <a:t>3</a:t>
            </a:r>
            <a:r>
              <a:rPr sz="2400" baseline="-25000"/>
              <a:t>   </a:t>
            </a:r>
            <a:r>
              <a:rPr sz="2400"/>
              <a:t>↔   NaCl+</a:t>
            </a:r>
            <a:r>
              <a:rPr sz="2400" b="1">
                <a:solidFill>
                  <a:srgbClr val="0091C4"/>
                </a:solidFill>
              </a:rPr>
              <a:t>H</a:t>
            </a:r>
            <a:r>
              <a:rPr sz="2400" b="1" baseline="-25000">
                <a:solidFill>
                  <a:srgbClr val="0091C4"/>
                </a:solidFill>
              </a:rPr>
              <a:t>2</a:t>
            </a:r>
            <a:r>
              <a:rPr sz="2400" b="1">
                <a:solidFill>
                  <a:srgbClr val="0091C4"/>
                </a:solidFill>
              </a:rPr>
              <a:t>CO</a:t>
            </a:r>
            <a:r>
              <a:rPr sz="2400" b="1" baseline="-25000">
                <a:solidFill>
                  <a:srgbClr val="0091C4"/>
                </a:solidFill>
              </a:rPr>
              <a:t>3</a:t>
            </a:r>
            <a:r>
              <a:rPr sz="2400" baseline="-25000">
                <a:solidFill>
                  <a:srgbClr val="0091C4"/>
                </a:solidFill>
              </a:rPr>
              <a:t>  </a:t>
            </a:r>
            <a:r>
              <a:rPr sz="2400" baseline="-25000"/>
              <a:t> </a:t>
            </a:r>
            <a:r>
              <a:rPr sz="2400"/>
              <a:t>↔   H</a:t>
            </a:r>
            <a:r>
              <a:rPr sz="2400" baseline="-25000"/>
              <a:t>2</a:t>
            </a:r>
            <a:r>
              <a:rPr sz="2400"/>
              <a:t>O+CO</a:t>
            </a:r>
            <a:r>
              <a:rPr sz="2400" baseline="-25000"/>
              <a:t>2</a:t>
            </a:r>
            <a:endParaRPr sz="2400"/>
          </a:p>
        </p:txBody>
      </p:sp>
      <p:sp>
        <p:nvSpPr>
          <p:cNvPr id="159" name="Shape 159"/>
          <p:cNvSpPr/>
          <p:nvPr/>
        </p:nvSpPr>
        <p:spPr>
          <a:xfrm>
            <a:off x="642909" y="1857363"/>
            <a:ext cx="178595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>
              <a:defRPr sz="1800"/>
            </a:pPr>
            <a:r>
              <a:rPr sz="2400"/>
              <a:t>pH= pK+ log </a:t>
            </a:r>
          </a:p>
        </p:txBody>
      </p:sp>
      <p:sp>
        <p:nvSpPr>
          <p:cNvPr id="160" name="Shape 160"/>
          <p:cNvSpPr/>
          <p:nvPr/>
        </p:nvSpPr>
        <p:spPr>
          <a:xfrm>
            <a:off x="4786314" y="1142984"/>
            <a:ext cx="414340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000" b="1">
                <a:solidFill>
                  <a:srgbClr val="FF0000"/>
                </a:solidFill>
              </a:rPr>
              <a:t>HCO</a:t>
            </a:r>
            <a:r>
              <a:rPr sz="2000" b="1" baseline="-25000">
                <a:solidFill>
                  <a:srgbClr val="FF0000"/>
                </a:solidFill>
              </a:rPr>
              <a:t>3</a:t>
            </a:r>
            <a:r>
              <a:rPr sz="2000" b="1">
                <a:solidFill>
                  <a:srgbClr val="FF0000"/>
                </a:solidFill>
              </a:rPr>
              <a:t> : Bikarbonat </a:t>
            </a:r>
            <a:r>
              <a:rPr sz="2000"/>
              <a:t>(metabolik etkiyle değişir) Böbreklerin etkisini gösterir.</a:t>
            </a:r>
          </a:p>
        </p:txBody>
      </p:sp>
      <p:sp>
        <p:nvSpPr>
          <p:cNvPr id="161" name="Shape 161"/>
          <p:cNvSpPr/>
          <p:nvPr/>
        </p:nvSpPr>
        <p:spPr>
          <a:xfrm>
            <a:off x="4786314" y="2285992"/>
            <a:ext cx="4000528" cy="1404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000" b="1">
                <a:solidFill>
                  <a:srgbClr val="0091C4"/>
                </a:solidFill>
              </a:rPr>
              <a:t>H</a:t>
            </a:r>
            <a:r>
              <a:rPr sz="2000" b="1" baseline="-25000">
                <a:solidFill>
                  <a:srgbClr val="0091C4"/>
                </a:solidFill>
              </a:rPr>
              <a:t>2</a:t>
            </a:r>
            <a:r>
              <a:rPr sz="2000" b="1">
                <a:solidFill>
                  <a:srgbClr val="0091C4"/>
                </a:solidFill>
              </a:rPr>
              <a:t>CO</a:t>
            </a:r>
            <a:r>
              <a:rPr sz="2000" b="1" baseline="-25000">
                <a:solidFill>
                  <a:srgbClr val="0091C4"/>
                </a:solidFill>
              </a:rPr>
              <a:t>3 </a:t>
            </a:r>
            <a:r>
              <a:rPr sz="2000" b="1">
                <a:solidFill>
                  <a:srgbClr val="0091C4"/>
                </a:solidFill>
              </a:rPr>
              <a:t>: Karbonik asit </a:t>
            </a:r>
            <a:r>
              <a:rPr sz="2000"/>
              <a:t>(solunumsal etkiyle değişir) Akciğerlerin etkisini gösterir. H</a:t>
            </a:r>
            <a:r>
              <a:rPr sz="2000" baseline="-25000"/>
              <a:t>2</a:t>
            </a:r>
            <a:r>
              <a:rPr sz="2000"/>
              <a:t>CO</a:t>
            </a:r>
            <a:r>
              <a:rPr sz="2000" baseline="-25000"/>
              <a:t>3  </a:t>
            </a:r>
            <a:r>
              <a:rPr sz="2000"/>
              <a:t>= 0.03xPaCO</a:t>
            </a:r>
            <a:r>
              <a:rPr sz="2000" baseline="-25000"/>
              <a:t>2</a:t>
            </a:r>
          </a:p>
        </p:txBody>
      </p:sp>
      <p:sp>
        <p:nvSpPr>
          <p:cNvPr id="162" name="Shape 162"/>
          <p:cNvSpPr/>
          <p:nvPr/>
        </p:nvSpPr>
        <p:spPr>
          <a:xfrm flipV="1">
            <a:off x="3714744" y="1428736"/>
            <a:ext cx="928695" cy="428629"/>
          </a:xfrm>
          <a:prstGeom prst="line">
            <a:avLst/>
          </a:prstGeom>
          <a:ln>
            <a:solidFill>
              <a:srgbClr val="FF0000"/>
            </a:solidFill>
            <a:bevel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3643306" y="2357430"/>
            <a:ext cx="1000133" cy="142876"/>
          </a:xfrm>
          <a:prstGeom prst="line">
            <a:avLst/>
          </a:prstGeom>
          <a:ln>
            <a:solidFill>
              <a:srgbClr val="0070C0"/>
            </a:solidFill>
            <a:bevel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body" idx="1"/>
          </p:nvPr>
        </p:nvSpPr>
        <p:spPr>
          <a:xfrm>
            <a:off x="285719" y="2143116"/>
            <a:ext cx="8501124" cy="471488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SzTx/>
              <a:buNone/>
              <a:defRPr sz="2800"/>
            </a:lvl1pPr>
          </a:lstStyle>
          <a:p>
            <a:pPr>
              <a:defRPr sz="3200"/>
            </a:pPr>
            <a:r>
              <a:rPr sz="2800"/>
              <a:t>			</a:t>
            </a:r>
          </a:p>
        </p:txBody>
      </p:sp>
      <p:sp>
        <p:nvSpPr>
          <p:cNvPr id="166" name="Shape 166"/>
          <p:cNvSpPr/>
          <p:nvPr/>
        </p:nvSpPr>
        <p:spPr>
          <a:xfrm>
            <a:off x="2928926" y="714356"/>
            <a:ext cx="1265246" cy="1125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</a:pPr>
            <a:r>
              <a:rPr sz="2400"/>
              <a:t>HCO</a:t>
            </a:r>
            <a:r>
              <a:rPr sz="2400" baseline="-25000"/>
              <a:t>3</a:t>
            </a:r>
            <a:r>
              <a:rPr sz="2400"/>
              <a:t> </a:t>
            </a:r>
          </a:p>
          <a:p>
            <a:pPr>
              <a:lnSpc>
                <a:spcPct val="150000"/>
              </a:lnSpc>
            </a:pPr>
            <a:r>
              <a:rPr sz="2400"/>
              <a:t>H</a:t>
            </a:r>
            <a:r>
              <a:rPr sz="2400" baseline="-25000"/>
              <a:t>2</a:t>
            </a:r>
            <a:r>
              <a:rPr sz="2400"/>
              <a:t>CO</a:t>
            </a:r>
            <a:r>
              <a:rPr sz="2400" baseline="-25000"/>
              <a:t>3</a:t>
            </a:r>
            <a:r>
              <a:rPr sz="2400"/>
              <a:t> </a:t>
            </a:r>
          </a:p>
        </p:txBody>
      </p:sp>
      <p:sp>
        <p:nvSpPr>
          <p:cNvPr id="167" name="Shape 167"/>
          <p:cNvSpPr/>
          <p:nvPr/>
        </p:nvSpPr>
        <p:spPr>
          <a:xfrm>
            <a:off x="928662" y="571479"/>
            <a:ext cx="3429025" cy="1500200"/>
          </a:xfrm>
          <a:prstGeom prst="rect">
            <a:avLst/>
          </a:prstGeom>
          <a:ln w="25400">
            <a:solidFill>
              <a:srgbClr val="FF0000"/>
            </a:solidFill>
            <a:bevel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8" name="Shape 168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357157" y="2332036"/>
            <a:ext cx="8501124" cy="4168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488632" indent="-488632" defTabSz="868680">
              <a:spcBef>
                <a:spcPts val="500"/>
              </a:spcBef>
              <a:buSzPct val="100000"/>
              <a:buFont typeface="Arial"/>
              <a:buChar char="•"/>
              <a:defRPr sz="1520"/>
            </a:pPr>
            <a:r>
              <a:rPr sz="2280"/>
              <a:t>Normal koşullarda pH = 7.4 ise </a:t>
            </a:r>
          </a:p>
          <a:p>
            <a:pPr marL="325754" indent="-325754" defTabSz="868680">
              <a:spcBef>
                <a:spcPts val="500"/>
              </a:spcBef>
              <a:defRPr sz="1520"/>
            </a:pPr>
            <a:r>
              <a:rPr sz="2280"/>
              <a:t>	</a:t>
            </a:r>
            <a:r>
              <a:rPr sz="2280" b="1"/>
              <a:t>HCO</a:t>
            </a:r>
            <a:r>
              <a:rPr sz="2280" b="1" baseline="-25999"/>
              <a:t>3</a:t>
            </a:r>
            <a:r>
              <a:rPr sz="2280" b="1"/>
              <a:t>/ H</a:t>
            </a:r>
            <a:r>
              <a:rPr sz="2280" b="1" baseline="-25999"/>
              <a:t>2</a:t>
            </a:r>
            <a:r>
              <a:rPr sz="2280" b="1"/>
              <a:t>CO</a:t>
            </a:r>
            <a:r>
              <a:rPr sz="2280" b="1" baseline="-25999"/>
              <a:t>3 </a:t>
            </a:r>
            <a:r>
              <a:rPr sz="2280" b="1"/>
              <a:t>= 20/1  </a:t>
            </a:r>
          </a:p>
          <a:p>
            <a:pPr marL="325754" indent="-325754" defTabSz="868680">
              <a:spcBef>
                <a:spcPts val="500"/>
              </a:spcBef>
              <a:defRPr sz="1520"/>
            </a:pPr>
            <a:r>
              <a:rPr sz="2280"/>
              <a:t>	</a:t>
            </a:r>
            <a:r>
              <a:rPr sz="2280">
                <a:solidFill>
                  <a:srgbClr val="FF0000"/>
                </a:solidFill>
              </a:rPr>
              <a:t>bu sabit oran korunmaya çalışılır !</a:t>
            </a:r>
          </a:p>
          <a:p>
            <a:pPr marL="325754" indent="-325754" defTabSz="868680">
              <a:spcBef>
                <a:spcPts val="300"/>
              </a:spcBef>
              <a:defRPr sz="1520"/>
            </a:pPr>
            <a:endParaRPr sz="2470"/>
          </a:p>
          <a:p>
            <a:pPr marL="488632" indent="-488632" defTabSz="868680">
              <a:spcBef>
                <a:spcPts val="500"/>
              </a:spcBef>
              <a:buSzPct val="100000"/>
              <a:buFont typeface="Arial"/>
              <a:buChar char="•"/>
              <a:defRPr sz="1520"/>
            </a:pPr>
            <a:r>
              <a:rPr sz="2280"/>
              <a:t>HCO</a:t>
            </a:r>
            <a:r>
              <a:rPr sz="2280" baseline="-25999"/>
              <a:t>3</a:t>
            </a:r>
            <a:r>
              <a:rPr sz="2280"/>
              <a:t>/ H</a:t>
            </a:r>
            <a:r>
              <a:rPr sz="2280" baseline="-25999"/>
              <a:t>2</a:t>
            </a:r>
            <a:r>
              <a:rPr sz="2280"/>
              <a:t>CO</a:t>
            </a:r>
            <a:r>
              <a:rPr sz="2280" baseline="-25999"/>
              <a:t>3</a:t>
            </a:r>
            <a:r>
              <a:rPr sz="2280"/>
              <a:t> &lt; 20/1  ise asidoz</a:t>
            </a:r>
            <a:endParaRPr sz="2470"/>
          </a:p>
          <a:p>
            <a:pPr marL="325754" indent="-325754" defTabSz="868680">
              <a:spcBef>
                <a:spcPts val="500"/>
              </a:spcBef>
              <a:defRPr sz="1520"/>
            </a:pPr>
            <a:r>
              <a:rPr sz="2280"/>
              <a:t>	HCO</a:t>
            </a:r>
            <a:r>
              <a:rPr sz="2280" baseline="-25999"/>
              <a:t>3</a:t>
            </a:r>
            <a:r>
              <a:rPr sz="2280"/>
              <a:t>/ H</a:t>
            </a:r>
            <a:r>
              <a:rPr sz="2280" baseline="-25999"/>
              <a:t>2</a:t>
            </a:r>
            <a:r>
              <a:rPr sz="2280"/>
              <a:t>CO</a:t>
            </a:r>
            <a:r>
              <a:rPr sz="2280" baseline="-25999"/>
              <a:t>3  </a:t>
            </a:r>
            <a:r>
              <a:rPr sz="2280"/>
              <a:t>&gt; 20/1  ise alkaloz</a:t>
            </a:r>
            <a:endParaRPr sz="2470"/>
          </a:p>
          <a:p>
            <a:pPr marL="325754" indent="-325754" defTabSz="868680">
              <a:spcBef>
                <a:spcPts val="300"/>
              </a:spcBef>
              <a:buSzPct val="100000"/>
              <a:buFont typeface="Arial"/>
              <a:buChar char="•"/>
              <a:defRPr sz="1520"/>
            </a:pPr>
            <a:endParaRPr sz="2470"/>
          </a:p>
          <a:p>
            <a:pPr marL="488632" indent="-488632" defTabSz="868680">
              <a:spcBef>
                <a:spcPts val="500"/>
              </a:spcBef>
              <a:buSzPct val="100000"/>
              <a:buFont typeface="Arial"/>
              <a:buChar char="•"/>
              <a:defRPr sz="1520"/>
            </a:pPr>
            <a:r>
              <a:rPr sz="2280"/>
              <a:t>Biri normalken diğeri değişmiş ise kompanse değildir. </a:t>
            </a:r>
            <a:r>
              <a:rPr sz="2280" b="1">
                <a:solidFill>
                  <a:srgbClr val="FF0000"/>
                </a:solidFill>
              </a:rPr>
              <a:t>*</a:t>
            </a:r>
            <a:endParaRPr sz="2470" b="1">
              <a:solidFill>
                <a:srgbClr val="FF0000"/>
              </a:solidFill>
            </a:endParaRPr>
          </a:p>
          <a:p>
            <a:pPr marL="488632" indent="-488632" defTabSz="868680">
              <a:spcBef>
                <a:spcPts val="500"/>
              </a:spcBef>
              <a:buSzPct val="100000"/>
              <a:buFont typeface="Arial"/>
              <a:buChar char="•"/>
              <a:defRPr sz="1520"/>
            </a:pPr>
            <a:r>
              <a:rPr sz="2280"/>
              <a:t>İkisi de değişmiş ise kompansasyon mekanizmaları devrededir. </a:t>
            </a:r>
            <a:r>
              <a:rPr sz="2280" b="1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70" name="Shape 170"/>
          <p:cNvSpPr/>
          <p:nvPr/>
        </p:nvSpPr>
        <p:spPr>
          <a:xfrm>
            <a:off x="4714876" y="785793"/>
            <a:ext cx="2214579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000" b="1">
                <a:solidFill>
                  <a:srgbClr val="FF0000"/>
                </a:solidFill>
              </a:rPr>
              <a:t>HCO</a:t>
            </a:r>
            <a:r>
              <a:rPr sz="2000" b="1" baseline="-25000">
                <a:solidFill>
                  <a:srgbClr val="FF0000"/>
                </a:solidFill>
              </a:rPr>
              <a:t>3</a:t>
            </a:r>
            <a:r>
              <a:rPr sz="2000" b="1">
                <a:solidFill>
                  <a:srgbClr val="FF0000"/>
                </a:solidFill>
              </a:rPr>
              <a:t> : Bikarbonat</a:t>
            </a:r>
          </a:p>
        </p:txBody>
      </p:sp>
      <p:sp>
        <p:nvSpPr>
          <p:cNvPr id="171" name="Shape 171"/>
          <p:cNvSpPr/>
          <p:nvPr/>
        </p:nvSpPr>
        <p:spPr>
          <a:xfrm>
            <a:off x="4714876" y="1510623"/>
            <a:ext cx="2428925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000" b="1">
                <a:solidFill>
                  <a:srgbClr val="0091C4"/>
                </a:solidFill>
              </a:rPr>
              <a:t>H</a:t>
            </a:r>
            <a:r>
              <a:rPr sz="2000" b="1" baseline="-25000">
                <a:solidFill>
                  <a:srgbClr val="0091C4"/>
                </a:solidFill>
              </a:rPr>
              <a:t>2</a:t>
            </a:r>
            <a:r>
              <a:rPr sz="2000" b="1">
                <a:solidFill>
                  <a:srgbClr val="0091C4"/>
                </a:solidFill>
              </a:rPr>
              <a:t>CO</a:t>
            </a:r>
            <a:r>
              <a:rPr sz="2000" b="1" baseline="-25000">
                <a:solidFill>
                  <a:srgbClr val="0091C4"/>
                </a:solidFill>
              </a:rPr>
              <a:t>3 </a:t>
            </a:r>
            <a:r>
              <a:rPr sz="2000" b="1">
                <a:solidFill>
                  <a:srgbClr val="0091C4"/>
                </a:solidFill>
              </a:rPr>
              <a:t>: Karbonik asit</a:t>
            </a:r>
          </a:p>
        </p:txBody>
      </p:sp>
      <p:sp>
        <p:nvSpPr>
          <p:cNvPr id="172" name="Shape 172"/>
          <p:cNvSpPr/>
          <p:nvPr/>
        </p:nvSpPr>
        <p:spPr>
          <a:xfrm>
            <a:off x="2928926" y="1357297"/>
            <a:ext cx="1214447" cy="1590"/>
          </a:xfrm>
          <a:prstGeom prst="line">
            <a:avLst/>
          </a:prstGeom>
          <a:ln>
            <a:solidFill>
              <a:srgbClr val="000000"/>
            </a:solidFill>
            <a:bevel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4786313" y="1357297"/>
            <a:ext cx="2000266" cy="1590"/>
          </a:xfrm>
          <a:prstGeom prst="line">
            <a:avLst/>
          </a:prstGeom>
          <a:ln>
            <a:solidFill>
              <a:srgbClr val="000000"/>
            </a:solidFill>
            <a:bevel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1142975" y="1071546"/>
            <a:ext cx="221457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>
              <a:defRPr sz="1800"/>
            </a:pPr>
            <a:r>
              <a:rPr sz="2400"/>
              <a:t>pH= pK+ log </a:t>
            </a:r>
          </a:p>
        </p:txBody>
      </p:sp>
      <p:sp>
        <p:nvSpPr>
          <p:cNvPr id="175" name="Shape 175"/>
          <p:cNvSpPr/>
          <p:nvPr/>
        </p:nvSpPr>
        <p:spPr>
          <a:xfrm>
            <a:off x="7687119" y="642917"/>
            <a:ext cx="928695" cy="113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sz="2400"/>
              <a:t>20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sz="2400"/>
              <a:t>  1</a:t>
            </a:r>
          </a:p>
        </p:txBody>
      </p:sp>
      <p:sp>
        <p:nvSpPr>
          <p:cNvPr id="176" name="Shape 176"/>
          <p:cNvSpPr/>
          <p:nvPr/>
        </p:nvSpPr>
        <p:spPr>
          <a:xfrm>
            <a:off x="7715272" y="1355709"/>
            <a:ext cx="571505" cy="1590"/>
          </a:xfrm>
          <a:prstGeom prst="line">
            <a:avLst/>
          </a:prstGeom>
          <a:ln>
            <a:solidFill>
              <a:srgbClr val="000000"/>
            </a:solidFill>
            <a:bevel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7143767" y="1142984"/>
            <a:ext cx="50006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>
              <a:defRPr sz="1800"/>
            </a:pPr>
            <a:r>
              <a:rPr sz="2400"/>
              <a:t>=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body" idx="1"/>
          </p:nvPr>
        </p:nvSpPr>
        <p:spPr>
          <a:xfrm>
            <a:off x="428595" y="428603"/>
            <a:ext cx="8286810" cy="3857654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Bütün metabolik olaylar dar pH sınırları içinde gerçekleşir.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Sapmalar olduğunda, enzim aktivitelerinde, elektrolit dengesinde, başta solunum, kardiyak ve santral sinir sistemi olmak üzere organ sistemlerinde ve ilaçların farmakolojisinde önemli değişiklikler oluşur. </a:t>
            </a:r>
          </a:p>
          <a:p>
            <a:pPr marL="257175" indent="-257175">
              <a:spcBef>
                <a:spcPts val="500"/>
              </a:spcBef>
            </a:pPr>
            <a:r>
              <a:rPr sz="2400" b="1"/>
              <a:t>Normal arter kanında pH 7.35 ile 7.45 arasında değişir.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Venöz kanda ise pH 0.03-0.05 daha düşüktür.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Yaşam sınırları ise = 6.8-7.8 değerleri arasındadır.</a:t>
            </a:r>
          </a:p>
        </p:txBody>
      </p:sp>
      <p:graphicFrame>
        <p:nvGraphicFramePr>
          <p:cNvPr id="180" name="Table 180"/>
          <p:cNvGraphicFramePr/>
          <p:nvPr/>
        </p:nvGraphicFramePr>
        <p:xfrm>
          <a:off x="571471" y="4500569"/>
          <a:ext cx="8128113" cy="110063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3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2000" b="1"/>
                        <a:t>… 7.34</a:t>
                      </a:r>
                    </a:p>
                  </a:txBody>
                  <a:tcPr marL="45720" marR="45720" horzOverflow="overflow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2000" b="1"/>
                        <a:t>7.35 - 7.39</a:t>
                      </a:r>
                    </a:p>
                  </a:txBody>
                  <a:tcPr marL="45720" marR="4572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2000" b="1"/>
                        <a:t>7.4</a:t>
                      </a:r>
                    </a:p>
                  </a:txBody>
                  <a:tcPr marL="45720" marR="45720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2000" b="1"/>
                        <a:t>7.41 - 7.45</a:t>
                      </a:r>
                    </a:p>
                  </a:txBody>
                  <a:tcPr marL="45720" marR="4572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2000" b="1"/>
                        <a:t>7,46 …</a:t>
                      </a:r>
                    </a:p>
                  </a:txBody>
                  <a:tcPr marL="45720" marR="45720" horzOverflow="overflow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134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t>Dekompanse asidoz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t>Kompanse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t>Normal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t>Kompanse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t>Dekompanse alkaloz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1" name="Shape 181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rPr sz="3600" b="1">
                <a:solidFill>
                  <a:srgbClr val="FF0000"/>
                </a:solidFill>
              </a:rPr>
              <a:t>pCO</a:t>
            </a:r>
            <a:r>
              <a:rPr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Normal Şartlarda arteriyel kanda= 40 mmHg     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                                          venöz kanda= 46.5 mmHg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&gt; 40mmHg : solunum asidozu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&lt; 40mmHg : solunum alkalozu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Solunum dengesini gösterir;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HCO</a:t>
            </a:r>
            <a:r>
              <a:rPr sz="2400" baseline="-25000"/>
              <a:t>3</a:t>
            </a:r>
            <a:r>
              <a:rPr sz="2400"/>
              <a:t> değişikliklerini kompanse etmek için de pCO</a:t>
            </a:r>
            <a:r>
              <a:rPr sz="2400" baseline="-25000"/>
              <a:t>2 </a:t>
            </a:r>
            <a:r>
              <a:rPr sz="2400"/>
              <a:t>değişiklikleri olur.</a:t>
            </a:r>
          </a:p>
        </p:txBody>
      </p:sp>
      <p:sp>
        <p:nvSpPr>
          <p:cNvPr id="185" name="Shape 185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rPr sz="3600" b="1">
                <a:solidFill>
                  <a:srgbClr val="FF0000"/>
                </a:solidFill>
              </a:rPr>
              <a:t>pO</a:t>
            </a:r>
            <a:r>
              <a:rPr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8" name="Shape 188"/>
          <p:cNvSpPr>
            <a:spLocks noGrp="1"/>
          </p:cNvSpPr>
          <p:nvPr>
            <p:ph type="body" idx="1"/>
          </p:nvPr>
        </p:nvSpPr>
        <p:spPr>
          <a:xfrm>
            <a:off x="214282" y="1600200"/>
            <a:ext cx="8686801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Normal Şartlarda arteriyel kanda= 95-100 mmHg     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                                          venöz kanda= 40 mmHg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Alveolar pO</a:t>
            </a:r>
            <a:r>
              <a:rPr sz="2400" baseline="-25000"/>
              <a:t>2 </a:t>
            </a:r>
            <a:r>
              <a:rPr sz="2400"/>
              <a:t>normalde plazma pO</a:t>
            </a:r>
            <a:r>
              <a:rPr sz="2400" baseline="-25000"/>
              <a:t>2</a:t>
            </a:r>
            <a:r>
              <a:rPr sz="2400"/>
              <a:t> ye eşittir →</a:t>
            </a:r>
            <a:endParaRPr sz="2400" baseline="-25000"/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Plazma pO</a:t>
            </a:r>
            <a:r>
              <a:rPr sz="2400" baseline="-25000"/>
              <a:t>2</a:t>
            </a:r>
            <a:r>
              <a:rPr sz="2400"/>
              <a:t> de hemoglobin pO</a:t>
            </a:r>
            <a:r>
              <a:rPr sz="2400" baseline="-25000"/>
              <a:t>2 </a:t>
            </a:r>
            <a:r>
              <a:rPr sz="2400"/>
              <a:t>ile doğru orantılıdır.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Hemoglobin düşükse, hipoksi konusunda fikir vermez !</a:t>
            </a:r>
          </a:p>
        </p:txBody>
      </p:sp>
      <p:sp>
        <p:nvSpPr>
          <p:cNvPr id="189" name="Shape 189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xfrm>
            <a:off x="7000892" y="357165"/>
            <a:ext cx="3586130" cy="1000133"/>
          </a:xfrm>
          <a:prstGeom prst="rect">
            <a:avLst/>
          </a:prstGeom>
        </p:spPr>
        <p:txBody>
          <a:bodyPr/>
          <a:lstStyle/>
          <a:p>
            <a:pPr defTabSz="649223">
              <a:defRPr sz="3124"/>
            </a:pPr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xfrm>
            <a:off x="428595" y="500041"/>
            <a:ext cx="8229601" cy="6000794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tabLst>
                <a:tab pos="5194300" algn="l"/>
              </a:tabLst>
            </a:pPr>
            <a:r>
              <a:rPr b="1">
                <a:solidFill>
                  <a:srgbClr val="FF0000"/>
                </a:solidFill>
              </a:rPr>
              <a:t>Aktüel bikarbonat (HCO</a:t>
            </a:r>
            <a:r>
              <a:rPr b="1" baseline="-25000">
                <a:solidFill>
                  <a:srgbClr val="FF0000"/>
                </a:solidFill>
              </a:rPr>
              <a:t>3</a:t>
            </a:r>
            <a:r>
              <a:rPr b="1">
                <a:solidFill>
                  <a:srgbClr val="FF0000"/>
                </a:solidFill>
              </a:rPr>
              <a:t>-act)</a:t>
            </a:r>
          </a:p>
          <a:p>
            <a:pPr marL="257175" indent="-257175">
              <a:spcBef>
                <a:spcPts val="500"/>
              </a:spcBef>
              <a:tabLst>
                <a:tab pos="5194300" algn="l"/>
              </a:tabLst>
            </a:pPr>
            <a:r>
              <a:rPr sz="2400"/>
              <a:t>O anda ölçülen gerçek değerdir</a:t>
            </a:r>
          </a:p>
          <a:p>
            <a:pPr marL="257175" indent="-257175">
              <a:spcBef>
                <a:spcPts val="500"/>
              </a:spcBef>
              <a:tabLst>
                <a:tab pos="5194300" algn="l"/>
              </a:tabLst>
            </a:pPr>
            <a:r>
              <a:rPr sz="2400"/>
              <a:t>Normal değeri 24 (22-26) mmol/L’dir</a:t>
            </a:r>
          </a:p>
          <a:p>
            <a:pPr>
              <a:spcBef>
                <a:spcPts val="500"/>
              </a:spcBef>
              <a:buSzTx/>
              <a:buNone/>
              <a:tabLst>
                <a:tab pos="5194300" algn="l"/>
              </a:tabLst>
            </a:pPr>
            <a:r>
              <a:rPr sz="2400"/>
              <a:t>   </a:t>
            </a:r>
            <a:r>
              <a:rPr sz="2400">
                <a:latin typeface="+mj-lt"/>
                <a:ea typeface="+mj-ea"/>
                <a:cs typeface="+mj-cs"/>
                <a:sym typeface="Helvetica"/>
              </a:rPr>
              <a:t>  </a:t>
            </a:r>
            <a:r>
              <a:rPr sz="2400"/>
              <a:t>metabolik asidozu</a:t>
            </a:r>
          </a:p>
          <a:p>
            <a:pPr>
              <a:spcBef>
                <a:spcPts val="500"/>
              </a:spcBef>
              <a:buSzTx/>
              <a:buNone/>
              <a:tabLst>
                <a:tab pos="5194300" algn="l"/>
              </a:tabLst>
            </a:pPr>
            <a:r>
              <a:rPr sz="2400"/>
              <a:t>   </a:t>
            </a:r>
            <a:r>
              <a:rPr sz="2400">
                <a:latin typeface="+mj-lt"/>
                <a:ea typeface="+mj-ea"/>
                <a:cs typeface="+mj-cs"/>
                <a:sym typeface="Helvetica"/>
              </a:rPr>
              <a:t>  </a:t>
            </a:r>
            <a:r>
              <a:rPr sz="2400"/>
              <a:t>metabolik alkalozu    akla getirir</a:t>
            </a:r>
          </a:p>
          <a:p>
            <a:pPr>
              <a:buSzTx/>
              <a:buNone/>
              <a:tabLst>
                <a:tab pos="5194300" algn="l"/>
              </a:tabLst>
            </a:pPr>
            <a:endParaRPr sz="2400">
              <a:solidFill>
                <a:srgbClr val="FF99FF"/>
              </a:solidFill>
            </a:endParaRPr>
          </a:p>
          <a:p>
            <a:pPr>
              <a:buSzTx/>
              <a:buNone/>
              <a:tabLst>
                <a:tab pos="5194300" algn="l"/>
              </a:tabLst>
            </a:pPr>
            <a:r>
              <a:rPr b="1">
                <a:solidFill>
                  <a:srgbClr val="FF0000"/>
                </a:solidFill>
              </a:rPr>
              <a:t>Standart bikarbonat (HCO</a:t>
            </a:r>
            <a:r>
              <a:rPr b="1" baseline="-25000">
                <a:solidFill>
                  <a:srgbClr val="FF0000"/>
                </a:solidFill>
              </a:rPr>
              <a:t>3</a:t>
            </a:r>
            <a:r>
              <a:rPr b="1">
                <a:solidFill>
                  <a:srgbClr val="FF0000"/>
                </a:solidFill>
              </a:rPr>
              <a:t>-std)</a:t>
            </a:r>
          </a:p>
          <a:p>
            <a:pPr marL="257175" indent="-257175">
              <a:spcBef>
                <a:spcPts val="500"/>
              </a:spcBef>
              <a:tabLst>
                <a:tab pos="5194300" algn="l"/>
              </a:tabLst>
            </a:pPr>
            <a:r>
              <a:rPr sz="2400"/>
              <a:t>37°C’ de ve %100 O</a:t>
            </a:r>
            <a:r>
              <a:rPr sz="2400" b="1" baseline="-25000"/>
              <a:t>2</a:t>
            </a:r>
            <a:r>
              <a:rPr sz="2400"/>
              <a:t> saturasyonunda, PCO</a:t>
            </a:r>
            <a:r>
              <a:rPr sz="2400" b="1" baseline="-25000"/>
              <a:t>2</a:t>
            </a:r>
            <a:r>
              <a:rPr sz="2400"/>
              <a:t> 40mmHg’ya </a:t>
            </a:r>
            <a:r>
              <a:rPr sz="2400" u="sng"/>
              <a:t>kalibre edilerek </a:t>
            </a:r>
            <a:r>
              <a:rPr sz="2400"/>
              <a:t>ölçülen plazma bikarbonat konsantrasyonudur</a:t>
            </a:r>
          </a:p>
          <a:p>
            <a:pPr marL="257175" indent="-257175">
              <a:spcBef>
                <a:spcPts val="500"/>
              </a:spcBef>
              <a:tabLst>
                <a:tab pos="5194300" algn="l"/>
              </a:tabLst>
            </a:pPr>
            <a:r>
              <a:rPr sz="2400"/>
              <a:t>Normal değeri 24 (22-26) mmol/L      </a:t>
            </a:r>
          </a:p>
          <a:p>
            <a:pPr marL="257175" indent="-257175">
              <a:spcBef>
                <a:spcPts val="500"/>
              </a:spcBef>
              <a:tabLst>
                <a:tab pos="5194300" algn="l"/>
              </a:tabLst>
            </a:pPr>
            <a:r>
              <a:rPr sz="2400"/>
              <a:t>Solunumsal kompanzasyon ekarte edildiğinden metabolik komponenti gösterir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body" idx="1"/>
          </p:nvPr>
        </p:nvSpPr>
        <p:spPr>
          <a:xfrm>
            <a:off x="214281" y="285728"/>
            <a:ext cx="8715438" cy="5929354"/>
          </a:xfrm>
          <a:prstGeom prst="rect">
            <a:avLst/>
          </a:prstGeom>
        </p:spPr>
        <p:txBody>
          <a:bodyPr/>
          <a:lstStyle/>
          <a:p>
            <a:pPr marL="244523" indent="-244523" defTabSz="859536">
              <a:spcBef>
                <a:spcPts val="400"/>
              </a:spcBef>
              <a:defRPr sz="2726"/>
            </a:pPr>
            <a:r>
              <a:rPr sz="2068"/>
              <a:t>Hasta hızlı solursa CO</a:t>
            </a:r>
            <a:r>
              <a:rPr sz="2068" baseline="-26212"/>
              <a:t>2</a:t>
            </a:r>
            <a:r>
              <a:rPr sz="2068"/>
              <a:t> atılımı artar ama dengeyi korumak için bikabonat da düşer. </a:t>
            </a:r>
          </a:p>
          <a:p>
            <a:pPr marL="244523" indent="-244523" defTabSz="859536">
              <a:spcBef>
                <a:spcPts val="400"/>
              </a:spcBef>
              <a:defRPr sz="2726"/>
            </a:pPr>
            <a:r>
              <a:rPr sz="2068"/>
              <a:t>pCO</a:t>
            </a:r>
            <a:r>
              <a:rPr sz="2068" baseline="-26212"/>
              <a:t>2</a:t>
            </a:r>
            <a:r>
              <a:rPr sz="2068"/>
              <a:t> 40mmHg iken bikarbonattaki değişmeler, solunuma değil metabolik olaylara bağlıdır. * </a:t>
            </a:r>
          </a:p>
          <a:p>
            <a:pPr marL="244523" indent="-244523" defTabSz="859536">
              <a:spcBef>
                <a:spcPts val="400"/>
              </a:spcBef>
              <a:buClr>
                <a:srgbClr val="FF0000"/>
              </a:buClr>
              <a:defRPr sz="2726"/>
            </a:pPr>
            <a:r>
              <a:rPr sz="2068" b="1">
                <a:solidFill>
                  <a:srgbClr val="FF0000"/>
                </a:solidFill>
              </a:rPr>
              <a:t>HCO</a:t>
            </a:r>
            <a:r>
              <a:rPr sz="2068" b="1" baseline="-26212">
                <a:solidFill>
                  <a:srgbClr val="FF0000"/>
                </a:solidFill>
              </a:rPr>
              <a:t>3</a:t>
            </a:r>
            <a:r>
              <a:rPr sz="2068" b="1">
                <a:solidFill>
                  <a:srgbClr val="FF0000"/>
                </a:solidFill>
              </a:rPr>
              <a:t>-std metabolik denge bozukluğunu gösterir. </a:t>
            </a:r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>
                <a:solidFill>
                  <a:srgbClr val="FF0000"/>
                </a:solidFill>
              </a:rPr>
              <a:t>		</a:t>
            </a:r>
            <a:r>
              <a:rPr sz="2068" b="1" i="1"/>
              <a:t>HCO</a:t>
            </a:r>
            <a:r>
              <a:rPr sz="2068" b="1" i="1" baseline="-26212"/>
              <a:t>3</a:t>
            </a:r>
            <a:r>
              <a:rPr sz="2068" b="1" i="1"/>
              <a:t>-std ↓</a:t>
            </a:r>
            <a:r>
              <a:rPr sz="2068" i="1">
                <a:solidFill>
                  <a:srgbClr val="FF0000"/>
                </a:solidFill>
              </a:rPr>
              <a:t> </a:t>
            </a:r>
            <a:r>
              <a:rPr sz="2068"/>
              <a:t>ise metabolik asidoz</a:t>
            </a:r>
            <a:endParaRPr sz="2256"/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>
                <a:solidFill>
                  <a:srgbClr val="FF0000"/>
                </a:solidFill>
              </a:rPr>
              <a:t>		</a:t>
            </a:r>
            <a:r>
              <a:rPr sz="2068" b="1" i="1"/>
              <a:t>HCO</a:t>
            </a:r>
            <a:r>
              <a:rPr sz="2068" b="1" i="1" baseline="-26212"/>
              <a:t>3</a:t>
            </a:r>
            <a:r>
              <a:rPr sz="2068" b="1" i="1"/>
              <a:t>-std ↑</a:t>
            </a:r>
            <a:r>
              <a:rPr sz="2068" i="1">
                <a:solidFill>
                  <a:srgbClr val="FF0000"/>
                </a:solidFill>
              </a:rPr>
              <a:t> </a:t>
            </a:r>
            <a:r>
              <a:rPr sz="2068"/>
              <a:t>ise metabolik alkaloz</a:t>
            </a:r>
            <a:endParaRPr sz="2256"/>
          </a:p>
          <a:p>
            <a:pPr marL="244523" indent="-244523" defTabSz="859536">
              <a:spcBef>
                <a:spcPts val="400"/>
              </a:spcBef>
              <a:buClr>
                <a:srgbClr val="FF0000"/>
              </a:buClr>
              <a:defRPr sz="2726"/>
            </a:pPr>
            <a:r>
              <a:rPr sz="2068" b="1">
                <a:solidFill>
                  <a:srgbClr val="FF0000"/>
                </a:solidFill>
              </a:rPr>
              <a:t>HCO</a:t>
            </a:r>
            <a:r>
              <a:rPr sz="2068" b="1" baseline="-26212">
                <a:solidFill>
                  <a:srgbClr val="FF0000"/>
                </a:solidFill>
              </a:rPr>
              <a:t>3</a:t>
            </a:r>
            <a:r>
              <a:rPr sz="2068" b="1">
                <a:solidFill>
                  <a:srgbClr val="FF0000"/>
                </a:solidFill>
              </a:rPr>
              <a:t>-std  ve HCO</a:t>
            </a:r>
            <a:r>
              <a:rPr sz="2068" b="1" baseline="-26212">
                <a:solidFill>
                  <a:srgbClr val="FF0000"/>
                </a:solidFill>
              </a:rPr>
              <a:t>3</a:t>
            </a:r>
            <a:r>
              <a:rPr sz="2068" b="1">
                <a:solidFill>
                  <a:srgbClr val="FF0000"/>
                </a:solidFill>
              </a:rPr>
              <a:t>-act arasındaki ilişki solunum asidozunu ya da alkalozunu gösterir.  </a:t>
            </a:r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>
                <a:solidFill>
                  <a:srgbClr val="FF0000"/>
                </a:solidFill>
              </a:rPr>
              <a:t>		</a:t>
            </a:r>
            <a:r>
              <a:rPr sz="2068" i="1">
                <a:solidFill>
                  <a:srgbClr val="FF0000"/>
                </a:solidFill>
              </a:rPr>
              <a:t> </a:t>
            </a:r>
            <a:r>
              <a:rPr sz="2068" b="1" i="1"/>
              <a:t>HCO</a:t>
            </a:r>
            <a:r>
              <a:rPr sz="2068" b="1" i="1" baseline="-26212"/>
              <a:t>3</a:t>
            </a:r>
            <a:r>
              <a:rPr sz="2068" b="1" i="1"/>
              <a:t>-std &lt; HCO</a:t>
            </a:r>
            <a:r>
              <a:rPr sz="2068" b="1" i="1" baseline="-26212"/>
              <a:t>3</a:t>
            </a:r>
            <a:r>
              <a:rPr sz="2068" b="1" i="1"/>
              <a:t>-act</a:t>
            </a:r>
            <a:r>
              <a:rPr sz="2068" i="1">
                <a:solidFill>
                  <a:srgbClr val="FF0000"/>
                </a:solidFill>
              </a:rPr>
              <a:t> </a:t>
            </a:r>
            <a:r>
              <a:rPr sz="2068"/>
              <a:t>ise solunum asidozu</a:t>
            </a:r>
            <a:endParaRPr sz="2256"/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>
                <a:solidFill>
                  <a:srgbClr val="FF0000"/>
                </a:solidFill>
              </a:rPr>
              <a:t>		</a:t>
            </a:r>
            <a:r>
              <a:rPr sz="2068" b="1" i="1"/>
              <a:t> HCO</a:t>
            </a:r>
            <a:r>
              <a:rPr sz="2068" b="1" i="1" baseline="-26212"/>
              <a:t>3</a:t>
            </a:r>
            <a:r>
              <a:rPr sz="2068" b="1" i="1"/>
              <a:t>-std &gt; HCO</a:t>
            </a:r>
            <a:r>
              <a:rPr sz="2068" b="1" i="1" baseline="-26212"/>
              <a:t>3</a:t>
            </a:r>
            <a:r>
              <a:rPr sz="2068" b="1" i="1"/>
              <a:t>-act</a:t>
            </a:r>
            <a:r>
              <a:rPr sz="2068"/>
              <a:t> ise solunum alkalozu</a:t>
            </a:r>
            <a:endParaRPr sz="2256"/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 b="1" i="1"/>
              <a:t>		 HCO</a:t>
            </a:r>
            <a:r>
              <a:rPr sz="2068" b="1" i="1" baseline="-26212"/>
              <a:t>3</a:t>
            </a:r>
            <a:r>
              <a:rPr sz="2068" b="1" i="1"/>
              <a:t>-std = HCO</a:t>
            </a:r>
            <a:r>
              <a:rPr sz="2068" b="1" i="1" baseline="-26212"/>
              <a:t>3</a:t>
            </a:r>
            <a:r>
              <a:rPr sz="2068" b="1" i="1"/>
              <a:t>-act </a:t>
            </a:r>
            <a:r>
              <a:rPr sz="2068"/>
              <a:t>ise solunum dengededir. </a:t>
            </a:r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 b="1" i="1"/>
              <a:t>		 HCO</a:t>
            </a:r>
            <a:r>
              <a:rPr sz="2068" b="1" i="1" baseline="-26212"/>
              <a:t>3</a:t>
            </a:r>
            <a:r>
              <a:rPr sz="2068" b="1" i="1"/>
              <a:t>-std = HCO</a:t>
            </a:r>
            <a:r>
              <a:rPr sz="2068" b="1" i="1" baseline="-26212"/>
              <a:t>3</a:t>
            </a:r>
            <a:r>
              <a:rPr sz="2068" b="1" i="1"/>
              <a:t>-act ama &lt; N </a:t>
            </a:r>
            <a:r>
              <a:rPr sz="2068"/>
              <a:t>ise dekompanse metabolik asidoz</a:t>
            </a:r>
            <a:endParaRPr sz="2256"/>
          </a:p>
          <a:p>
            <a:pPr marL="322325" indent="-322325" defTabSz="859536">
              <a:spcBef>
                <a:spcPts val="400"/>
              </a:spcBef>
              <a:buSzTx/>
              <a:buNone/>
              <a:defRPr sz="2726"/>
            </a:pPr>
            <a:r>
              <a:rPr sz="2068" b="1" i="1"/>
              <a:t>					     &gt; N </a:t>
            </a:r>
            <a:r>
              <a:rPr sz="2068"/>
              <a:t>ise dekompanse metabolik alkaloz</a:t>
            </a:r>
          </a:p>
        </p:txBody>
      </p:sp>
      <p:sp>
        <p:nvSpPr>
          <p:cNvPr id="196" name="Shape 196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title"/>
          </p:nvPr>
        </p:nvSpPr>
        <p:spPr>
          <a:xfrm>
            <a:off x="457200" y="71413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rPr sz="3200" b="1">
                <a:solidFill>
                  <a:srgbClr val="FF0000"/>
                </a:solidFill>
              </a:rPr>
              <a:t>Total CO</a:t>
            </a:r>
            <a:r>
              <a:rPr sz="3200" b="1" baseline="-25000">
                <a:solidFill>
                  <a:srgbClr val="FF0000"/>
                </a:solidFill>
              </a:rPr>
              <a:t>2</a:t>
            </a:r>
            <a:r>
              <a:rPr sz="3200" b="1">
                <a:solidFill>
                  <a:srgbClr val="FF0000"/>
                </a:solidFill>
              </a:rPr>
              <a:t> (tCO</a:t>
            </a:r>
            <a:r>
              <a:rPr sz="3200" b="1" baseline="-25000">
                <a:solidFill>
                  <a:srgbClr val="FF0000"/>
                </a:solidFill>
              </a:rPr>
              <a:t>2</a:t>
            </a:r>
            <a:r>
              <a:rPr sz="3200" b="1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9" name="Shape 199"/>
          <p:cNvSpPr>
            <a:spLocks noGrp="1"/>
          </p:cNvSpPr>
          <p:nvPr>
            <p:ph type="body" idx="1"/>
          </p:nvPr>
        </p:nvSpPr>
        <p:spPr>
          <a:xfrm>
            <a:off x="285719" y="1214421"/>
            <a:ext cx="8501124" cy="5143538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Plazmada HCO</a:t>
            </a:r>
            <a:r>
              <a:rPr sz="2400" baseline="-25000"/>
              <a:t>3</a:t>
            </a:r>
            <a:r>
              <a:rPr sz="2400"/>
              <a:t>-act (22-26 mEq/L) dışında yer alan (1-2 mEq/L) CO</a:t>
            </a:r>
            <a:r>
              <a:rPr sz="2400" baseline="-25000"/>
              <a:t>2</a:t>
            </a:r>
            <a:r>
              <a:rPr sz="2400"/>
              <a:t> ile birlikte </a:t>
            </a:r>
            <a:r>
              <a:rPr sz="2400" b="1" i="1"/>
              <a:t>toplam CO</a:t>
            </a:r>
            <a:r>
              <a:rPr sz="2400" b="1" i="1" baseline="-25000"/>
              <a:t>2</a:t>
            </a:r>
            <a:r>
              <a:rPr sz="2400" b="1" i="1"/>
              <a:t> </a:t>
            </a:r>
            <a:r>
              <a:rPr sz="2400"/>
              <a:t>miktarını gösterir (24-29 mEq/L)</a:t>
            </a:r>
          </a:p>
          <a:p>
            <a:pPr marL="257175" indent="-257175">
              <a:spcBef>
                <a:spcPts val="500"/>
              </a:spcBef>
              <a:buClr>
                <a:srgbClr val="FF0000"/>
              </a:buClr>
            </a:pPr>
            <a:r>
              <a:rPr sz="2400" b="1">
                <a:solidFill>
                  <a:srgbClr val="FF0000"/>
                </a:solidFill>
              </a:rPr>
              <a:t>tCO</a:t>
            </a:r>
            <a:r>
              <a:rPr sz="2400" b="1" baseline="-25000">
                <a:solidFill>
                  <a:srgbClr val="FF0000"/>
                </a:solidFill>
              </a:rPr>
              <a:t>2</a:t>
            </a:r>
            <a:r>
              <a:rPr sz="2400" b="1">
                <a:solidFill>
                  <a:srgbClr val="FF0000"/>
                </a:solidFill>
              </a:rPr>
              <a:t> metabolik değişiklikleri gösterir.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FF0000"/>
                </a:solidFill>
              </a:rPr>
              <a:t>		</a:t>
            </a:r>
            <a:r>
              <a:rPr sz="2400" b="1" i="1"/>
              <a:t> ↓</a:t>
            </a:r>
            <a:r>
              <a:rPr sz="2400" i="1">
                <a:solidFill>
                  <a:srgbClr val="FF0000"/>
                </a:solidFill>
              </a:rPr>
              <a:t> </a:t>
            </a:r>
            <a:r>
              <a:rPr sz="2400"/>
              <a:t>ise metabolik asidoz</a:t>
            </a:r>
            <a:endParaRPr sz="2400" b="1"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FF0000"/>
                </a:solidFill>
              </a:rPr>
              <a:t>		</a:t>
            </a:r>
            <a:r>
              <a:rPr sz="2400" b="1" i="1"/>
              <a:t> ↑</a:t>
            </a:r>
            <a:r>
              <a:rPr sz="2400" i="1">
                <a:solidFill>
                  <a:srgbClr val="FF0000"/>
                </a:solidFill>
              </a:rPr>
              <a:t> </a:t>
            </a:r>
            <a:r>
              <a:rPr sz="2400"/>
              <a:t>ise metabolik alkaloz</a:t>
            </a:r>
          </a:p>
          <a:p>
            <a:pPr marL="257175" indent="-257175">
              <a:spcBef>
                <a:spcPts val="500"/>
              </a:spcBef>
              <a:buClr>
                <a:srgbClr val="FF0000"/>
              </a:buClr>
            </a:pPr>
            <a:r>
              <a:rPr sz="2400" b="1">
                <a:solidFill>
                  <a:srgbClr val="FF0000"/>
                </a:solidFill>
              </a:rPr>
              <a:t>tCO</a:t>
            </a:r>
            <a:r>
              <a:rPr sz="2400" b="1" baseline="-25000">
                <a:solidFill>
                  <a:srgbClr val="FF0000"/>
                </a:solidFill>
              </a:rPr>
              <a:t>2</a:t>
            </a:r>
            <a:r>
              <a:rPr sz="2400" b="1">
                <a:solidFill>
                  <a:srgbClr val="FF0000"/>
                </a:solidFill>
              </a:rPr>
              <a:t> ve HCO</a:t>
            </a:r>
            <a:r>
              <a:rPr sz="2400" b="1" baseline="-25000">
                <a:solidFill>
                  <a:srgbClr val="FF0000"/>
                </a:solidFill>
              </a:rPr>
              <a:t>3</a:t>
            </a:r>
            <a:r>
              <a:rPr sz="2400" b="1">
                <a:solidFill>
                  <a:srgbClr val="FF0000"/>
                </a:solidFill>
              </a:rPr>
              <a:t>-std  arasındaki ilişki solunum asidozunu ya da alkalozunu gösterir. 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FF0000"/>
                </a:solidFill>
              </a:rPr>
              <a:t>		 </a:t>
            </a:r>
            <a:r>
              <a:rPr sz="2400" b="1" i="1"/>
              <a:t>tCO</a:t>
            </a:r>
            <a:r>
              <a:rPr sz="2400" b="1" i="1" baseline="-25000"/>
              <a:t>2</a:t>
            </a:r>
            <a:r>
              <a:rPr sz="2400" b="1" i="1"/>
              <a:t> &gt; HCO</a:t>
            </a:r>
            <a:r>
              <a:rPr sz="2400" b="1" i="1" baseline="-25000"/>
              <a:t>3</a:t>
            </a:r>
            <a:r>
              <a:rPr sz="2400" b="1" i="1"/>
              <a:t>-std  </a:t>
            </a:r>
            <a:r>
              <a:rPr sz="2400"/>
              <a:t>ise solunum asidozu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 b="1" i="1"/>
              <a:t>		 tCO</a:t>
            </a:r>
            <a:r>
              <a:rPr sz="2400" b="1" i="1" baseline="-25000"/>
              <a:t>2</a:t>
            </a:r>
            <a:r>
              <a:rPr sz="2400" b="1" i="1"/>
              <a:t> &lt; HCO</a:t>
            </a:r>
            <a:r>
              <a:rPr sz="2400" b="1" i="1" baseline="-25000"/>
              <a:t>3</a:t>
            </a:r>
            <a:r>
              <a:rPr sz="2400" b="1" i="1"/>
              <a:t>-std  </a:t>
            </a:r>
            <a:r>
              <a:rPr sz="2400"/>
              <a:t>ise solunum alkalozu</a:t>
            </a:r>
          </a:p>
          <a:p>
            <a:pPr>
              <a:buSzTx/>
              <a:buNone/>
            </a:pPr>
            <a:r>
              <a:rPr b="1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200" name="Shape 20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body" idx="1"/>
          </p:nvPr>
        </p:nvSpPr>
        <p:spPr>
          <a:xfrm>
            <a:off x="428595" y="617549"/>
            <a:ext cx="8229601" cy="4525963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rPr b="1">
                <a:solidFill>
                  <a:srgbClr val="F7321D"/>
                </a:solidFill>
              </a:rPr>
              <a:t>CO</a:t>
            </a:r>
            <a:r>
              <a:rPr b="1" baseline="-25000">
                <a:solidFill>
                  <a:srgbClr val="F7321D"/>
                </a:solidFill>
              </a:rPr>
              <a:t>2</a:t>
            </a:r>
            <a:r>
              <a:rPr b="1">
                <a:solidFill>
                  <a:srgbClr val="F7321D"/>
                </a:solidFill>
              </a:rPr>
              <a:t> bağlama kapasitesi</a:t>
            </a:r>
          </a:p>
          <a:p>
            <a:pPr marL="278606" indent="-278606">
              <a:spcBef>
                <a:spcPts val="600"/>
              </a:spcBef>
            </a:pPr>
            <a:r>
              <a:rPr sz="2600"/>
              <a:t>Genelde plazma bikarbonat konsantrasyonunu yansıtır</a:t>
            </a:r>
          </a:p>
          <a:p>
            <a:endParaRPr sz="2600"/>
          </a:p>
          <a:p>
            <a:pPr>
              <a:buSzTx/>
              <a:buNone/>
            </a:pPr>
            <a:r>
              <a:rPr b="1">
                <a:solidFill>
                  <a:srgbClr val="F7321D"/>
                </a:solidFill>
              </a:rPr>
              <a:t>CO</a:t>
            </a:r>
            <a:r>
              <a:rPr b="1" baseline="-25000">
                <a:solidFill>
                  <a:srgbClr val="F7321D"/>
                </a:solidFill>
              </a:rPr>
              <a:t>2</a:t>
            </a:r>
            <a:r>
              <a:rPr b="1">
                <a:solidFill>
                  <a:srgbClr val="F7321D"/>
                </a:solidFill>
              </a:rPr>
              <a:t> içeriği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Bikarbonat, karbonik asit, ve plazmada çözünmüş karbondioksit toplamını gösterir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KBK ve Kİ akut olaylarda değişmeyebilir. Tek başlarına yorum getirmek için yetersiz kalırlar. </a:t>
            </a:r>
          </a:p>
        </p:txBody>
      </p:sp>
      <p:sp>
        <p:nvSpPr>
          <p:cNvPr id="203" name="Shape 203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Normal metabolizma sürecinde günde 1mEq/kg hidrojen iyonu oluşur.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Organizmada </a:t>
            </a:r>
            <a:r>
              <a:rPr sz="2400" i="1"/>
              <a:t>“asit-baz dengesinin” </a:t>
            </a:r>
            <a:r>
              <a:rPr sz="2400"/>
              <a:t>korunması ve hidrojen iyonlarının tamponlanması gerekir.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116" name="image1.png" descr="asit_ve_baz_dengesi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4612" y="3453236"/>
            <a:ext cx="3857653" cy="2824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Baz Fazlalığı (Base Excess) (BE)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Tam oksijenize kanın, 37°C’de ve 40 mmHg lık parsiyel CO</a:t>
            </a:r>
            <a:r>
              <a:rPr sz="2400" b="1" baseline="-25000"/>
              <a:t>2</a:t>
            </a:r>
            <a:r>
              <a:rPr sz="2400"/>
              <a:t> basıncında, pH’sını 7.40’a getirmek için ilave edilen asit veya baz miktarıdır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1L kanda artmış ya da azalmış bazların düzeyi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Normalde ± 2.5 mmol/L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Negatif  BE → Metabolik asidoz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Pozitif BE→ Metabolik alkaloz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Normal değerlerde ise pH değişikliklerinin respiratuar kaynaklı olduğu düşünülür. </a:t>
            </a:r>
          </a:p>
        </p:txBody>
      </p:sp>
      <p:sp>
        <p:nvSpPr>
          <p:cNvPr id="207" name="Shape 207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Hgb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Hgb düşüklüğünde kanın tamponlama gücü zayıflar.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Hgb düşükse, pO</a:t>
            </a:r>
            <a:r>
              <a:rPr sz="2400" baseline="-25000"/>
              <a:t>2</a:t>
            </a:r>
            <a:r>
              <a:rPr sz="2400"/>
              <a:t> normal olsa bile organizma hipoksi ile karşı karşıyadır.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Hipoksi  kendisi de metabolik asidoza neden olur ya da ağırlaştırır.</a:t>
            </a:r>
          </a:p>
        </p:txBody>
      </p:sp>
      <p:sp>
        <p:nvSpPr>
          <p:cNvPr id="211" name="Shape 211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rPr sz="3200" b="1">
                <a:solidFill>
                  <a:srgbClr val="FF0000"/>
                </a:solidFill>
              </a:rPr>
              <a:t>Hgb O</a:t>
            </a:r>
            <a:r>
              <a:rPr sz="3200" b="1" baseline="-25000">
                <a:solidFill>
                  <a:srgbClr val="FF0000"/>
                </a:solidFill>
              </a:rPr>
              <a:t>2</a:t>
            </a:r>
            <a:r>
              <a:rPr sz="3200" b="1">
                <a:solidFill>
                  <a:srgbClr val="FF0000"/>
                </a:solidFill>
              </a:rPr>
              <a:t> saturasyonu = O</a:t>
            </a:r>
            <a:r>
              <a:rPr sz="3200" b="1" baseline="-25000">
                <a:solidFill>
                  <a:srgbClr val="FF0000"/>
                </a:solidFill>
              </a:rPr>
              <a:t>2</a:t>
            </a:r>
            <a:r>
              <a:rPr sz="3200" b="1">
                <a:solidFill>
                  <a:srgbClr val="FF0000"/>
                </a:solidFill>
              </a:rPr>
              <a:t> sat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O</a:t>
            </a:r>
            <a:r>
              <a:rPr sz="2400" baseline="-25000"/>
              <a:t>2</a:t>
            </a:r>
            <a:r>
              <a:rPr sz="2400"/>
              <a:t> ile bağlanan Hgb konsantrasyonunu gösterir.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Asidozda O</a:t>
            </a:r>
            <a:r>
              <a:rPr sz="2400" baseline="-25000"/>
              <a:t>2</a:t>
            </a:r>
            <a:r>
              <a:rPr sz="2400"/>
              <a:t> konsantrasyonu azalır. Çünkü Hgb H</a:t>
            </a:r>
            <a:r>
              <a:rPr sz="2400" baseline="30000"/>
              <a:t>+</a:t>
            </a:r>
            <a:r>
              <a:rPr sz="2400"/>
              <a:t> ile bağlanmıştır (tamponlamak için).</a:t>
            </a:r>
          </a:p>
        </p:txBody>
      </p:sp>
      <p:sp>
        <p:nvSpPr>
          <p:cNvPr id="215" name="Shape 215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İdrar pH sı 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xfrm>
            <a:off x="357157" y="1571612"/>
            <a:ext cx="8501124" cy="4525964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Asidozda idrarda H</a:t>
            </a:r>
            <a:r>
              <a:rPr sz="2400" baseline="30000"/>
              <a:t>+ </a:t>
            </a:r>
            <a:r>
              <a:rPr sz="2400"/>
              <a:t>↑.  İdrar asiditesi  ↑.  idrar pH  ↓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Alkalozda idrar pH ↑</a:t>
            </a:r>
          </a:p>
          <a:p>
            <a:endParaRPr sz="2400"/>
          </a:p>
          <a:p>
            <a:pPr marL="257175" indent="-257175">
              <a:spcBef>
                <a:spcPts val="500"/>
              </a:spcBef>
            </a:pPr>
            <a:r>
              <a:rPr sz="2400"/>
              <a:t>Alkalozda idrar pH asist ise: paradox ! (hipopotasemik alkaloz)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Asidozda idrar pH alkali ise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Renal tübüler asidoz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Asetazolamid alımı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Ampisilin benzeri antibitikler.</a:t>
            </a:r>
          </a:p>
          <a:p>
            <a:pPr>
              <a:buSzTx/>
              <a:buNone/>
            </a:pPr>
            <a:r>
              <a:t>	</a:t>
            </a:r>
          </a:p>
        </p:txBody>
      </p:sp>
      <p:sp>
        <p:nvSpPr>
          <p:cNvPr id="219" name="Shape 219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/>
          </p:cNvSpPr>
          <p:nvPr>
            <p:ph type="title"/>
          </p:nvPr>
        </p:nvSpPr>
        <p:spPr>
          <a:xfrm>
            <a:off x="457200" y="142851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44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Sonuçların değerlendirilmesi</a:t>
            </a:r>
          </a:p>
        </p:txBody>
      </p:sp>
      <p:sp>
        <p:nvSpPr>
          <p:cNvPr id="222" name="Shape 222"/>
          <p:cNvSpPr>
            <a:spLocks noGrp="1"/>
          </p:cNvSpPr>
          <p:nvPr>
            <p:ph type="body" idx="1"/>
          </p:nvPr>
        </p:nvSpPr>
        <p:spPr>
          <a:xfrm>
            <a:off x="357157" y="1285859"/>
            <a:ext cx="8501124" cy="5357852"/>
          </a:xfrm>
          <a:prstGeom prst="rect">
            <a:avLst/>
          </a:prstGeom>
        </p:spPr>
        <p:txBody>
          <a:bodyPr/>
          <a:lstStyle/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pH</a:t>
            </a:r>
            <a:r>
              <a:rPr sz="2400" b="1">
                <a:solidFill>
                  <a:srgbClr val="C00000"/>
                </a:solidFill>
              </a:rPr>
              <a:t>: </a:t>
            </a:r>
            <a:r>
              <a:rPr sz="2400"/>
              <a:t>asidoz-alkaloz tanısı.                                                                   pH ile kompanse mi ? Dekompanse mi ? Karar verilebilir. </a:t>
            </a:r>
          </a:p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BE: </a:t>
            </a:r>
            <a:r>
              <a:rPr sz="2400"/>
              <a:t>olay metabolik mi, değil mi ?</a:t>
            </a:r>
          </a:p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HCO</a:t>
            </a:r>
            <a:r>
              <a:rPr sz="2400" b="1" baseline="-25000">
                <a:solidFill>
                  <a:srgbClr val="FF0000"/>
                </a:solidFill>
              </a:rPr>
              <a:t>3</a:t>
            </a:r>
            <a:r>
              <a:rPr sz="2400" b="1">
                <a:solidFill>
                  <a:srgbClr val="FF0000"/>
                </a:solidFill>
              </a:rPr>
              <a:t> std, HCO</a:t>
            </a:r>
            <a:r>
              <a:rPr sz="2400" b="1" baseline="-25000">
                <a:solidFill>
                  <a:srgbClr val="FF0000"/>
                </a:solidFill>
              </a:rPr>
              <a:t>3 </a:t>
            </a:r>
            <a:r>
              <a:rPr sz="2400" b="1">
                <a:solidFill>
                  <a:srgbClr val="FF0000"/>
                </a:solidFill>
              </a:rPr>
              <a:t>act ve tCO</a:t>
            </a:r>
            <a:r>
              <a:rPr sz="2400" b="1" baseline="-25000">
                <a:solidFill>
                  <a:srgbClr val="FF0000"/>
                </a:solidFill>
              </a:rPr>
              <a:t>2</a:t>
            </a:r>
            <a:r>
              <a:rPr sz="2400" b="1">
                <a:solidFill>
                  <a:srgbClr val="FF0000"/>
                </a:solidFill>
              </a:rPr>
              <a:t> </a:t>
            </a:r>
            <a:r>
              <a:rPr sz="2400"/>
              <a:t>değerlendirilir. Metabolik köken araştırılır. </a:t>
            </a:r>
          </a:p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pCO2: </a:t>
            </a:r>
            <a:r>
              <a:rPr sz="2400"/>
              <a:t>solunumla ilgili olup olmadığına bakılır. </a:t>
            </a:r>
          </a:p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HCO</a:t>
            </a:r>
            <a:r>
              <a:rPr sz="2400" b="1" baseline="-25000">
                <a:solidFill>
                  <a:srgbClr val="FF0000"/>
                </a:solidFill>
              </a:rPr>
              <a:t>3 </a:t>
            </a:r>
            <a:r>
              <a:rPr sz="2400" b="1">
                <a:solidFill>
                  <a:srgbClr val="FF0000"/>
                </a:solidFill>
              </a:rPr>
              <a:t>act →HCO</a:t>
            </a:r>
            <a:r>
              <a:rPr sz="2400" b="1" baseline="-25000">
                <a:solidFill>
                  <a:srgbClr val="FF0000"/>
                </a:solidFill>
              </a:rPr>
              <a:t>3</a:t>
            </a:r>
            <a:r>
              <a:rPr sz="2400" b="1">
                <a:solidFill>
                  <a:srgbClr val="FF0000"/>
                </a:solidFill>
              </a:rPr>
              <a:t>std ve tCO</a:t>
            </a:r>
            <a:r>
              <a:rPr sz="2400" b="1" baseline="-25000">
                <a:solidFill>
                  <a:srgbClr val="FF0000"/>
                </a:solidFill>
              </a:rPr>
              <a:t>2</a:t>
            </a:r>
            <a:r>
              <a:rPr sz="2400" b="1">
                <a:solidFill>
                  <a:srgbClr val="FF0000"/>
                </a:solidFill>
              </a:rPr>
              <a:t> → HCO</a:t>
            </a:r>
            <a:r>
              <a:rPr sz="2400" b="1" baseline="-25000">
                <a:solidFill>
                  <a:srgbClr val="FF0000"/>
                </a:solidFill>
              </a:rPr>
              <a:t>3</a:t>
            </a:r>
            <a:r>
              <a:rPr sz="2400" b="1">
                <a:solidFill>
                  <a:srgbClr val="FF0000"/>
                </a:solidFill>
              </a:rPr>
              <a:t>std ilişkisi </a:t>
            </a:r>
            <a:r>
              <a:rPr sz="2400"/>
              <a:t>değerlendirilir. Solunum dengesi ve metabolik-respiratuar kökeni anlamak için </a:t>
            </a:r>
          </a:p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Hgb:</a:t>
            </a:r>
            <a:r>
              <a:rPr sz="2400">
                <a:solidFill>
                  <a:srgbClr val="FF0000"/>
                </a:solidFill>
              </a:rPr>
              <a:t> </a:t>
            </a:r>
            <a:r>
              <a:rPr sz="2400"/>
              <a:t>Organizmanın tamponlama gücü hakkında fikir verir. Tedaviyi yönlendirir.</a:t>
            </a:r>
          </a:p>
          <a:p>
            <a:pPr marL="385762" indent="-385762">
              <a:lnSpc>
                <a:spcPct val="110000"/>
              </a:lnSpc>
              <a:spcBef>
                <a:spcPts val="500"/>
              </a:spcBef>
              <a:buClr>
                <a:srgbClr val="FF0000"/>
              </a:buClr>
              <a:buFontTx/>
              <a:buAutoNum type="arabicPeriod"/>
            </a:pPr>
            <a:r>
              <a:rPr sz="2400" b="1">
                <a:solidFill>
                  <a:srgbClr val="FF0000"/>
                </a:solidFill>
              </a:rPr>
              <a:t>İdrar pH </a:t>
            </a:r>
            <a:r>
              <a:rPr sz="2400"/>
              <a:t>sı değerlendirilir. </a:t>
            </a:r>
          </a:p>
        </p:txBody>
      </p:sp>
      <p:sp>
        <p:nvSpPr>
          <p:cNvPr id="223" name="Shape 223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628679" y="152381"/>
            <a:ext cx="8229601" cy="633414"/>
          </a:xfrm>
          <a:prstGeom prst="rect">
            <a:avLst/>
          </a:prstGeom>
        </p:spPr>
        <p:txBody>
          <a:bodyPr/>
          <a:lstStyle/>
          <a:p>
            <a:pPr defTabSz="365760">
              <a:defRPr sz="1560"/>
            </a:pPr>
            <a:r>
              <a:rPr sz="1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br>
              <a:rPr sz="10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sz="1280" b="1">
                <a:solidFill>
                  <a:srgbClr val="FF0000"/>
                </a:solidFill>
              </a:rPr>
              <a:t>Serum Anyon Açığı (Anyon-Katyon)</a:t>
            </a:r>
            <a:br>
              <a:rPr sz="1280" b="1">
                <a:solidFill>
                  <a:srgbClr val="FF0000"/>
                </a:solidFill>
              </a:rPr>
            </a:br>
            <a:endParaRPr sz="1280" b="1">
              <a:solidFill>
                <a:srgbClr val="FF0000"/>
              </a:solidFill>
            </a:endParaRPr>
          </a:p>
        </p:txBody>
      </p:sp>
      <p:sp>
        <p:nvSpPr>
          <p:cNvPr id="226" name="Shape 226"/>
          <p:cNvSpPr>
            <a:spLocks noGrp="1"/>
          </p:cNvSpPr>
          <p:nvPr>
            <p:ph type="body" sz="half" idx="1"/>
          </p:nvPr>
        </p:nvSpPr>
        <p:spPr>
          <a:xfrm>
            <a:off x="0" y="5921375"/>
            <a:ext cx="7129463" cy="187166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285720" y="4429131"/>
            <a:ext cx="8215370" cy="18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400" b="1">
                <a:solidFill>
                  <a:srgbClr val="0000FF"/>
                </a:solidFill>
              </a:rPr>
              <a:t> 		</a:t>
            </a:r>
            <a:r>
              <a:rPr sz="2400" b="1">
                <a:solidFill>
                  <a:srgbClr val="C00000"/>
                </a:solidFill>
              </a:rPr>
              <a:t>ANYONLAR = KATYONLAR</a:t>
            </a:r>
          </a:p>
          <a:p>
            <a:r>
              <a:rPr sz="2400" b="1"/>
              <a:t>	       Cl + HCO3 + ÖA = Na +ÖK</a:t>
            </a:r>
          </a:p>
          <a:p>
            <a:r>
              <a:rPr sz="2400"/>
              <a:t>                                 ÖA-ÖK    = Na-(Cl+HCO3) </a:t>
            </a:r>
          </a:p>
          <a:p>
            <a:r>
              <a:rPr sz="2400"/>
              <a:t>                                                 =140-(104+24)</a:t>
            </a:r>
          </a:p>
          <a:p>
            <a:r>
              <a:rPr sz="2400"/>
              <a:t>                           Anyon açığı =12 mEq/L (N=7-14 mEq/L)</a:t>
            </a:r>
          </a:p>
        </p:txBody>
      </p:sp>
      <p:sp>
        <p:nvSpPr>
          <p:cNvPr id="228" name="Shape 228"/>
          <p:cNvSpPr/>
          <p:nvPr/>
        </p:nvSpPr>
        <p:spPr>
          <a:xfrm>
            <a:off x="285720" y="857231"/>
            <a:ext cx="4000528" cy="301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000" b="1" u="sng">
                <a:solidFill>
                  <a:srgbClr val="0000FF"/>
                </a:solidFill>
              </a:rPr>
              <a:t>Temel Anyonlar</a:t>
            </a:r>
          </a:p>
          <a:p>
            <a:r>
              <a:rPr sz="2000"/>
              <a:t>Cl(104 mEq/L)</a:t>
            </a:r>
          </a:p>
          <a:p>
            <a:r>
              <a:rPr sz="2000"/>
              <a:t>HCO3(24 mEq/L)</a:t>
            </a:r>
            <a:endParaRPr sz="2000" b="1"/>
          </a:p>
          <a:p>
            <a:r>
              <a:rPr sz="2000" b="1" u="sng">
                <a:solidFill>
                  <a:srgbClr val="0000FF"/>
                </a:solidFill>
              </a:rPr>
              <a:t>Ölçülemeyen Anyonlar (ÖA)</a:t>
            </a:r>
          </a:p>
          <a:p>
            <a:r>
              <a:rPr sz="2000"/>
              <a:t>Proteinler (15 mEq/L)</a:t>
            </a:r>
          </a:p>
          <a:p>
            <a:r>
              <a:rPr sz="2000"/>
              <a:t>Organik asitler (5 mEq/L)</a:t>
            </a:r>
          </a:p>
          <a:p>
            <a:r>
              <a:rPr sz="2000"/>
              <a:t>Fosfatlar (2 mEq/L)</a:t>
            </a:r>
          </a:p>
          <a:p>
            <a:r>
              <a:rPr sz="2000"/>
              <a:t>Sülfatlar (1 mEq/L)</a:t>
            </a:r>
          </a:p>
          <a:p>
            <a:endParaRPr sz="2000" b="1"/>
          </a:p>
          <a:p>
            <a:r>
              <a:rPr sz="2000" b="1"/>
              <a:t>ÖA=23 mEq/L</a:t>
            </a:r>
          </a:p>
        </p:txBody>
      </p:sp>
      <p:sp>
        <p:nvSpPr>
          <p:cNvPr id="229" name="Shape 229"/>
          <p:cNvSpPr/>
          <p:nvPr/>
        </p:nvSpPr>
        <p:spPr>
          <a:xfrm>
            <a:off x="5072065" y="857231"/>
            <a:ext cx="3670303" cy="344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sz="2000" b="1" u="sng">
                <a:solidFill>
                  <a:srgbClr val="0000FF"/>
                </a:solidFill>
              </a:rPr>
              <a:t>Temel Katyon</a:t>
            </a:r>
          </a:p>
          <a:p>
            <a:r>
              <a:rPr sz="2000"/>
              <a:t>Na(140 mEq/L)</a:t>
            </a:r>
          </a:p>
          <a:p>
            <a:endParaRPr sz="2000" b="1" u="sng">
              <a:solidFill>
                <a:srgbClr val="0000FF"/>
              </a:solidFill>
            </a:endParaRPr>
          </a:p>
          <a:p>
            <a:r>
              <a:rPr sz="2000" b="1" u="sng">
                <a:solidFill>
                  <a:srgbClr val="0000FF"/>
                </a:solidFill>
              </a:rPr>
              <a:t>Ölçülmeyen Katyonlar (ÖK)</a:t>
            </a:r>
          </a:p>
          <a:p>
            <a:r>
              <a:rPr sz="2000"/>
              <a:t>Kalsiyum (5 mEq /L)</a:t>
            </a:r>
          </a:p>
          <a:p>
            <a:r>
              <a:rPr sz="2000"/>
              <a:t>Potasyum (4,5 mEq/L)</a:t>
            </a:r>
          </a:p>
          <a:p>
            <a:r>
              <a:rPr sz="2000"/>
              <a:t>Magnezyum (1,5 mEq/L)</a:t>
            </a:r>
          </a:p>
          <a:p>
            <a:endParaRPr sz="2000" b="1">
              <a:solidFill>
                <a:srgbClr val="E4E3A5"/>
              </a:solidFill>
            </a:endParaRPr>
          </a:p>
          <a:p>
            <a:endParaRPr sz="2000" b="1"/>
          </a:p>
          <a:p>
            <a:r>
              <a:rPr sz="2000" b="1"/>
              <a:t>ÖK = 11 mEq/L</a:t>
            </a:r>
          </a:p>
        </p:txBody>
      </p:sp>
      <p:sp>
        <p:nvSpPr>
          <p:cNvPr id="230" name="Shape 230"/>
          <p:cNvSpPr/>
          <p:nvPr/>
        </p:nvSpPr>
        <p:spPr>
          <a:xfrm>
            <a:off x="3000363" y="3643314"/>
            <a:ext cx="1500188" cy="370841"/>
          </a:xfrm>
          <a:prstGeom prst="rect">
            <a:avLst/>
          </a:prstGeom>
          <a:ln w="12700" cap="sq">
            <a:solidFill>
              <a:srgbClr val="FF0000"/>
            </a:solidFill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b="1"/>
            </a:lvl1pPr>
          </a:lstStyle>
          <a:p>
            <a:pPr>
              <a:defRPr b="0"/>
            </a:pPr>
            <a:r>
              <a:rPr b="1"/>
              <a:t>   ÖA-ÖK=12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44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METABOLİK ASİDOZ </a:t>
            </a:r>
          </a:p>
        </p:txBody>
      </p:sp>
      <p:sp>
        <p:nvSpPr>
          <p:cNvPr id="233" name="Shape 23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C00000"/>
                </a:solidFill>
              </a:rPr>
              <a:t>Plazma bikarbonat düzeyinde azalma, hidrojen iyonu artışı ve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C00000"/>
                </a:solidFill>
              </a:rPr>
              <a:t>pH düşülüğü</a:t>
            </a:r>
          </a:p>
          <a:p>
            <a:pPr>
              <a:buSzTx/>
              <a:buNone/>
            </a:pPr>
            <a:endParaRPr sz="2400" b="1">
              <a:solidFill>
                <a:srgbClr val="C00000"/>
              </a:solidFill>
            </a:endParaRPr>
          </a:p>
          <a:p>
            <a:pPr marL="385762" indent="-385762">
              <a:spcBef>
                <a:spcPts val="500"/>
              </a:spcBef>
              <a:buFontTx/>
              <a:buAutoNum type="arabicPeriod"/>
            </a:pPr>
            <a:r>
              <a:rPr sz="2400"/>
              <a:t>Dilüsyonel asidoz. Alkali içermeyen solüsyonların hızlı infüzyonu. Aşırı serum fizyolojik infüzyonu gibi.</a:t>
            </a:r>
          </a:p>
          <a:p>
            <a:pPr marL="385762" indent="-385762">
              <a:spcBef>
                <a:spcPts val="500"/>
              </a:spcBef>
              <a:buFontTx/>
              <a:buAutoNum type="arabicPeriod"/>
            </a:pPr>
            <a:r>
              <a:rPr sz="2400"/>
              <a:t>Potasyumun hücre içine alınması nedeniyle, Na</a:t>
            </a:r>
            <a:r>
              <a:rPr sz="2400" baseline="30000"/>
              <a:t>+</a:t>
            </a:r>
            <a:r>
              <a:rPr sz="2400"/>
              <a:t> ve H</a:t>
            </a:r>
            <a:r>
              <a:rPr sz="2400" baseline="30000"/>
              <a:t>+</a:t>
            </a:r>
            <a:r>
              <a:rPr sz="2400"/>
              <a:t> iyonlarının hücre dışına çıkışı. Hiperkalemi gibi.</a:t>
            </a:r>
          </a:p>
          <a:p>
            <a:pPr marL="385762" indent="-385762">
              <a:spcBef>
                <a:spcPts val="500"/>
              </a:spcBef>
              <a:buFontTx/>
              <a:buAutoNum type="arabicPeriod"/>
            </a:pPr>
            <a:r>
              <a:rPr sz="2400"/>
              <a:t>Bikarbonat havuzunda azalma: asit üretiminde artış ya da eksojen asit alımı. Ya da HCO</a:t>
            </a:r>
            <a:r>
              <a:rPr sz="2400" baseline="-25000"/>
              <a:t>3</a:t>
            </a:r>
            <a:r>
              <a:rPr sz="2400"/>
              <a:t> kaybında artış.</a:t>
            </a:r>
          </a:p>
        </p:txBody>
      </p:sp>
      <p:sp>
        <p:nvSpPr>
          <p:cNvPr id="234" name="Shape 234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body" idx="1"/>
          </p:nvPr>
        </p:nvSpPr>
        <p:spPr>
          <a:xfrm>
            <a:off x="428595" y="474663"/>
            <a:ext cx="8229601" cy="6240486"/>
          </a:xfrm>
          <a:prstGeom prst="rect">
            <a:avLst/>
          </a:prstGeom>
        </p:spPr>
        <p:txBody>
          <a:bodyPr/>
          <a:lstStyle/>
          <a:p>
            <a:pPr marL="336042" indent="-336042" defTabSz="896111">
              <a:lnSpc>
                <a:spcPct val="81000"/>
              </a:lnSpc>
              <a:buSzTx/>
              <a:buNone/>
              <a:defRPr sz="3136"/>
            </a:pPr>
            <a:r>
              <a:rPr sz="2352" b="1">
                <a:solidFill>
                  <a:srgbClr val="C00000"/>
                </a:solidFill>
              </a:rPr>
              <a:t>           </a:t>
            </a:r>
            <a:r>
              <a:rPr b="1">
                <a:solidFill>
                  <a:srgbClr val="FF0000"/>
                </a:solidFill>
              </a:rPr>
              <a:t>Metabolik Asidoz Nedenleri</a:t>
            </a:r>
          </a:p>
          <a:p>
            <a:pPr marL="336042" indent="-336042" defTabSz="896111">
              <a:lnSpc>
                <a:spcPct val="81000"/>
              </a:lnSpc>
              <a:buSzTx/>
              <a:buNone/>
              <a:defRPr sz="3136"/>
            </a:pPr>
            <a:endParaRPr b="1">
              <a:solidFill>
                <a:srgbClr val="C00000"/>
              </a:solidFill>
            </a:endParaRPr>
          </a:p>
          <a:p>
            <a:pPr marL="280035" lvl="1" indent="168021" defTabSz="896111">
              <a:lnSpc>
                <a:spcPct val="81000"/>
              </a:lnSpc>
              <a:spcBef>
                <a:spcPts val="500"/>
              </a:spcBef>
              <a:buSzTx/>
              <a:buNone/>
              <a:defRPr sz="2744"/>
            </a:pPr>
            <a:r>
              <a:rPr sz="2352" b="1">
                <a:solidFill>
                  <a:srgbClr val="C00000"/>
                </a:solidFill>
              </a:rPr>
              <a:t>	Normal anyon açıklıklı metabolik asidozlar</a:t>
            </a:r>
          </a:p>
          <a:p>
            <a:pPr marL="280035" lvl="1" indent="168021" defTabSz="896111">
              <a:lnSpc>
                <a:spcPct val="81000"/>
              </a:lnSpc>
              <a:spcBef>
                <a:spcPts val="500"/>
              </a:spcBef>
              <a:buSzTx/>
              <a:buNone/>
              <a:defRPr sz="2744"/>
            </a:pPr>
            <a:r>
              <a:rPr sz="2352" b="1">
                <a:solidFill>
                  <a:srgbClr val="C00000"/>
                </a:solidFill>
              </a:rPr>
              <a:t>   	(Hiperkloremik Metabolik Asidoz)</a:t>
            </a:r>
          </a:p>
          <a:p>
            <a:pPr marL="728091" lvl="1" indent="-280035" defTabSz="896111">
              <a:lnSpc>
                <a:spcPct val="81000"/>
              </a:lnSpc>
              <a:spcBef>
                <a:spcPts val="600"/>
              </a:spcBef>
              <a:buChar char="•"/>
              <a:defRPr sz="2744"/>
            </a:pPr>
            <a:endParaRPr sz="2352" b="1"/>
          </a:p>
          <a:p>
            <a:pPr marL="548013" indent="-199525" defTabSz="896111">
              <a:lnSpc>
                <a:spcPct val="81000"/>
              </a:lnSpc>
              <a:spcBef>
                <a:spcPts val="500"/>
              </a:spcBef>
              <a:defRPr sz="3136"/>
            </a:pPr>
            <a:r>
              <a:rPr sz="2352"/>
              <a:t>Böbrek dışı HCO3 kaybı</a:t>
            </a:r>
          </a:p>
          <a:p>
            <a:pPr marL="0" indent="614521" defTabSz="896111">
              <a:lnSpc>
                <a:spcPct val="81000"/>
              </a:lnSpc>
              <a:spcBef>
                <a:spcPts val="500"/>
              </a:spcBef>
              <a:buSzTx/>
              <a:buNone/>
              <a:defRPr sz="3136"/>
            </a:pPr>
            <a:r>
              <a:rPr sz="2352"/>
              <a:t>İshal, İntestinal ve pankreatik fistüller, sigmoidostomi,    </a:t>
            </a:r>
          </a:p>
          <a:p>
            <a:pPr marL="0" indent="614521" defTabSz="896111">
              <a:lnSpc>
                <a:spcPct val="81000"/>
              </a:lnSpc>
              <a:spcBef>
                <a:spcPts val="500"/>
              </a:spcBef>
              <a:buSzTx/>
              <a:buNone/>
              <a:defRPr sz="3136"/>
            </a:pPr>
            <a:r>
              <a:rPr sz="2352"/>
              <a:t>ileostomi,</a:t>
            </a:r>
          </a:p>
          <a:p>
            <a:pPr marL="548013" indent="-199525" defTabSz="896111">
              <a:lnSpc>
                <a:spcPct val="81000"/>
              </a:lnSpc>
              <a:spcBef>
                <a:spcPts val="500"/>
              </a:spcBef>
              <a:defRPr sz="3136"/>
            </a:pPr>
            <a:r>
              <a:rPr sz="2352"/>
              <a:t>Total parenteral beslenme</a:t>
            </a:r>
          </a:p>
          <a:p>
            <a:pPr marL="576516" lvl="1" indent="-228028" defTabSz="896111">
              <a:lnSpc>
                <a:spcPct val="81000"/>
              </a:lnSpc>
              <a:spcBef>
                <a:spcPts val="500"/>
              </a:spcBef>
              <a:buChar char="•"/>
              <a:defRPr sz="2744"/>
            </a:pPr>
            <a:r>
              <a:rPr sz="2352"/>
              <a:t>Amonyum klorür kullanımı</a:t>
            </a:r>
          </a:p>
          <a:p>
            <a:pPr marL="576516" lvl="1" indent="-228028" defTabSz="896111">
              <a:lnSpc>
                <a:spcPct val="81000"/>
              </a:lnSpc>
              <a:spcBef>
                <a:spcPts val="500"/>
              </a:spcBef>
              <a:buChar char="•"/>
              <a:defRPr sz="2744"/>
            </a:pPr>
            <a:r>
              <a:rPr sz="2352"/>
              <a:t>HCl ile alkaloz tedavisi</a:t>
            </a:r>
          </a:p>
          <a:p>
            <a:pPr marL="576516" lvl="1" indent="-228028" defTabSz="896111">
              <a:lnSpc>
                <a:spcPct val="81000"/>
              </a:lnSpc>
              <a:spcBef>
                <a:spcPts val="500"/>
              </a:spcBef>
              <a:buChar char="•"/>
              <a:defRPr sz="2744"/>
            </a:pPr>
            <a:r>
              <a:rPr sz="2352"/>
              <a:t>Hızlı parenteral izotonik NaCl uygulanması</a:t>
            </a:r>
          </a:p>
          <a:p>
            <a:pPr marL="576516" lvl="1" indent="-228028" defTabSz="896111">
              <a:lnSpc>
                <a:spcPct val="81000"/>
              </a:lnSpc>
              <a:spcBef>
                <a:spcPts val="500"/>
              </a:spcBef>
              <a:buChar char="•"/>
              <a:defRPr sz="2744"/>
            </a:pPr>
            <a:r>
              <a:rPr sz="2352"/>
              <a:t>Asetazolamid</a:t>
            </a:r>
          </a:p>
          <a:p>
            <a:pPr marL="576516" lvl="1" indent="-228028" defTabSz="896111">
              <a:lnSpc>
                <a:spcPct val="81000"/>
              </a:lnSpc>
              <a:spcBef>
                <a:spcPts val="500"/>
              </a:spcBef>
              <a:buChar char="•"/>
              <a:defRPr sz="2744"/>
            </a:pPr>
            <a:r>
              <a:rPr sz="2352"/>
              <a:t>Renal tübüler asidozlar:     Distal RTA:          ↓H+ atılımı</a:t>
            </a:r>
          </a:p>
          <a:p>
            <a:pPr marL="0" lvl="1" indent="614521" defTabSz="896111">
              <a:lnSpc>
                <a:spcPct val="81000"/>
              </a:lnSpc>
              <a:spcBef>
                <a:spcPts val="500"/>
              </a:spcBef>
              <a:buSzTx/>
              <a:buNone/>
              <a:defRPr sz="2744"/>
            </a:pPr>
            <a:r>
              <a:rPr sz="2352"/>
              <a:t>                                                Proksimal RTA:  ↓ HCO3 emilimi</a:t>
            </a:r>
          </a:p>
        </p:txBody>
      </p:sp>
      <p:sp>
        <p:nvSpPr>
          <p:cNvPr id="237" name="Shape 237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xfrm>
            <a:off x="357159" y="500041"/>
            <a:ext cx="8429684" cy="5857918"/>
          </a:xfrm>
          <a:prstGeom prst="rect">
            <a:avLst/>
          </a:prstGeom>
        </p:spPr>
        <p:txBody>
          <a:bodyPr/>
          <a:lstStyle/>
          <a:p>
            <a:pPr marL="282892" lvl="1" indent="169735" defTabSz="905255">
              <a:lnSpc>
                <a:spcPct val="90000"/>
              </a:lnSpc>
              <a:spcBef>
                <a:spcPts val="500"/>
              </a:spcBef>
              <a:buSzTx/>
              <a:buNone/>
              <a:defRPr sz="2772"/>
            </a:pPr>
            <a:r>
              <a:rPr sz="2376" b="1">
                <a:solidFill>
                  <a:srgbClr val="C00000"/>
                </a:solidFill>
              </a:rPr>
              <a:t>Yüksek anyon açıklıklı metabolik asidozlar</a:t>
            </a:r>
          </a:p>
          <a:p>
            <a:pPr marL="735520" lvl="1" indent="-282892" defTabSz="905255">
              <a:lnSpc>
                <a:spcPct val="90000"/>
              </a:lnSpc>
              <a:spcBef>
                <a:spcPts val="600"/>
              </a:spcBef>
              <a:buClr>
                <a:srgbClr val="FF99FF"/>
              </a:buClr>
              <a:buChar char="•"/>
              <a:defRPr sz="2772"/>
            </a:pPr>
            <a:endParaRPr sz="2376">
              <a:solidFill>
                <a:srgbClr val="FF99FF"/>
              </a:solidFill>
            </a:endParaRP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Ketoasidoz (diabetik,açlık,alkol)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Laktik asidoz (şok,doku perfüzyon bozuklukları)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Kronik börek yetmezliği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Etanol zehirlenmesi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Metil alkol zehirlenmesi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Etilen glikol (antifriz ) zehirlenmesi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Paraldehit zehirlenmesi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Salisilat zehirlenmesi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Dışarıdan asit alımı: NH</a:t>
            </a:r>
            <a:r>
              <a:rPr sz="2376" baseline="-25191"/>
              <a:t>4</a:t>
            </a:r>
            <a:r>
              <a:rPr sz="2376"/>
              <a:t>Cl, CaCl</a:t>
            </a:r>
            <a:r>
              <a:rPr sz="2376" baseline="-25191"/>
              <a:t>2</a:t>
            </a:r>
            <a:r>
              <a:rPr sz="2376"/>
              <a:t>, nitrik asit, sülfirik asit, HCl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Aşırı protein alımı ile  sülfirik asit üretiminde artış</a:t>
            </a:r>
          </a:p>
          <a:p>
            <a:pPr marL="757837" lvl="4" indent="-322498" defTabSz="905255">
              <a:spcBef>
                <a:spcPts val="500"/>
              </a:spcBef>
              <a:buChar char="•"/>
              <a:defRPr sz="1979"/>
            </a:pPr>
            <a:r>
              <a:rPr sz="2376"/>
              <a:t>Rabdomyoliz</a:t>
            </a:r>
          </a:p>
        </p:txBody>
      </p:sp>
      <p:sp>
        <p:nvSpPr>
          <p:cNvPr id="240" name="Shape 24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28</a:t>
            </a:fld>
            <a:endParaRPr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Metabolik Asidoz Bulguları</a:t>
            </a:r>
          </a:p>
        </p:txBody>
      </p:sp>
      <p:sp>
        <p:nvSpPr>
          <p:cNvPr id="243" name="Shape 24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Miyokard depresyonu,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Aritmiler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Periferik vazodilatasyon  (katekolamin cevabının bozulması ile)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Hipotansiyon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Akciğer ödemi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Bradikardi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SSS baskılanması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Hiperkalemi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Kussmaul solunumu (asidotik solunum)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29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714347" y="1071546"/>
            <a:ext cx="7072364" cy="1143001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1. Kimyasal Tampon Sistemleri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357157" y="2357429"/>
            <a:ext cx="8229601" cy="364336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8000"/>
              </a:lnSpc>
              <a:spcBef>
                <a:spcPts val="400"/>
              </a:spcBef>
              <a:buSzTx/>
              <a:buNone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En hızlı ve en önemli sistemler.  Saniyeler içinde</a:t>
            </a:r>
          </a:p>
          <a:p>
            <a:pPr>
              <a:lnSpc>
                <a:spcPct val="108000"/>
              </a:lnSpc>
            </a:pPr>
            <a:endParaRPr sz="2000" b="1">
              <a:latin typeface="Arial"/>
              <a:ea typeface="Arial"/>
              <a:cs typeface="Arial"/>
              <a:sym typeface="Arial"/>
            </a:endParaRPr>
          </a:p>
          <a:p>
            <a:pPr marL="214312" indent="-214312">
              <a:lnSpc>
                <a:spcPct val="108000"/>
              </a:lnSpc>
              <a:spcBef>
                <a:spcPts val="400"/>
              </a:spcBef>
            </a:pPr>
            <a:r>
              <a:rPr sz="2000" b="1">
                <a:latin typeface="Arial"/>
                <a:ea typeface="Arial"/>
                <a:cs typeface="Arial"/>
                <a:sym typeface="Arial"/>
              </a:rPr>
              <a:t>Bikarbonat- karbonik asit sistemi</a:t>
            </a:r>
          </a:p>
          <a:p>
            <a:pPr>
              <a:lnSpc>
                <a:spcPct val="108000"/>
              </a:lnSpc>
              <a:spcBef>
                <a:spcPts val="400"/>
              </a:spcBef>
              <a:buSzTx/>
              <a:buNone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Hücre dışı sıvının tamponlanması. En yaygın, en etkili </a:t>
            </a:r>
          </a:p>
          <a:p>
            <a:pPr marL="214312" indent="-214312">
              <a:lnSpc>
                <a:spcPct val="108000"/>
              </a:lnSpc>
              <a:spcBef>
                <a:spcPts val="400"/>
              </a:spcBef>
            </a:pPr>
            <a:r>
              <a:rPr sz="2000" b="1">
                <a:latin typeface="Arial"/>
                <a:ea typeface="Arial"/>
                <a:cs typeface="Arial"/>
                <a:sym typeface="Arial"/>
              </a:rPr>
              <a:t>Hücre içi protein ve fosfatlar</a:t>
            </a:r>
          </a:p>
          <a:p>
            <a:pPr>
              <a:lnSpc>
                <a:spcPct val="108000"/>
              </a:lnSpc>
              <a:spcBef>
                <a:spcPts val="400"/>
              </a:spcBef>
              <a:buSzTx/>
              <a:buNone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Hücre içi sıvının tamponlanması. Özellikle böbrek tübüllerinde.</a:t>
            </a:r>
          </a:p>
          <a:p>
            <a:pPr marL="214312" indent="-214312">
              <a:lnSpc>
                <a:spcPct val="108000"/>
              </a:lnSpc>
              <a:spcBef>
                <a:spcPts val="400"/>
              </a:spcBef>
            </a:pPr>
            <a:r>
              <a:rPr sz="2000" b="1">
                <a:latin typeface="Arial"/>
                <a:ea typeface="Arial"/>
                <a:cs typeface="Arial"/>
                <a:sym typeface="Arial"/>
              </a:rPr>
              <a:t>Hemoglobin ve plazma proteinleri</a:t>
            </a:r>
          </a:p>
          <a:p>
            <a:pPr>
              <a:lnSpc>
                <a:spcPct val="108000"/>
              </a:lnSpc>
              <a:spcBef>
                <a:spcPts val="400"/>
              </a:spcBef>
              <a:buSzTx/>
              <a:buNone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Hücre dışında minör etki. Eritrositlerde hücre içinde önemli. (hipoproteinemide ve anemide asit baz dengesi daha kolay bozulur.) 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928662" y="357165"/>
            <a:ext cx="7215238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18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Tampon Sistemleri 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/>
          </p:cNvSpPr>
          <p:nvPr>
            <p:ph type="title"/>
          </p:nvPr>
        </p:nvSpPr>
        <p:spPr>
          <a:xfrm>
            <a:off x="428595" y="0"/>
            <a:ext cx="8229601" cy="114300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Metabolik Asidoz Tedavisi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idx="1"/>
          </p:nvPr>
        </p:nvSpPr>
        <p:spPr>
          <a:xfrm>
            <a:off x="285720" y="1357297"/>
            <a:ext cx="8572560" cy="5214975"/>
          </a:xfrm>
          <a:prstGeom prst="rect">
            <a:avLst/>
          </a:prstGeom>
        </p:spPr>
        <p:txBody>
          <a:bodyPr/>
          <a:lstStyle/>
          <a:p>
            <a:pPr marL="0" indent="183880" defTabSz="905255">
              <a:lnSpc>
                <a:spcPct val="120000"/>
              </a:lnSpc>
              <a:spcBef>
                <a:spcPts val="500"/>
              </a:spcBef>
              <a:buSzTx/>
              <a:buNone/>
              <a:defRPr sz="3168"/>
            </a:pPr>
            <a:r>
              <a:rPr sz="2376" b="1">
                <a:solidFill>
                  <a:srgbClr val="FF0000"/>
                </a:solidFill>
              </a:rPr>
              <a:t>Amaç: </a:t>
            </a:r>
            <a:r>
              <a:rPr sz="2376"/>
              <a:t>Altta yatan nedeni ortadan kaldırmak ve bu süre içerisinde asidozun etkilerinden korunmak, sıvı ressüsitasyonu ile doku perfüzyonunu sağlamak</a:t>
            </a:r>
          </a:p>
          <a:p>
            <a:pPr marL="72294" indent="111585" defTabSz="905255">
              <a:lnSpc>
                <a:spcPct val="120000"/>
              </a:lnSpc>
              <a:spcBef>
                <a:spcPts val="500"/>
              </a:spcBef>
              <a:buSzTx/>
              <a:buNone/>
              <a:defRPr sz="3168"/>
            </a:pPr>
            <a:r>
              <a:rPr sz="2376" b="1">
                <a:solidFill>
                  <a:srgbClr val="FF0000"/>
                </a:solidFill>
              </a:rPr>
              <a:t>HCO</a:t>
            </a:r>
            <a:r>
              <a:rPr sz="2376" b="1" baseline="-25191">
                <a:solidFill>
                  <a:srgbClr val="FF0000"/>
                </a:solidFill>
              </a:rPr>
              <a:t>3</a:t>
            </a:r>
            <a:r>
              <a:rPr sz="2376" b="1">
                <a:solidFill>
                  <a:srgbClr val="FF0000"/>
                </a:solidFill>
              </a:rPr>
              <a:t> ile tamponlama: </a:t>
            </a:r>
            <a:r>
              <a:rPr sz="2376"/>
              <a:t>Bikarbonat düzeyi 15 mEq/L nin üzerinde ise olası komplikasyonları nedeniyle genelde yapılmaz (şiddetli  hipernatremi, hiperozmolarite, Hgb-O</a:t>
            </a:r>
            <a:r>
              <a:rPr sz="2376" baseline="-25191"/>
              <a:t>2 </a:t>
            </a:r>
            <a:r>
              <a:rPr sz="2376"/>
              <a:t>dis eğrisinde sola kayma, CO</a:t>
            </a:r>
            <a:r>
              <a:rPr sz="2376" baseline="-25191"/>
              <a:t>2</a:t>
            </a:r>
            <a:r>
              <a:rPr sz="2376"/>
              <a:t> artışı ile intraselüler asidoz ve solunum yükünde artış). Oluşan CO</a:t>
            </a:r>
            <a:r>
              <a:rPr sz="2376" baseline="-25191"/>
              <a:t>2</a:t>
            </a:r>
            <a:r>
              <a:rPr sz="2376"/>
              <a:t> kolayca hücre içine girerken, HCO</a:t>
            </a:r>
            <a:r>
              <a:rPr sz="2376" baseline="-25191"/>
              <a:t>3 </a:t>
            </a:r>
            <a:r>
              <a:rPr sz="2376"/>
              <a:t>giremez</a:t>
            </a:r>
          </a:p>
          <a:p>
            <a:pPr marL="72294" indent="111585" defTabSz="905255">
              <a:lnSpc>
                <a:spcPct val="120000"/>
              </a:lnSpc>
              <a:spcBef>
                <a:spcPts val="500"/>
              </a:spcBef>
              <a:buSzTx/>
              <a:buNone/>
              <a:defRPr sz="3168"/>
            </a:pPr>
            <a:r>
              <a:rPr sz="2376" b="1">
                <a:solidFill>
                  <a:srgbClr val="FF0000"/>
                </a:solidFill>
              </a:rPr>
              <a:t>THAM: </a:t>
            </a:r>
            <a:r>
              <a:rPr sz="2376"/>
              <a:t>trihidroksimetil aminometan CO</a:t>
            </a:r>
            <a:r>
              <a:rPr sz="2376" baseline="-25191"/>
              <a:t>2</a:t>
            </a:r>
            <a:r>
              <a:rPr sz="2376"/>
              <a:t> üretmeden tamponlama yapar.</a:t>
            </a:r>
          </a:p>
        </p:txBody>
      </p:sp>
      <p:sp>
        <p:nvSpPr>
          <p:cNvPr id="248" name="Shape 248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30</a:t>
            </a:fld>
            <a:endParaRPr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8358213" y="214289"/>
            <a:ext cx="2000265" cy="439719"/>
          </a:xfrm>
          <a:prstGeom prst="rect">
            <a:avLst/>
          </a:prstGeom>
        </p:spPr>
        <p:txBody>
          <a:bodyPr/>
          <a:lstStyle/>
          <a:p>
            <a:pPr defTabSz="365760">
              <a:defRPr sz="1560"/>
            </a:pPr>
            <a:endParaRPr/>
          </a:p>
        </p:txBody>
      </p:sp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285719" y="500041"/>
            <a:ext cx="8501124" cy="6000794"/>
          </a:xfrm>
          <a:prstGeom prst="rect">
            <a:avLst/>
          </a:prstGeom>
        </p:spPr>
        <p:txBody>
          <a:bodyPr/>
          <a:lstStyle/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HCO</a:t>
            </a:r>
            <a:r>
              <a:rPr sz="2376" baseline="-25191"/>
              <a:t>3</a:t>
            </a:r>
            <a:r>
              <a:rPr sz="2376"/>
              <a:t> verildiğinde,  karbonik anhidraz enzimi varlığında hidrojen iyonu ile birlesir ve CO</a:t>
            </a:r>
            <a:r>
              <a:rPr sz="2376" baseline="-25191"/>
              <a:t>2</a:t>
            </a:r>
            <a:r>
              <a:rPr sz="2376"/>
              <a:t> ile su olusur. </a:t>
            </a:r>
          </a:p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Solunumu iyi olmayan hastalarda CO</a:t>
            </a:r>
            <a:r>
              <a:rPr sz="2376" baseline="-25191"/>
              <a:t>2</a:t>
            </a:r>
            <a:r>
              <a:rPr sz="2376"/>
              <a:t> birikir ve hücre zarlarından geçerek teorik olarak hücre içi asidoza neden olur. </a:t>
            </a:r>
          </a:p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Bu nedenle bikarbonat tedavisi yeterli ventilasyonu olan ve pH&lt;7.20 olan hastalar için düşünülmelidir. </a:t>
            </a:r>
          </a:p>
          <a:p>
            <a:pPr marL="339470" indent="-339470" defTabSz="905255">
              <a:defRPr sz="3168"/>
            </a:pPr>
            <a:endParaRPr sz="2376"/>
          </a:p>
          <a:p>
            <a:pPr marL="339470" indent="-339470" defTabSz="905255">
              <a:spcBef>
                <a:spcPts val="500"/>
              </a:spcBef>
              <a:buSzTx/>
              <a:buNone/>
              <a:defRPr sz="3168"/>
            </a:pPr>
            <a:r>
              <a:rPr sz="2376"/>
              <a:t>	</a:t>
            </a:r>
            <a:r>
              <a:rPr sz="2376" b="1"/>
              <a:t>HCO</a:t>
            </a:r>
            <a:r>
              <a:rPr sz="2376" b="1" baseline="-25191"/>
              <a:t>3</a:t>
            </a:r>
            <a:r>
              <a:rPr sz="2376" b="1"/>
              <a:t> açığı = </a:t>
            </a:r>
          </a:p>
          <a:p>
            <a:pPr marL="339470" indent="-339470" defTabSz="905255">
              <a:spcBef>
                <a:spcPts val="500"/>
              </a:spcBef>
              <a:buSzTx/>
              <a:buNone/>
              <a:defRPr sz="3168"/>
            </a:pPr>
            <a:r>
              <a:rPr sz="2376" b="1"/>
              <a:t>	0.5 x vücut ağırlığı (kg) x (istenen HCO</a:t>
            </a:r>
            <a:r>
              <a:rPr sz="2376" b="1" baseline="-25191"/>
              <a:t>3</a:t>
            </a:r>
            <a:r>
              <a:rPr sz="2376" b="1"/>
              <a:t> – Serum HCO</a:t>
            </a:r>
            <a:r>
              <a:rPr sz="2376" b="1" baseline="-25191"/>
              <a:t>3</a:t>
            </a:r>
            <a:r>
              <a:rPr sz="2376" b="1"/>
              <a:t>)</a:t>
            </a:r>
          </a:p>
          <a:p>
            <a:pPr marL="339470" indent="-339470" defTabSz="905255">
              <a:buSzTx/>
              <a:buNone/>
              <a:defRPr sz="3168"/>
            </a:pPr>
            <a:endParaRPr sz="2376" b="1"/>
          </a:p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HCO</a:t>
            </a:r>
            <a:r>
              <a:rPr sz="2376" baseline="-25191"/>
              <a:t>3</a:t>
            </a:r>
            <a:r>
              <a:rPr sz="2376"/>
              <a:t> ihtiyacı = 0.3 x vücut ağırlığı (kg) x BE(baz fazlası)</a:t>
            </a:r>
          </a:p>
          <a:p>
            <a:pPr marL="254603" indent="-254603" defTabSz="905255">
              <a:spcBef>
                <a:spcPts val="500"/>
              </a:spcBef>
              <a:defRPr sz="3168"/>
            </a:pPr>
            <a:r>
              <a:rPr sz="2376"/>
              <a:t>Önerilen bikarbonat ihtiyacının yarısı IV bolus, diğer kalanı 4-6 saatte infüzyon seklinde verilir.</a:t>
            </a:r>
          </a:p>
        </p:txBody>
      </p:sp>
      <p:sp>
        <p:nvSpPr>
          <p:cNvPr id="252" name="Shape 252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31</a:t>
            </a:fld>
            <a:endParaRPr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44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METABOLİK ALKALOZ</a:t>
            </a:r>
          </a:p>
        </p:txBody>
      </p:sp>
      <p:sp>
        <p:nvSpPr>
          <p:cNvPr id="255" name="Shape 255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401082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Baz fazlalığı (bikarbonat &gt; 26 mEq/L) veya hidrojen iyonu kaybına bağlı olarak pH değerinin yükselmesi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pH ve HCO</a:t>
            </a:r>
            <a:r>
              <a:rPr sz="2400" baseline="-25000"/>
              <a:t>3</a:t>
            </a:r>
            <a:r>
              <a:rPr sz="2400"/>
              <a:t> ↑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HCO</a:t>
            </a:r>
            <a:r>
              <a:rPr sz="2400" baseline="-25000"/>
              <a:t>3</a:t>
            </a:r>
            <a:r>
              <a:rPr sz="2400"/>
              <a:t> / H</a:t>
            </a:r>
            <a:r>
              <a:rPr sz="2400" baseline="-25000"/>
              <a:t>2</a:t>
            </a:r>
            <a:r>
              <a:rPr sz="2400"/>
              <a:t>CO</a:t>
            </a:r>
            <a:r>
              <a:rPr sz="2400" baseline="-25000"/>
              <a:t>3</a:t>
            </a:r>
            <a:r>
              <a:rPr sz="2400"/>
              <a:t> &gt; 20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Klinik: Solunum yavaş ve yüzeyel, artmış SSS duyarlılığı, hiperaktif refleksler (tetani), elektrolit bozuklukları, atriyal taşikardi, disritmiler.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Alkalozda: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	K hc içine girer, H hc dışına çıkar → Hipokalemi (K↓)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	Ca-albumin bağlanması ↑, iyonize ca ↓</a:t>
            </a:r>
          </a:p>
        </p:txBody>
      </p:sp>
      <p:sp>
        <p:nvSpPr>
          <p:cNvPr id="256" name="Shape 256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32</a:t>
            </a:fld>
            <a:endParaRPr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/>
          </p:cNvSpPr>
          <p:nvPr>
            <p:ph type="title"/>
          </p:nvPr>
        </p:nvSpPr>
        <p:spPr>
          <a:xfrm>
            <a:off x="571471" y="0"/>
            <a:ext cx="8229601" cy="114300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Metabolik Alkaloz Nedenleri</a:t>
            </a:r>
          </a:p>
        </p:txBody>
      </p:sp>
      <p:sp>
        <p:nvSpPr>
          <p:cNvPr id="259" name="Shape 259"/>
          <p:cNvSpPr>
            <a:spLocks noGrp="1"/>
          </p:cNvSpPr>
          <p:nvPr>
            <p:ph type="body" idx="1"/>
          </p:nvPr>
        </p:nvSpPr>
        <p:spPr>
          <a:xfrm>
            <a:off x="357158" y="1142935"/>
            <a:ext cx="8358245" cy="5715065"/>
          </a:xfrm>
          <a:prstGeom prst="rect">
            <a:avLst/>
          </a:prstGeom>
        </p:spPr>
        <p:txBody>
          <a:bodyPr/>
          <a:lstStyle/>
          <a:p>
            <a:pPr marL="253471" indent="-144840" defTabSz="905255">
              <a:lnSpc>
                <a:spcPct val="99000"/>
              </a:lnSpc>
              <a:spcBef>
                <a:spcPts val="500"/>
              </a:spcBef>
              <a:buSzTx/>
              <a:buNone/>
              <a:defRPr sz="3168"/>
            </a:pPr>
            <a:r>
              <a:rPr sz="2376" b="1">
                <a:solidFill>
                  <a:srgbClr val="C00000"/>
                </a:solidFill>
              </a:rPr>
              <a:t>Hidrojen  ve Cl iyonlarının kaybı - azalması</a:t>
            </a:r>
          </a:p>
          <a:p>
            <a:pPr marL="575160" lvl="1" indent="-242479" defTabSz="905255">
              <a:lnSpc>
                <a:spcPct val="99000"/>
              </a:lnSpc>
              <a:spcBef>
                <a:spcPts val="200"/>
              </a:spcBef>
              <a:buChar char="•"/>
              <a:defRPr sz="2772"/>
            </a:pPr>
            <a:r>
              <a:rPr sz="2376"/>
              <a:t> </a:t>
            </a:r>
            <a:r>
              <a:rPr sz="2376" u="sng"/>
              <a:t>Gastrointestinal yolla kayıp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	Kusma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	Nazogastrik aspirasyon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	Villöz adenoma</a:t>
            </a:r>
          </a:p>
          <a:p>
            <a:pPr marL="575160" lvl="1" indent="-242479" defTabSz="905255">
              <a:lnSpc>
                <a:spcPct val="99000"/>
              </a:lnSpc>
              <a:spcBef>
                <a:spcPts val="200"/>
              </a:spcBef>
              <a:buChar char="•"/>
              <a:defRPr sz="2772"/>
            </a:pPr>
            <a:r>
              <a:rPr sz="2376"/>
              <a:t>  </a:t>
            </a:r>
            <a:r>
              <a:rPr sz="2376" u="sng"/>
              <a:t>Renal yolla kayıp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	Diüretikler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	 Aşırı mineralokortikoid etkisi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	Hiperkapni sonrası ,idrarda HCl artar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	Klorür alımının yetersizliği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	Yüksek doz karbenisilin ve penisilin türevlerinin kullanımı</a:t>
            </a:r>
          </a:p>
          <a:p>
            <a:pPr marL="226313" lvl="2" indent="398312" defTabSz="905255">
              <a:lnSpc>
                <a:spcPct val="99000"/>
              </a:lnSpc>
              <a:spcBef>
                <a:spcPts val="500"/>
              </a:spcBef>
              <a:buSzTx/>
              <a:buNone/>
              <a:defRPr sz="2376"/>
            </a:pPr>
            <a:r>
              <a:t>   	Hiperkalsemi</a:t>
            </a:r>
          </a:p>
          <a:p>
            <a:pPr marL="575160" lvl="1" indent="-242479" defTabSz="905255">
              <a:lnSpc>
                <a:spcPct val="99000"/>
              </a:lnSpc>
              <a:spcBef>
                <a:spcPts val="200"/>
              </a:spcBef>
              <a:buChar char="•"/>
              <a:defRPr sz="2772"/>
            </a:pPr>
            <a:r>
              <a:rPr sz="2376"/>
              <a:t>  </a:t>
            </a:r>
            <a:r>
              <a:rPr sz="2376" u="sng"/>
              <a:t>H iyonlarının hücre içi ortama geçmesi</a:t>
            </a:r>
          </a:p>
        </p:txBody>
      </p:sp>
      <p:sp>
        <p:nvSpPr>
          <p:cNvPr id="260" name="Shape 26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33</a:t>
            </a:fld>
            <a:endParaRPr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3" name="Shape 26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C00000"/>
                </a:solidFill>
              </a:rPr>
              <a:t>Bikarbonat birikimi</a:t>
            </a:r>
          </a:p>
          <a:p>
            <a:pPr marL="702128" lvl="1" indent="-244928">
              <a:spcBef>
                <a:spcPts val="500"/>
              </a:spcBef>
              <a:buChar char="•"/>
              <a:defRPr sz="2800"/>
            </a:pPr>
            <a:r>
              <a:rPr sz="2400"/>
              <a:t>Büyük miktarlarda kan transfüzyonu</a:t>
            </a:r>
          </a:p>
          <a:p>
            <a:pPr marL="702128" lvl="1" indent="-244928">
              <a:spcBef>
                <a:spcPts val="500"/>
              </a:spcBef>
              <a:buChar char="•"/>
              <a:defRPr sz="2800"/>
            </a:pPr>
            <a:r>
              <a:rPr sz="2400"/>
              <a:t>Bikarbonat replasmanı</a:t>
            </a:r>
          </a:p>
          <a:p>
            <a:pPr marL="702128" lvl="1" indent="-244928">
              <a:spcBef>
                <a:spcPts val="500"/>
              </a:spcBef>
              <a:buChar char="•"/>
              <a:defRPr sz="2800"/>
            </a:pPr>
            <a:r>
              <a:rPr sz="2400"/>
              <a:t>Süt-alkali sendromu (absorbe edilebilir antiasitler)</a:t>
            </a:r>
          </a:p>
          <a:p>
            <a:pPr marL="742950" lvl="1" indent="-285750">
              <a:spcBef>
                <a:spcPts val="600"/>
              </a:spcBef>
              <a:defRPr sz="2800"/>
            </a:pPr>
            <a:endParaRPr sz="2400"/>
          </a:p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C00000"/>
                </a:solidFill>
              </a:rPr>
              <a:t>Volum kaybı alkalozu </a:t>
            </a:r>
            <a:r>
              <a:rPr sz="2400"/>
              <a:t>( klorürden zengin sıvı kaybı )</a:t>
            </a:r>
          </a:p>
          <a:p>
            <a:pPr marL="702128" lvl="1" indent="-244928">
              <a:spcBef>
                <a:spcPts val="500"/>
              </a:spcBef>
              <a:buChar char="•"/>
              <a:defRPr sz="2800"/>
            </a:pPr>
            <a:r>
              <a:rPr sz="2400"/>
              <a:t>Diüretikler</a:t>
            </a:r>
          </a:p>
          <a:p>
            <a:pPr marL="702128" lvl="1" indent="-244928">
              <a:spcBef>
                <a:spcPts val="500"/>
              </a:spcBef>
              <a:buChar char="•"/>
              <a:defRPr sz="2800"/>
            </a:pPr>
            <a:r>
              <a:rPr sz="2400"/>
              <a:t>Aklorhidrik hastada gastrik yolla kayıp</a:t>
            </a:r>
          </a:p>
        </p:txBody>
      </p:sp>
      <p:sp>
        <p:nvSpPr>
          <p:cNvPr id="264" name="Shape 264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34</a:t>
            </a:fld>
            <a:endParaRPr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Metabolik Alkaloz Tedavisi</a:t>
            </a:r>
          </a:p>
        </p:txBody>
      </p:sp>
      <p:sp>
        <p:nvSpPr>
          <p:cNvPr id="267" name="Shape 267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401082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Altta yatan bozukluğun tedavisi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Cl ve K içeren sıvılarla volüm açığının düzeltilmesi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Sıvı açığı yoksa: Acetazolamid (renal bikarbonat atılımı  ↑)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Dirençli olgularda asit (iv amonyum klorür gibi)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Solunumsal kompanzasyonu zordur, hipoksi hipoventilasyonu sınırlar</a:t>
            </a:r>
          </a:p>
        </p:txBody>
      </p:sp>
      <p:sp>
        <p:nvSpPr>
          <p:cNvPr id="268" name="Shape 268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35</a:t>
            </a:fld>
            <a:endParaRPr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457200" y="142851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44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RESPİRATUAR ASİDOZ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idx="1"/>
          </p:nvPr>
        </p:nvSpPr>
        <p:spPr>
          <a:xfrm>
            <a:off x="214281" y="1357297"/>
            <a:ext cx="8929720" cy="5500704"/>
          </a:xfrm>
          <a:prstGeom prst="rect">
            <a:avLst/>
          </a:prstGeom>
        </p:spPr>
        <p:txBody>
          <a:bodyPr/>
          <a:lstStyle/>
          <a:p>
            <a:pPr marL="244316" indent="-244316" defTabSz="868680">
              <a:spcBef>
                <a:spcPts val="500"/>
              </a:spcBef>
              <a:defRPr sz="3040"/>
            </a:pPr>
            <a:r>
              <a:rPr sz="2280"/>
              <a:t>Plazma CO</a:t>
            </a:r>
            <a:r>
              <a:rPr sz="2280" baseline="-25999"/>
              <a:t>2</a:t>
            </a:r>
            <a:r>
              <a:rPr sz="2280"/>
              <a:t> seviyesindeki artış nedeniyle </a:t>
            </a:r>
          </a:p>
          <a:p>
            <a:pPr marL="244316" indent="-244316" defTabSz="868680">
              <a:spcBef>
                <a:spcPts val="500"/>
              </a:spcBef>
              <a:defRPr sz="3040"/>
            </a:pPr>
            <a:r>
              <a:rPr sz="2280"/>
              <a:t>CO</a:t>
            </a:r>
            <a:r>
              <a:rPr sz="2280" baseline="-25999"/>
              <a:t>2 </a:t>
            </a:r>
            <a:r>
              <a:rPr sz="2280"/>
              <a:t>üretimi ↑ ya da atılımı↓ </a:t>
            </a:r>
          </a:p>
          <a:p>
            <a:pPr marL="325754" indent="-325754" defTabSz="868680">
              <a:spcBef>
                <a:spcPts val="500"/>
              </a:spcBef>
              <a:buSzTx/>
              <a:buNone/>
              <a:defRPr sz="3040"/>
            </a:pPr>
            <a:r>
              <a:rPr sz="2280"/>
              <a:t>	CO</a:t>
            </a:r>
            <a:r>
              <a:rPr sz="2280" baseline="-25999"/>
              <a:t>2 </a:t>
            </a:r>
            <a:r>
              <a:rPr sz="2280"/>
              <a:t>&gt; 45 ise respiratuar asidozdur !</a:t>
            </a:r>
          </a:p>
          <a:p>
            <a:pPr marL="244316" indent="-244316" defTabSz="868680">
              <a:spcBef>
                <a:spcPts val="500"/>
              </a:spcBef>
              <a:defRPr sz="3040"/>
            </a:pPr>
            <a:r>
              <a:rPr sz="2280"/>
              <a:t>HCO</a:t>
            </a:r>
            <a:r>
              <a:rPr sz="2280" baseline="-25999"/>
              <a:t>3 </a:t>
            </a:r>
            <a:r>
              <a:rPr sz="2280"/>
              <a:t>/ H</a:t>
            </a:r>
            <a:r>
              <a:rPr sz="2280" baseline="-25999"/>
              <a:t>2</a:t>
            </a:r>
            <a:r>
              <a:rPr sz="2280"/>
              <a:t>CO</a:t>
            </a:r>
            <a:r>
              <a:rPr sz="2280" baseline="-25999"/>
              <a:t>3</a:t>
            </a:r>
            <a:r>
              <a:rPr sz="2280"/>
              <a:t> &lt; 20  (karbonik asit solunumla atılamaz)</a:t>
            </a:r>
          </a:p>
          <a:p>
            <a:pPr marL="244316" indent="-244316" defTabSz="868680">
              <a:spcBef>
                <a:spcPts val="500"/>
              </a:spcBef>
              <a:defRPr sz="3040"/>
            </a:pPr>
            <a:r>
              <a:rPr sz="2280" b="1"/>
              <a:t>Temel neden alveolar ventilasyonda ↓</a:t>
            </a:r>
          </a:p>
          <a:p>
            <a:pPr marL="337820" lvl="1" indent="0" defTabSz="868680">
              <a:spcBef>
                <a:spcPts val="500"/>
              </a:spcBef>
              <a:buSzTx/>
              <a:buNone/>
              <a:defRPr sz="2660"/>
            </a:pPr>
            <a:r>
              <a:rPr sz="2280"/>
              <a:t>Akciğer ödemi, bronşobstrüksiyonu, atelektazi,</a:t>
            </a:r>
          </a:p>
          <a:p>
            <a:pPr marL="337820" lvl="1" indent="0" defTabSz="868680">
              <a:spcBef>
                <a:spcPts val="500"/>
              </a:spcBef>
              <a:buSzTx/>
              <a:buNone/>
              <a:defRPr sz="2660"/>
            </a:pPr>
            <a:r>
              <a:rPr sz="2280"/>
              <a:t>pnomotoraks, hemotoraks, nöromusküler problemler, </a:t>
            </a:r>
          </a:p>
          <a:p>
            <a:pPr marL="337820" lvl="1" indent="0" defTabSz="868680">
              <a:spcBef>
                <a:spcPts val="500"/>
              </a:spcBef>
              <a:buSzTx/>
              <a:buNone/>
              <a:defRPr sz="2660"/>
            </a:pPr>
            <a:r>
              <a:rPr sz="2280"/>
              <a:t>solunum merkezi depresyonu (ilaçlar vb), abdominal distansiyon, </a:t>
            </a:r>
          </a:p>
          <a:p>
            <a:pPr marL="337820" lvl="1" indent="0" defTabSz="868680">
              <a:spcBef>
                <a:spcPts val="500"/>
              </a:spcBef>
              <a:buSzTx/>
              <a:buNone/>
              <a:defRPr sz="2660"/>
            </a:pPr>
            <a:r>
              <a:rPr sz="2280"/>
              <a:t>amfizem, bronşektazi, astım, KOAH vb.</a:t>
            </a:r>
          </a:p>
          <a:p>
            <a:pPr marL="289559" lvl="1" indent="-289559" defTabSz="868680">
              <a:spcBef>
                <a:spcPts val="500"/>
              </a:spcBef>
              <a:buChar char="•"/>
              <a:defRPr sz="2660"/>
            </a:pPr>
            <a:r>
              <a:rPr sz="2280" b="1"/>
              <a:t>CO</a:t>
            </a:r>
            <a:r>
              <a:rPr sz="2280" b="1" baseline="-25999"/>
              <a:t>2</a:t>
            </a:r>
            <a:r>
              <a:rPr sz="2280" b="1"/>
              <a:t> üretiminde ↑ </a:t>
            </a:r>
          </a:p>
          <a:p>
            <a:pPr marL="325754" indent="-325754" defTabSz="868680">
              <a:lnSpc>
                <a:spcPct val="110000"/>
              </a:lnSpc>
              <a:spcBef>
                <a:spcPts val="500"/>
              </a:spcBef>
              <a:buSzTx/>
              <a:buNone/>
              <a:defRPr sz="3040"/>
            </a:pPr>
            <a:r>
              <a:rPr sz="2470"/>
              <a:t>	</a:t>
            </a:r>
            <a:r>
              <a:rPr sz="2280"/>
              <a:t>Malign Hipertermi, aşırı titreme, uzamış nöbetler, tiroid krizi, geniş yüzeyli yanıklar</a:t>
            </a:r>
          </a:p>
        </p:txBody>
      </p:sp>
      <p:sp>
        <p:nvSpPr>
          <p:cNvPr id="272" name="Shape 272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36</a:t>
            </a:fld>
            <a:endParaRPr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Respiratuar Asidoz Bulguları</a:t>
            </a:r>
          </a:p>
        </p:txBody>
      </p:sp>
      <p:sp>
        <p:nvSpPr>
          <p:cNvPr id="275" name="Shape 27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Baş dönmesi, güçsüzlük, halsizlik, letarji, dezoryantasyon, koma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Kardiyak kontraktilitede azalma, tremor, konvülziyonlara neden olur.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Deri sıcak ve kırmızı renktedir.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Solunum önce hızlıdır daha sonra solunum depresyonu ve koma hali görülür.</a:t>
            </a:r>
          </a:p>
        </p:txBody>
      </p:sp>
      <p:sp>
        <p:nvSpPr>
          <p:cNvPr id="276" name="Shape 276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37</a:t>
            </a:fld>
            <a:endParaRPr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Respiratuar Asidoz Tedavisi</a:t>
            </a:r>
          </a:p>
        </p:txBody>
      </p:sp>
      <p:sp>
        <p:nvSpPr>
          <p:cNvPr id="279" name="Shape 279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472518" cy="4686322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Altta yatan nedenin tedavi edilmesi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O</a:t>
            </a:r>
            <a:r>
              <a:rPr sz="2400" baseline="-25000"/>
              <a:t>2</a:t>
            </a:r>
            <a:r>
              <a:rPr sz="2400"/>
              <a:t> tedavisi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CO</a:t>
            </a:r>
            <a:r>
              <a:rPr sz="2400" baseline="-25000"/>
              <a:t>2</a:t>
            </a:r>
            <a:r>
              <a:rPr sz="2400"/>
              <a:t> üretimi azaltılmaya çalışılır.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Solunum desteği, gerekirse mekanik ventilasyon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Hipoksi çok hızlı düzeltilirse solunum baskılanır !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Bikarbonat verilmemeli !</a:t>
            </a:r>
          </a:p>
        </p:txBody>
      </p:sp>
      <p:sp>
        <p:nvSpPr>
          <p:cNvPr id="280" name="Shape 28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38</a:t>
            </a:fld>
            <a:endParaRPr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44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RESPİRATUAR ALKALOZ</a:t>
            </a:r>
          </a:p>
        </p:txBody>
      </p:sp>
      <p:sp>
        <p:nvSpPr>
          <p:cNvPr id="283" name="Shape 283"/>
          <p:cNvSpPr>
            <a:spLocks noGrp="1"/>
          </p:cNvSpPr>
          <p:nvPr>
            <p:ph type="body" idx="1"/>
          </p:nvPr>
        </p:nvSpPr>
        <p:spPr>
          <a:xfrm>
            <a:off x="285719" y="1428735"/>
            <a:ext cx="8501124" cy="5072100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Alveolar ventilasyonun artması ve plazma CO</a:t>
            </a:r>
            <a:r>
              <a:rPr sz="2400" baseline="-25000"/>
              <a:t>2</a:t>
            </a:r>
            <a:r>
              <a:rPr sz="2400"/>
              <a:t> seviyesindeki azalma nedeniyle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HCO</a:t>
            </a:r>
            <a:r>
              <a:rPr sz="2400" baseline="-25000"/>
              <a:t>3 </a:t>
            </a:r>
            <a:r>
              <a:rPr sz="2400"/>
              <a:t>/ H</a:t>
            </a:r>
            <a:r>
              <a:rPr sz="2400" baseline="-25000"/>
              <a:t>2</a:t>
            </a:r>
            <a:r>
              <a:rPr sz="2400"/>
              <a:t>CO</a:t>
            </a:r>
            <a:r>
              <a:rPr sz="2400" baseline="-25000"/>
              <a:t>3</a:t>
            </a:r>
            <a:r>
              <a:rPr sz="2400"/>
              <a:t> &gt; 20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Renal kompansasyonda bikarbonat atılımı artmaz, Tübüler asit atılımı azaltılır.  Tübüler K atılımı artar.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Alkaloz durumunda; Potasyum ve fosfat hücre içine girer. Kalsiyumun albumine bağlanması artar.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Hipokalemi, hipofosfatemi, hipokalsemi </a:t>
            </a:r>
          </a:p>
          <a:p>
            <a:endParaRPr sz="2400"/>
          </a:p>
          <a:p>
            <a:pPr marL="257175" indent="-257175">
              <a:spcBef>
                <a:spcPts val="500"/>
              </a:spcBef>
            </a:pPr>
            <a:r>
              <a:rPr sz="2400"/>
              <a:t>(Bikarbonat düzeyi 15 mEq/L nin altında ise primer neden olarak </a:t>
            </a:r>
            <a:r>
              <a:rPr sz="2400" b="1" i="1"/>
              <a:t>metabolik asidoz</a:t>
            </a:r>
            <a:r>
              <a:rPr sz="2400"/>
              <a:t> düşünülmelidir) </a:t>
            </a:r>
          </a:p>
        </p:txBody>
      </p:sp>
      <p:sp>
        <p:nvSpPr>
          <p:cNvPr id="284" name="Shape 284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39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29642" cy="497207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Kuvvetli asit  (HCl)/ zayıf baz (bikarbonat)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Kuvvetli baz / zayıf asit</a:t>
            </a:r>
          </a:p>
          <a:p>
            <a:endParaRPr sz="2400"/>
          </a:p>
          <a:p>
            <a:pPr>
              <a:buClr>
                <a:srgbClr val="FF0000"/>
              </a:buClr>
            </a:pPr>
            <a:endParaRPr sz="2400" baseline="-25000">
              <a:solidFill>
                <a:srgbClr val="FF0000"/>
              </a:solidFill>
            </a:endParaRPr>
          </a:p>
          <a:p>
            <a:endParaRPr sz="2400"/>
          </a:p>
          <a:p>
            <a:endParaRPr sz="2400"/>
          </a:p>
          <a:p>
            <a:endParaRPr sz="2400"/>
          </a:p>
          <a:p>
            <a:pPr marL="257175" indent="-257175">
              <a:spcBef>
                <a:spcPts val="500"/>
              </a:spcBef>
              <a:buClr>
                <a:srgbClr val="FF0000"/>
              </a:buClr>
            </a:pPr>
            <a:r>
              <a:rPr sz="2400" b="1">
                <a:solidFill>
                  <a:srgbClr val="FF0000"/>
                </a:solidFill>
              </a:rPr>
              <a:t>CO</a:t>
            </a:r>
            <a:r>
              <a:rPr sz="2400" b="1" baseline="-25000">
                <a:solidFill>
                  <a:srgbClr val="FF0000"/>
                </a:solidFill>
              </a:rPr>
              <a:t>2</a:t>
            </a:r>
            <a:r>
              <a:rPr sz="2400" baseline="-25000"/>
              <a:t> </a:t>
            </a:r>
            <a:r>
              <a:rPr sz="2400"/>
              <a:t> çok hızlı hareket ederek hücre içine girebilir. Tekrar su etkileşerek reaksiyonu tersine çevirir.  Hücre içi asidoz oluşur. 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Hızla ortamdan uzaklaştırılmalıdır. </a:t>
            </a:r>
          </a:p>
        </p:txBody>
      </p:sp>
      <p:sp>
        <p:nvSpPr>
          <p:cNvPr id="125" name="Shape 125"/>
          <p:cNvSpPr/>
          <p:nvPr/>
        </p:nvSpPr>
        <p:spPr>
          <a:xfrm>
            <a:off x="428595" y="2643182"/>
            <a:ext cx="8143934" cy="2292977"/>
          </a:xfrm>
          <a:prstGeom prst="rect">
            <a:avLst/>
          </a:prstGeom>
          <a:ln w="63500">
            <a:solidFill>
              <a:schemeClr val="accent1"/>
            </a:solidFill>
            <a:beve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endParaRPr sz="3200" b="1">
              <a:solidFill>
                <a:srgbClr val="FF0000"/>
              </a:solidFill>
            </a:endParaRPr>
          </a:p>
          <a:p>
            <a:r>
              <a:rPr sz="3200" b="1">
                <a:solidFill>
                  <a:srgbClr val="FF0000"/>
                </a:solidFill>
              </a:rPr>
              <a:t>  HCl</a:t>
            </a:r>
            <a:r>
              <a:rPr sz="3200"/>
              <a:t>+NaHCO</a:t>
            </a:r>
            <a:r>
              <a:rPr sz="3200" baseline="-25000"/>
              <a:t>3   </a:t>
            </a:r>
            <a:r>
              <a:rPr sz="3200"/>
              <a:t>↔   NaCl+H</a:t>
            </a:r>
            <a:r>
              <a:rPr sz="3200" baseline="-25000"/>
              <a:t>2</a:t>
            </a:r>
            <a:r>
              <a:rPr sz="3200"/>
              <a:t>CO</a:t>
            </a:r>
            <a:r>
              <a:rPr sz="3200" baseline="-25000"/>
              <a:t>3   </a:t>
            </a:r>
            <a:r>
              <a:rPr sz="3200"/>
              <a:t>↔   H</a:t>
            </a:r>
            <a:r>
              <a:rPr sz="3200" baseline="-25000"/>
              <a:t>2</a:t>
            </a:r>
            <a:r>
              <a:rPr sz="3200"/>
              <a:t>O+</a:t>
            </a:r>
            <a:r>
              <a:rPr sz="3200" b="1">
                <a:solidFill>
                  <a:srgbClr val="FF0000"/>
                </a:solidFill>
              </a:rPr>
              <a:t>CO</a:t>
            </a:r>
            <a:r>
              <a:rPr sz="32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Respiratuar Alkaloz Kliniği</a:t>
            </a:r>
          </a:p>
        </p:txBody>
      </p:sp>
      <p:sp>
        <p:nvSpPr>
          <p:cNvPr id="287" name="Shape 28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1084262" lvl="2" indent="-373062">
              <a:spcBef>
                <a:spcPts val="500"/>
              </a:spcBef>
              <a:defRPr sz="2400"/>
            </a:pPr>
            <a:r>
              <a:t>Serebral kan akımı pCO2 nin azalması ile düşer  </a:t>
            </a:r>
          </a:p>
          <a:p>
            <a:pPr marL="373062" lvl="2" indent="338137">
              <a:spcBef>
                <a:spcPts val="500"/>
              </a:spcBef>
              <a:buSzTx/>
              <a:buNone/>
              <a:defRPr sz="2400"/>
            </a:pPr>
            <a:r>
              <a:t>	Başdönmesi, konfüzyon, paresteziler</a:t>
            </a:r>
          </a:p>
          <a:p>
            <a:pPr marL="1084262" lvl="2" indent="-373062">
              <a:spcBef>
                <a:spcPts val="500"/>
              </a:spcBef>
              <a:defRPr sz="2400"/>
            </a:pPr>
            <a:r>
              <a:t> Kas krampları</a:t>
            </a:r>
          </a:p>
          <a:p>
            <a:pPr marL="1084262" lvl="2" indent="-373062">
              <a:spcBef>
                <a:spcPts val="500"/>
              </a:spcBef>
              <a:defRPr sz="2400"/>
            </a:pPr>
            <a:r>
              <a:t> Senkop</a:t>
            </a:r>
          </a:p>
          <a:p>
            <a:pPr marL="1084262" lvl="2" indent="-373062">
              <a:spcBef>
                <a:spcPts val="500"/>
              </a:spcBef>
              <a:defRPr sz="2400"/>
            </a:pPr>
            <a:r>
              <a:t> Taşikardi,angina pektoris,nonspesifik EKG</a:t>
            </a:r>
          </a:p>
          <a:p>
            <a:pPr marL="373062" lvl="2" indent="338137">
              <a:spcBef>
                <a:spcPts val="500"/>
              </a:spcBef>
              <a:buSzTx/>
              <a:buNone/>
              <a:defRPr sz="2400"/>
            </a:pPr>
            <a:r>
              <a:t>	 değişiklikleri,ventriküler aritmi</a:t>
            </a:r>
          </a:p>
          <a:p>
            <a:pPr marL="1084262" lvl="2" indent="-373062">
              <a:spcBef>
                <a:spcPts val="500"/>
              </a:spcBef>
              <a:defRPr sz="2400"/>
            </a:pPr>
            <a:r>
              <a:t> Bulantı,kusma</a:t>
            </a:r>
          </a:p>
          <a:p>
            <a:pPr marL="1084262" lvl="2" indent="-373062">
              <a:spcBef>
                <a:spcPts val="500"/>
              </a:spcBef>
              <a:defRPr sz="2400"/>
            </a:pPr>
            <a:r>
              <a:t> İyonize kalsiyum azalması</a:t>
            </a:r>
          </a:p>
          <a:p>
            <a:pPr marL="1084262" lvl="2" indent="-373062">
              <a:spcBef>
                <a:spcPts val="500"/>
              </a:spcBef>
              <a:defRPr sz="2400"/>
            </a:pPr>
            <a:r>
              <a:t> Hipofosfatemi</a:t>
            </a:r>
          </a:p>
        </p:txBody>
      </p:sp>
      <p:sp>
        <p:nvSpPr>
          <p:cNvPr id="288" name="Shape 288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40</a:t>
            </a:fld>
            <a:endParaRPr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Respiratuar Alkaloz Nedenleri</a:t>
            </a:r>
          </a:p>
        </p:txBody>
      </p:sp>
      <p:sp>
        <p:nvSpPr>
          <p:cNvPr id="291" name="Shape 291"/>
          <p:cNvSpPr>
            <a:spLocks noGrp="1"/>
          </p:cNvSpPr>
          <p:nvPr>
            <p:ph type="body" idx="1"/>
          </p:nvPr>
        </p:nvSpPr>
        <p:spPr>
          <a:xfrm>
            <a:off x="428595" y="1428736"/>
            <a:ext cx="8229601" cy="4525964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Ağrı, anksiete, enfeksiyon, ateş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İlaçlar</a:t>
            </a:r>
            <a:endParaRPr sz="2400" b="1" u="sng"/>
          </a:p>
          <a:p>
            <a:pPr marL="257175" indent="-257175">
              <a:spcBef>
                <a:spcPts val="500"/>
              </a:spcBef>
            </a:pPr>
            <a:r>
              <a:rPr sz="2400"/>
              <a:t>Hipoksemi, yükseklik, pulmoner hastalıklar,  ciddi anemi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Tirotoksikoz, hipermetabolizma (katabolizmanın erken döneminde en sık görülen kan gazı tablosudur)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Sepsis, ensefalopatiler</a:t>
            </a:r>
            <a:endParaRPr sz="2400" b="1" u="sng"/>
          </a:p>
          <a:p>
            <a:pPr marL="257175" indent="-257175">
              <a:spcBef>
                <a:spcPts val="500"/>
              </a:spcBef>
            </a:pPr>
            <a:r>
              <a:rPr sz="2400"/>
              <a:t>İatrojenik (ventilatör tedavisi)</a:t>
            </a:r>
          </a:p>
        </p:txBody>
      </p:sp>
      <p:sp>
        <p:nvSpPr>
          <p:cNvPr id="292" name="Shape 292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41</a:t>
            </a:fld>
            <a:endParaRPr/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0000"/>
                </a:solidFill>
              </a:rPr>
              <a:t>Respiratuar Alkaloz Tedavisi</a:t>
            </a:r>
          </a:p>
        </p:txBody>
      </p:sp>
      <p:sp>
        <p:nvSpPr>
          <p:cNvPr id="295" name="Shape 29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ts val="500"/>
              </a:spcBef>
            </a:pPr>
            <a:r>
              <a:rPr sz="2400"/>
              <a:t>Esas olarak altta yatan neden bulunmalı ve 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</a:pPr>
            <a:r>
              <a:rPr sz="2400"/>
              <a:t>	tedavi edilmelidir</a:t>
            </a:r>
          </a:p>
          <a:p>
            <a:pPr marL="257175" indent="-257175">
              <a:lnSpc>
                <a:spcPct val="90000"/>
              </a:lnSpc>
              <a:spcBef>
                <a:spcPts val="500"/>
              </a:spcBef>
            </a:pPr>
            <a:r>
              <a:rPr sz="2400"/>
              <a:t>Ağrı varsa analjezik uygulanması</a:t>
            </a:r>
          </a:p>
          <a:p>
            <a:pPr marL="257175" indent="-257175">
              <a:lnSpc>
                <a:spcPct val="90000"/>
              </a:lnSpc>
              <a:spcBef>
                <a:spcPts val="500"/>
              </a:spcBef>
            </a:pPr>
            <a:r>
              <a:rPr sz="2400"/>
              <a:t>Hipoksemi varsa oksijenasyonun sağlanması</a:t>
            </a:r>
          </a:p>
          <a:p>
            <a:pPr marL="257175" indent="-257175">
              <a:lnSpc>
                <a:spcPct val="90000"/>
              </a:lnSpc>
              <a:spcBef>
                <a:spcPts val="500"/>
              </a:spcBef>
            </a:pPr>
            <a:r>
              <a:rPr sz="2400"/>
              <a:t>Karbondioksit retansiyonu sağlanmalıdır. </a:t>
            </a:r>
          </a:p>
          <a:p>
            <a:pPr marL="257175" indent="-257175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</a:pPr>
            <a:r>
              <a:rPr sz="2400"/>
              <a:t>Mekanik ventilasyon tedavisi uygulanıyorsa yenien düzenlenir. </a:t>
            </a:r>
          </a:p>
        </p:txBody>
      </p:sp>
      <p:sp>
        <p:nvSpPr>
          <p:cNvPr id="296" name="Shape 296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42</a:t>
            </a:fld>
            <a:endParaRPr/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aphicFrame>
        <p:nvGraphicFramePr>
          <p:cNvPr id="299" name="Table 299"/>
          <p:cNvGraphicFramePr/>
          <p:nvPr/>
        </p:nvGraphicFramePr>
        <p:xfrm>
          <a:off x="214282" y="285728"/>
          <a:ext cx="8518471" cy="384556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748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8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8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5681"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38100">
                      <a:solidFill>
                        <a:srgbClr val="FFFFFF"/>
                      </a:solidFill>
                      <a:bevel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FFFFFF"/>
                          </a:solidFill>
                        </a:defRPr>
                      </a:pPr>
                      <a:r>
                        <a:t>AKUT </a:t>
                      </a:r>
                    </a:p>
                    <a:p>
                      <a:pPr algn="ctr">
                        <a:defRPr sz="1800" i="0">
                          <a:solidFill>
                            <a:srgbClr val="FFFFFF"/>
                          </a:solidFill>
                        </a:defRPr>
                      </a:pPr>
                      <a:r>
                        <a:t>Kompanse edilmemiş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38100">
                      <a:solidFill>
                        <a:srgbClr val="FFFFFF"/>
                      </a:solidFill>
                      <a:beve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FFFFFF"/>
                          </a:solidFill>
                        </a:defRPr>
                      </a:pPr>
                      <a:r>
                        <a:t>KRONİK </a:t>
                      </a:r>
                    </a:p>
                    <a:p>
                      <a:pPr algn="ctr">
                        <a:defRPr sz="1800" i="0">
                          <a:solidFill>
                            <a:srgbClr val="FFFFFF"/>
                          </a:solidFill>
                        </a:defRPr>
                      </a:pPr>
                      <a:r>
                        <a:t>Kompanse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38100">
                      <a:solidFill>
                        <a:srgbClr val="FFFFFF"/>
                      </a:solidFill>
                      <a:beve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8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pH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pCO</a:t>
                      </a:r>
                      <a:r>
                        <a:rPr baseline="-25000"/>
                        <a:t>2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HCO3</a:t>
                      </a:r>
                      <a:r>
                        <a:rPr baseline="30000"/>
                        <a:t>-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pH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pCO</a:t>
                      </a:r>
                      <a:r>
                        <a:rPr baseline="-25000"/>
                        <a:t>2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HCO3</a:t>
                      </a:r>
                      <a:r>
                        <a:rPr baseline="30000"/>
                        <a:t>-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381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8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FF0000"/>
                          </a:solidFill>
                        </a:rPr>
                        <a:t>Respiratuar Asidoz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8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002060"/>
                          </a:solidFill>
                        </a:rPr>
                        <a:t>Respiratuar Alkaloz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8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FF0000"/>
                          </a:solidFill>
                        </a:rPr>
                        <a:t>Metabolik </a:t>
                      </a:r>
                    </a:p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FF0000"/>
                          </a:solidFill>
                        </a:rPr>
                        <a:t>Asidoz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 *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↓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71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002060"/>
                          </a:solidFill>
                        </a:rPr>
                        <a:t>Metabolik </a:t>
                      </a:r>
                    </a:p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002060"/>
                          </a:solidFill>
                        </a:rPr>
                        <a:t>Alkaloz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 *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 ?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↑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0" name="Shape 300"/>
          <p:cNvSpPr/>
          <p:nvPr/>
        </p:nvSpPr>
        <p:spPr>
          <a:xfrm>
            <a:off x="285720" y="4429131"/>
            <a:ext cx="8429684" cy="1714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342900" indent="-342900">
              <a:spcBef>
                <a:spcPts val="500"/>
              </a:spcBef>
              <a:defRPr sz="2400"/>
            </a:lvl1pPr>
          </a:lstStyle>
          <a:p>
            <a:pPr>
              <a:defRPr sz="1800"/>
            </a:pPr>
            <a:r>
              <a:rPr sz="2400"/>
              <a:t>(*)Henüz kompanse edilemediğini gösterir (akut)</a:t>
            </a:r>
          </a:p>
        </p:txBody>
      </p:sp>
      <p:sp>
        <p:nvSpPr>
          <p:cNvPr id="301" name="Shape 301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43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 b="1"/>
              <a:t>HCl</a:t>
            </a:r>
            <a:r>
              <a:rPr sz="2400"/>
              <a:t> + NaHCO</a:t>
            </a:r>
            <a:r>
              <a:rPr sz="2400" baseline="-25000"/>
              <a:t>3  </a:t>
            </a:r>
            <a:r>
              <a:rPr sz="2400"/>
              <a:t>↔  NaCl+H</a:t>
            </a:r>
            <a:r>
              <a:rPr sz="2400" baseline="-25000"/>
              <a:t>2</a:t>
            </a:r>
            <a:r>
              <a:rPr sz="2400"/>
              <a:t>CO</a:t>
            </a:r>
            <a:r>
              <a:rPr sz="2400" baseline="-25000"/>
              <a:t>3  </a:t>
            </a:r>
            <a:r>
              <a:rPr sz="2400"/>
              <a:t>↔  H</a:t>
            </a:r>
            <a:r>
              <a:rPr sz="2400" baseline="-25000"/>
              <a:t>2</a:t>
            </a:r>
            <a:r>
              <a:rPr sz="2400"/>
              <a:t>O+</a:t>
            </a:r>
            <a:r>
              <a:rPr sz="2400" b="1">
                <a:solidFill>
                  <a:srgbClr val="FF0000"/>
                </a:solidFill>
              </a:rPr>
              <a:t>CO</a:t>
            </a:r>
            <a:r>
              <a:rPr sz="2400" b="1" baseline="-25000">
                <a:solidFill>
                  <a:srgbClr val="FF0000"/>
                </a:solidFill>
              </a:rPr>
              <a:t>2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 i="1"/>
              <a:t>     HCl fazla ise →                            ← CO</a:t>
            </a:r>
            <a:r>
              <a:rPr sz="2400" i="1" baseline="-25000"/>
              <a:t>2</a:t>
            </a:r>
            <a:r>
              <a:rPr sz="2400" i="1"/>
              <a:t> fazla ise</a:t>
            </a:r>
          </a:p>
          <a:p>
            <a:endParaRPr sz="2400"/>
          </a:p>
          <a:p>
            <a:pPr marL="257175" indent="-257175">
              <a:spcBef>
                <a:spcPts val="500"/>
              </a:spcBef>
            </a:pPr>
            <a:r>
              <a:rPr sz="2400"/>
              <a:t>Sistemde proton artışı (metabolik asidoz) CO</a:t>
            </a:r>
            <a:r>
              <a:rPr sz="2400" baseline="-25000"/>
              <a:t>2</a:t>
            </a:r>
            <a:r>
              <a:rPr sz="2400"/>
              <a:t> birikimine neden olur.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CO</a:t>
            </a:r>
            <a:r>
              <a:rPr sz="2400" baseline="-25000"/>
              <a:t>2</a:t>
            </a:r>
            <a:r>
              <a:rPr sz="2400"/>
              <a:t> i solunum yolu ile atarak (hiperventilasyon) asidoz kompanse edilmeye çalışılır. </a:t>
            </a:r>
          </a:p>
          <a:p>
            <a:pPr>
              <a:buSzTx/>
              <a:buNone/>
            </a:pPr>
            <a:endParaRPr sz="2400"/>
          </a:p>
          <a:p>
            <a:pPr marL="257175" indent="-257175">
              <a:spcBef>
                <a:spcPts val="500"/>
              </a:spcBef>
            </a:pPr>
            <a:r>
              <a:rPr sz="2400"/>
              <a:t>CO</a:t>
            </a:r>
            <a:r>
              <a:rPr sz="2400" baseline="-25000"/>
              <a:t>2   </a:t>
            </a:r>
            <a:r>
              <a:rPr sz="2400"/>
              <a:t>birikimi ise (respiratuar asidoz) metabolik yollarla kompanse edilmeye çalışılır.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914431" y="274638"/>
            <a:ext cx="7015155" cy="114300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0000"/>
                </a:solidFill>
              </a:rPr>
              <a:t>2. Solunum Sistemi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Dakikalar içinde devreye girer,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Ventilasyon artar ve biriken CO</a:t>
            </a:r>
            <a:r>
              <a:rPr sz="2400" baseline="-25000"/>
              <a:t>2</a:t>
            </a:r>
            <a:r>
              <a:rPr sz="2400"/>
              <a:t> yi atılır. </a:t>
            </a:r>
          </a:p>
          <a:p>
            <a:pPr marL="257175" indent="-257175"/>
            <a:r>
              <a:rPr sz="2400"/>
              <a:t>pH düşünce hidrojen iyonları solunum merkezini uyarırlar</a:t>
            </a:r>
            <a:r>
              <a:t>. </a:t>
            </a:r>
          </a:p>
        </p:txBody>
      </p:sp>
      <p:sp>
        <p:nvSpPr>
          <p:cNvPr id="134" name="Shape 134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FF0000"/>
                </a:solidFill>
              </a:defRPr>
            </a:lvl1pPr>
          </a:lstStyle>
          <a:p>
            <a:pPr>
              <a:defRPr sz="44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0000"/>
                </a:solidFill>
              </a:rPr>
              <a:t>3. Böbrekler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</a:pPr>
            <a:r>
              <a:rPr sz="2400"/>
              <a:t>6-8 saat içinde devreye girerler.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Hidrojen iyonu sekresyonu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Bikarbonat absorbsiyonu</a:t>
            </a:r>
          </a:p>
        </p:txBody>
      </p:sp>
      <p:sp>
        <p:nvSpPr>
          <p:cNvPr id="138" name="Shape 138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ts val="500"/>
              </a:spcBef>
              <a:buClr>
                <a:srgbClr val="FF0000"/>
              </a:buClr>
            </a:pPr>
            <a:r>
              <a:rPr sz="2400" b="1">
                <a:solidFill>
                  <a:srgbClr val="FF0000"/>
                </a:solidFill>
              </a:rPr>
              <a:t>Kompansasyon:</a:t>
            </a:r>
            <a:r>
              <a:rPr sz="2400"/>
              <a:t> Kompanse eden sistemin devrede olup olmamasıdır.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Genelde: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     Metabolik nedenler solunum yoluyla, </a:t>
            </a:r>
          </a:p>
          <a:p>
            <a:pPr>
              <a:spcBef>
                <a:spcPts val="500"/>
              </a:spcBef>
              <a:buSzTx/>
              <a:buNone/>
            </a:pPr>
            <a:r>
              <a:rPr sz="2400"/>
              <a:t>	Solunumsal nedenler metabolik yolla kompanse edilmeye çalışılır. </a:t>
            </a:r>
          </a:p>
        </p:txBody>
      </p:sp>
      <p:sp>
        <p:nvSpPr>
          <p:cNvPr id="142" name="Shape 142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428595" y="214297"/>
            <a:ext cx="8229601" cy="1143001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 sz="4400" b="0">
                <a:solidFill>
                  <a:srgbClr val="000000"/>
                </a:solidFill>
                <a:effectLst/>
              </a:defRPr>
            </a:pPr>
            <a:r>
              <a:rPr sz="3600" b="1">
                <a:solidFill>
                  <a:srgbClr val="FF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Kompansasyon Mekanizmaları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428595" y="1428736"/>
            <a:ext cx="8229601" cy="500066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FF0000"/>
                </a:solidFill>
              </a:rPr>
              <a:t>Respiratuar Kompansasyon (hızlı)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Karotis ve beyin sapında reseptörler.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Asidoz → ventilasyon artar.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Alkaloz → ventilasyon azalır.</a:t>
            </a:r>
          </a:p>
          <a:p>
            <a:endParaRPr sz="2400"/>
          </a:p>
          <a:p>
            <a:pPr>
              <a:spcBef>
                <a:spcPts val="500"/>
              </a:spcBef>
              <a:buSzTx/>
              <a:buNone/>
            </a:pPr>
            <a:r>
              <a:rPr sz="2400" b="1">
                <a:solidFill>
                  <a:srgbClr val="FF0000"/>
                </a:solidFill>
              </a:rPr>
              <a:t>Metabolik kompansasyon (böbreklerde)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Asidoz → H</a:t>
            </a:r>
            <a:r>
              <a:rPr sz="2400" baseline="30000"/>
              <a:t>+ </a:t>
            </a:r>
            <a:r>
              <a:rPr sz="2400"/>
              <a:t>iyonu amonyak olarak atılır. HCO</a:t>
            </a:r>
            <a:r>
              <a:rPr sz="2400" baseline="-25000"/>
              <a:t>3</a:t>
            </a:r>
            <a:r>
              <a:rPr sz="2400"/>
              <a:t> üretimi ve emilimi artar. 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Respiratuar alkaloz → amonyak olarak H</a:t>
            </a:r>
            <a:r>
              <a:rPr sz="2400" baseline="30000"/>
              <a:t>+ </a:t>
            </a:r>
            <a:r>
              <a:rPr sz="2400"/>
              <a:t>iyonu atılması azalır , HCO</a:t>
            </a:r>
            <a:r>
              <a:rPr sz="2400" baseline="-25000"/>
              <a:t>3</a:t>
            </a:r>
            <a:r>
              <a:rPr sz="2400"/>
              <a:t> atılımı artmaz </a:t>
            </a:r>
            <a:r>
              <a:rPr sz="2400" b="1">
                <a:solidFill>
                  <a:srgbClr val="FF0000"/>
                </a:solidFill>
              </a:rPr>
              <a:t>!</a:t>
            </a:r>
          </a:p>
          <a:p>
            <a:pPr marL="257175" indent="-257175">
              <a:spcBef>
                <a:spcPts val="500"/>
              </a:spcBef>
            </a:pPr>
            <a:r>
              <a:rPr sz="2400"/>
              <a:t>(Metabolik  alkaloz → hipoventilasyon)</a:t>
            </a:r>
          </a:p>
        </p:txBody>
      </p:sp>
      <p:sp>
        <p:nvSpPr>
          <p:cNvPr id="146" name="Shape 146"/>
          <p:cNvSpPr>
            <a:spLocks noGrp="1"/>
          </p:cNvSpPr>
          <p:nvPr>
            <p:ph type="sldNum" sz="quarter" idx="2"/>
          </p:nvPr>
        </p:nvSpPr>
        <p:spPr>
          <a:xfrm>
            <a:off x="6553200" y="6221730"/>
            <a:ext cx="2133600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BD">
          <a:alpha val="98000"/>
        </a:srgbClr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1769</Words>
  <Application>Microsoft Macintosh PowerPoint</Application>
  <PresentationFormat>Ekran Gösterisi (4:3)</PresentationFormat>
  <Paragraphs>446</Paragraphs>
  <Slides>43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9" baseType="lpstr">
      <vt:lpstr>Arial</vt:lpstr>
      <vt:lpstr>Calibri</vt:lpstr>
      <vt:lpstr>Comic Sans MS</vt:lpstr>
      <vt:lpstr>Helvetica</vt:lpstr>
      <vt:lpstr>Helvetica Neue</vt:lpstr>
      <vt:lpstr>Default</vt:lpstr>
      <vt:lpstr>ASİT BAZ DENGESİ </vt:lpstr>
      <vt:lpstr>PowerPoint Sunusu</vt:lpstr>
      <vt:lpstr>1. Kimyasal Tampon Sistemleri</vt:lpstr>
      <vt:lpstr>PowerPoint Sunusu</vt:lpstr>
      <vt:lpstr>PowerPoint Sunusu</vt:lpstr>
      <vt:lpstr>2. Solunum Sistemi</vt:lpstr>
      <vt:lpstr>3. Böbrekler</vt:lpstr>
      <vt:lpstr>PowerPoint Sunusu</vt:lpstr>
      <vt:lpstr>Kompansasyon Mekanizmaları</vt:lpstr>
      <vt:lpstr>pH</vt:lpstr>
      <vt:lpstr>Henderson Hasselbach denklemine göre </vt:lpstr>
      <vt:lpstr>PowerPoint Sunusu</vt:lpstr>
      <vt:lpstr>PowerPoint Sunusu</vt:lpstr>
      <vt:lpstr>pCO2</vt:lpstr>
      <vt:lpstr>pO2</vt:lpstr>
      <vt:lpstr>PowerPoint Sunusu</vt:lpstr>
      <vt:lpstr>PowerPoint Sunusu</vt:lpstr>
      <vt:lpstr>Total CO2 (tCO2)</vt:lpstr>
      <vt:lpstr>PowerPoint Sunusu</vt:lpstr>
      <vt:lpstr>Baz Fazlalığı (Base Excess) (BE)</vt:lpstr>
      <vt:lpstr>Hgb</vt:lpstr>
      <vt:lpstr>Hgb O2 saturasyonu = O2 sat</vt:lpstr>
      <vt:lpstr>İdrar pH sı </vt:lpstr>
      <vt:lpstr>Sonuçların değerlendirilmesi</vt:lpstr>
      <vt:lpstr>  Serum Anyon Açığı (Anyon-Katyon) </vt:lpstr>
      <vt:lpstr>METABOLİK ASİDOZ </vt:lpstr>
      <vt:lpstr>PowerPoint Sunusu</vt:lpstr>
      <vt:lpstr>PowerPoint Sunusu</vt:lpstr>
      <vt:lpstr>Metabolik Asidoz Bulguları</vt:lpstr>
      <vt:lpstr>Metabolik Asidoz Tedavisi</vt:lpstr>
      <vt:lpstr>PowerPoint Sunusu</vt:lpstr>
      <vt:lpstr>METABOLİK ALKALOZ</vt:lpstr>
      <vt:lpstr>Metabolik Alkaloz Nedenleri</vt:lpstr>
      <vt:lpstr>PowerPoint Sunusu</vt:lpstr>
      <vt:lpstr>Metabolik Alkaloz Tedavisi</vt:lpstr>
      <vt:lpstr>RESPİRATUAR ASİDOZ</vt:lpstr>
      <vt:lpstr>Respiratuar Asidoz Bulguları</vt:lpstr>
      <vt:lpstr>Respiratuar Asidoz Tedavisi</vt:lpstr>
      <vt:lpstr>RESPİRATUAR ALKALOZ</vt:lpstr>
      <vt:lpstr>Respiratuar Alkaloz Kliniği</vt:lpstr>
      <vt:lpstr>Respiratuar Alkaloz Nedenleri</vt:lpstr>
      <vt:lpstr>Respiratuar Alkaloz Tedavisi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ASİT BAZ DENGESİ </dc:title>
  <cp:lastModifiedBy>Microsoft Office User</cp:lastModifiedBy>
  <cp:revision>1</cp:revision>
  <dcterms:modified xsi:type="dcterms:W3CDTF">2024-04-06T22:31:04Z</dcterms:modified>
</cp:coreProperties>
</file>