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82" r:id="rId3"/>
    <p:sldId id="274" r:id="rId4"/>
    <p:sldId id="277" r:id="rId5"/>
    <p:sldId id="284" r:id="rId6"/>
    <p:sldId id="285" r:id="rId7"/>
    <p:sldId id="270" r:id="rId8"/>
    <p:sldId id="291" r:id="rId9"/>
    <p:sldId id="290" r:id="rId10"/>
    <p:sldId id="288" r:id="rId11"/>
    <p:sldId id="298" r:id="rId12"/>
    <p:sldId id="289" r:id="rId13"/>
    <p:sldId id="294" r:id="rId14"/>
    <p:sldId id="286" r:id="rId15"/>
    <p:sldId id="278" r:id="rId16"/>
    <p:sldId id="269" r:id="rId17"/>
    <p:sldId id="287" r:id="rId18"/>
    <p:sldId id="271" r:id="rId19"/>
    <p:sldId id="292" r:id="rId20"/>
    <p:sldId id="295" r:id="rId21"/>
    <p:sldId id="275" r:id="rId22"/>
    <p:sldId id="276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33" autoAdjust="0"/>
  </p:normalViewPr>
  <p:slideViewPr>
    <p:cSldViewPr>
      <p:cViewPr varScale="1">
        <p:scale>
          <a:sx n="107" d="100"/>
          <a:sy n="107" d="100"/>
        </p:scale>
        <p:origin x="176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1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E7806-0AB9-464D-837A-04DF065CF2DC}" type="datetimeFigureOut">
              <a:rPr lang="en-US" smtClean="0"/>
              <a:t>4/6/24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EC83D-040D-F046-A5E0-9B57DF637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194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0C33C-A15E-4C5B-B381-81D9E153A88E}" type="datetimeFigureOut">
              <a:rPr lang="en-US" smtClean="0"/>
              <a:pPr/>
              <a:t>4/6/24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7FE7A-C995-4D87-9DAA-BADAB09C5A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186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5419-0A82-8C41-BFA8-F2C426016158}" type="datetime1">
              <a:rPr lang="tr-TR" smtClean="0"/>
              <a:t>6.04.2024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62E01-BF8E-EA4E-A4E2-7D1C5B7815FF}" type="datetime1">
              <a:rPr lang="tr-TR" smtClean="0"/>
              <a:t>6.04.2024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F12D-B955-FF44-A007-48615C2659FC}" type="datetime1">
              <a:rPr lang="tr-TR" smtClean="0"/>
              <a:t>6.04.2024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3D780-452D-7548-8DEE-F308023DE3FF}" type="datetime1">
              <a:rPr lang="tr-TR" smtClean="0"/>
              <a:t>6.04.2024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70C74-05E7-C94F-A8D8-A0E2DA7773AB}" type="datetime1">
              <a:rPr lang="tr-TR" smtClean="0"/>
              <a:t>6.04.2024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B6D5-72F4-9749-866D-058FFC678784}" type="datetime1">
              <a:rPr lang="tr-TR" smtClean="0"/>
              <a:t>6.04.2024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C91AF-300F-C349-8EF0-CE6956E72E01}" type="datetime1">
              <a:rPr lang="tr-TR" smtClean="0"/>
              <a:t>6.04.2024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DF86B-9A4C-9343-AEBF-920D7C153201}" type="datetime1">
              <a:rPr lang="tr-TR" smtClean="0"/>
              <a:t>6.04.2024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6350A-1CAD-0542-8CED-C9E0861AA4F3}" type="datetime1">
              <a:rPr lang="tr-TR" smtClean="0"/>
              <a:t>6.04.2024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27E86-56F1-7545-B4F3-661572EAF43C}" type="datetime1">
              <a:rPr lang="tr-TR" smtClean="0"/>
              <a:t>6.04.2024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9B78-AB66-7E4C-B3D7-BC2FEBEC9067}" type="datetime1">
              <a:rPr lang="tr-TR" smtClean="0"/>
              <a:t>6.04.2024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06C0C-5D91-354F-9C1D-62705C0DEA35}" type="datetime1">
              <a:rPr lang="tr-TR" smtClean="0"/>
              <a:t>6.04.2024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E8140-23D4-4E62-9D4F-855F50F66C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700808"/>
            <a:ext cx="7632848" cy="4680520"/>
          </a:xfrm>
        </p:spPr>
        <p:txBody>
          <a:bodyPr>
            <a:normAutofit/>
          </a:bodyPr>
          <a:lstStyle/>
          <a:p>
            <a:pPr defTabSz="1300163">
              <a:lnSpc>
                <a:spcPct val="90000"/>
              </a:lnSpc>
              <a:spcBef>
                <a:spcPts val="600"/>
              </a:spcBef>
            </a:pPr>
            <a:r>
              <a:rPr lang="tr-TR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Vasküler Onarım ve </a:t>
            </a:r>
          </a:p>
          <a:p>
            <a:pPr defTabSz="1300163">
              <a:lnSpc>
                <a:spcPct val="90000"/>
              </a:lnSpc>
              <a:spcBef>
                <a:spcPts val="600"/>
              </a:spcBef>
            </a:pPr>
            <a:r>
              <a:rPr lang="tr-TR" b="1" dirty="0" err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Anastomoz</a:t>
            </a:r>
            <a:r>
              <a:rPr lang="tr-TR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Teknikleri</a:t>
            </a:r>
          </a:p>
          <a:p>
            <a:pPr defTabSz="1300163">
              <a:lnSpc>
                <a:spcPct val="90000"/>
              </a:lnSpc>
              <a:spcBef>
                <a:spcPts val="600"/>
              </a:spcBef>
            </a:pPr>
            <a:endParaRPr lang="tr-TR" sz="24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defTabSz="1300163">
              <a:lnSpc>
                <a:spcPct val="90000"/>
              </a:lnSpc>
              <a:spcBef>
                <a:spcPts val="600"/>
              </a:spcBef>
            </a:pPr>
            <a:r>
              <a:rPr lang="tr-TR" sz="2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Doç. Dr. Arda Demirkan</a:t>
            </a:r>
          </a:p>
          <a:p>
            <a:pPr defTabSz="1300163">
              <a:lnSpc>
                <a:spcPct val="90000"/>
              </a:lnSpc>
              <a:spcBef>
                <a:spcPts val="600"/>
              </a:spcBef>
            </a:pPr>
            <a:endParaRPr lang="tr-TR" sz="24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defTabSz="1300163">
              <a:lnSpc>
                <a:spcPct val="90000"/>
              </a:lnSpc>
              <a:spcBef>
                <a:spcPts val="600"/>
              </a:spcBef>
            </a:pPr>
            <a:r>
              <a:rPr lang="tr-TR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Ankara Üniversitesi Tıp Fakültesi</a:t>
            </a:r>
          </a:p>
          <a:p>
            <a:pPr defTabSz="1300163">
              <a:lnSpc>
                <a:spcPct val="90000"/>
              </a:lnSpc>
              <a:spcBef>
                <a:spcPts val="600"/>
              </a:spcBef>
            </a:pPr>
            <a:r>
              <a:rPr lang="tr-TR" sz="24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Genel Cerrahi Anabilim Dalı </a:t>
            </a:r>
          </a:p>
          <a:p>
            <a:pPr defTabSz="1300163">
              <a:lnSpc>
                <a:spcPct val="90000"/>
              </a:lnSpc>
              <a:spcBef>
                <a:spcPts val="600"/>
              </a:spcBef>
            </a:pPr>
            <a:endParaRPr lang="tr-TR" sz="24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defTabSz="1300163">
              <a:lnSpc>
                <a:spcPct val="90000"/>
              </a:lnSpc>
              <a:spcBef>
                <a:spcPts val="600"/>
              </a:spcBef>
            </a:pPr>
            <a:endParaRPr lang="tr-TR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defTabSz="1300163">
              <a:lnSpc>
                <a:spcPct val="90000"/>
              </a:lnSpc>
              <a:spcBef>
                <a:spcPts val="600"/>
              </a:spcBef>
            </a:pPr>
            <a:endParaRPr lang="tr-TR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defTabSz="1300163">
              <a:lnSpc>
                <a:spcPct val="90000"/>
              </a:lnSpc>
              <a:spcBef>
                <a:spcPts val="600"/>
              </a:spcBef>
            </a:pPr>
            <a:endParaRPr lang="tr-TR" b="1" dirty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defTabSz="1300163">
              <a:lnSpc>
                <a:spcPct val="90000"/>
              </a:lnSpc>
              <a:spcBef>
                <a:spcPts val="600"/>
              </a:spcBef>
            </a:pPr>
            <a:endParaRPr lang="tr-TR" b="1" dirty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err="1">
                <a:solidFill>
                  <a:srgbClr val="000000"/>
                </a:solidFill>
              </a:rPr>
              <a:t>Klemplerle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rotasyon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FullSize 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320"/>
          <a:stretch/>
        </p:blipFill>
        <p:spPr>
          <a:xfrm>
            <a:off x="1691680" y="1556793"/>
            <a:ext cx="5107441" cy="418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82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0000"/>
                </a:solidFill>
              </a:rPr>
              <a:t>Lümen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çapı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farklı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damarlarda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köşe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insizyonu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Content Placeholder 6" descr="FullSizeRende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" b="21961"/>
          <a:stretch/>
        </p:blipFill>
        <p:spPr>
          <a:xfrm>
            <a:off x="467544" y="1916832"/>
            <a:ext cx="8229600" cy="4349121"/>
          </a:xfrm>
        </p:spPr>
      </p:pic>
    </p:spTree>
    <p:extLst>
      <p:ext uri="{BB962C8B-B14F-4D97-AF65-F5344CB8AC3E}">
        <p14:creationId xmlns:p14="http://schemas.microsoft.com/office/powerpoint/2010/main" val="2189606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0000"/>
                </a:solidFill>
              </a:rPr>
              <a:t>Damar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uçlarının</a:t>
            </a:r>
            <a:r>
              <a:rPr lang="en-US" sz="3200" b="1" dirty="0">
                <a:solidFill>
                  <a:srgbClr val="000000"/>
                </a:solidFill>
              </a:rPr>
              <a:t> transvers </a:t>
            </a:r>
            <a:r>
              <a:rPr lang="en-US" sz="3200" b="1" dirty="0" err="1">
                <a:solidFill>
                  <a:srgbClr val="000000"/>
                </a:solidFill>
              </a:rPr>
              <a:t>kesilmesi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FullSize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3"/>
          <a:stretch/>
        </p:blipFill>
        <p:spPr>
          <a:xfrm>
            <a:off x="683568" y="1628800"/>
            <a:ext cx="7835395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0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91264" cy="1642194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Uç</a:t>
            </a:r>
            <a:r>
              <a:rPr lang="en-US" sz="3200" b="1" dirty="0">
                <a:solidFill>
                  <a:srgbClr val="FF0000"/>
                </a:solidFill>
              </a:rPr>
              <a:t> Yan </a:t>
            </a:r>
            <a:r>
              <a:rPr lang="en-US" sz="3200" b="1" dirty="0" err="1">
                <a:solidFill>
                  <a:srgbClr val="FF0000"/>
                </a:solidFill>
              </a:rPr>
              <a:t>Anastomozlar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 err="1">
                <a:solidFill>
                  <a:srgbClr val="000000"/>
                </a:solidFill>
              </a:rPr>
              <a:t>Anastomoz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açısı</a:t>
            </a:r>
            <a:r>
              <a:rPr lang="en-US" sz="3200" b="1" dirty="0">
                <a:solidFill>
                  <a:srgbClr val="000000"/>
                </a:solidFill>
              </a:rPr>
              <a:t> 45 </a:t>
            </a:r>
            <a:r>
              <a:rPr lang="en-US" sz="3200" b="1" dirty="0" err="1">
                <a:solidFill>
                  <a:srgbClr val="000000"/>
                </a:solidFill>
              </a:rPr>
              <a:t>dereceyi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aşmamalıdır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FullSize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4"/>
          <a:stretch/>
        </p:blipFill>
        <p:spPr>
          <a:xfrm>
            <a:off x="1973024" y="1772816"/>
            <a:ext cx="525649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38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0000"/>
                </a:solidFill>
              </a:rPr>
              <a:t>Ven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greft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ağızlarını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düzeltmek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için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anatomik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varyasyonların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kullanılması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FullSiz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4"/>
          <a:stretch/>
        </p:blipFill>
        <p:spPr>
          <a:xfrm>
            <a:off x="1691680" y="1628800"/>
            <a:ext cx="5422466" cy="488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52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107156" y="260078"/>
            <a:ext cx="5122292" cy="1143000"/>
          </a:xfrm>
        </p:spPr>
        <p:txBody>
          <a:bodyPr lIns="88896" tIns="50798" rIns="88896" bIns="50798"/>
          <a:lstStyle/>
          <a:p>
            <a:pPr defTabSz="914145"/>
            <a:r>
              <a:rPr lang="tr-TR" sz="3200" b="1" dirty="0">
                <a:solidFill>
                  <a:srgbClr val="FF0000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Yama (</a:t>
            </a:r>
            <a:r>
              <a:rPr lang="tr-TR" sz="3200" b="1" dirty="0" err="1">
                <a:solidFill>
                  <a:srgbClr val="FF0000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Greft</a:t>
            </a:r>
            <a:r>
              <a:rPr lang="tr-TR" sz="3200" b="1" dirty="0">
                <a:solidFill>
                  <a:srgbClr val="FF0000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) ile</a:t>
            </a:r>
            <a:br>
              <a:rPr lang="tr-TR" sz="3200" b="1" dirty="0">
                <a:solidFill>
                  <a:srgbClr val="FF0000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</a:br>
            <a:r>
              <a:rPr lang="tr-TR" sz="3200" b="1" dirty="0">
                <a:solidFill>
                  <a:srgbClr val="FF0000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 Onarımlar</a:t>
            </a:r>
            <a:endParaRPr lang="tr-TR" b="1" dirty="0">
              <a:latin typeface="+mn-lt"/>
            </a:endParaRPr>
          </a:p>
        </p:txBody>
      </p:sp>
      <p:pic>
        <p:nvPicPr>
          <p:cNvPr id="13315" name="Picture 2" descr="image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2880320" cy="440158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pic>
        <p:nvPicPr>
          <p:cNvPr id="13316" name="Picture 3" descr="image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717032"/>
            <a:ext cx="4727774" cy="262793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pic>
        <p:nvPicPr>
          <p:cNvPr id="13317" name="Picture 4" descr="image1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32656"/>
            <a:ext cx="3585768" cy="304360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sp>
        <p:nvSpPr>
          <p:cNvPr id="13319" name="Rectangle 6"/>
          <p:cNvSpPr>
            <a:spLocks/>
          </p:cNvSpPr>
          <p:nvPr/>
        </p:nvSpPr>
        <p:spPr bwMode="auto">
          <a:xfrm>
            <a:off x="6552158" y="6395136"/>
            <a:ext cx="2134195" cy="28725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  <p:txBody>
          <a:bodyPr lIns="88896" tIns="50798" rIns="88896" bIns="50798" anchor="ctr">
            <a:spAutoFit/>
          </a:bodyPr>
          <a:lstStyle/>
          <a:p>
            <a:pPr algn="r" defTabSz="914145"/>
            <a:r>
              <a:rPr lang="tr-TR" sz="1200" dirty="0">
                <a:solidFill>
                  <a:srgbClr val="88888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12</a:t>
            </a:r>
            <a:endParaRPr 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image2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72816"/>
            <a:ext cx="6343427" cy="436326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sp>
        <p:nvSpPr>
          <p:cNvPr id="38915" name="Rectangle 2"/>
          <p:cNvSpPr>
            <a:spLocks/>
          </p:cNvSpPr>
          <p:nvPr/>
        </p:nvSpPr>
        <p:spPr bwMode="auto">
          <a:xfrm>
            <a:off x="323528" y="332656"/>
            <a:ext cx="8228707" cy="109308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  <p:txBody>
          <a:bodyPr lIns="89294" tIns="53576" rIns="89294" bIns="53576" anchor="ctr">
            <a:spAutoFit/>
          </a:bodyPr>
          <a:lstStyle/>
          <a:p>
            <a:pPr defTabSz="913028"/>
            <a:r>
              <a:rPr lang="tr-TR" sz="3200" b="1" dirty="0">
                <a:solidFill>
                  <a:srgbClr val="000000"/>
                </a:solidFill>
                <a:ea typeface="Helvetica" charset="0"/>
                <a:cs typeface="Helvetica" charset="0"/>
                <a:sym typeface="Helvetica" charset="0"/>
              </a:rPr>
              <a:t>Doku kaybı olan yaralanmalarda yama (</a:t>
            </a:r>
            <a:r>
              <a:rPr lang="tr-TR" sz="3200" b="1" dirty="0" err="1">
                <a:solidFill>
                  <a:srgbClr val="000000"/>
                </a:solidFill>
                <a:ea typeface="Helvetica" charset="0"/>
                <a:cs typeface="Helvetica" charset="0"/>
                <a:sym typeface="Helvetica" charset="0"/>
              </a:rPr>
              <a:t>greft</a:t>
            </a:r>
            <a:r>
              <a:rPr lang="tr-TR" sz="3200" b="1" dirty="0">
                <a:solidFill>
                  <a:srgbClr val="000000"/>
                </a:solidFill>
                <a:ea typeface="Helvetica" charset="0"/>
                <a:cs typeface="Helvetica" charset="0"/>
                <a:sym typeface="Helvetica" charset="0"/>
              </a:rPr>
              <a:t>) ile onarımlar</a:t>
            </a:r>
            <a:endParaRPr lang="tr-TR" sz="32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n-lt"/>
              </a:rPr>
              <a:t>Longütidinal </a:t>
            </a:r>
            <a:r>
              <a:rPr lang="en-US" sz="3200" b="1" dirty="0" err="1">
                <a:solidFill>
                  <a:srgbClr val="000000"/>
                </a:solidFill>
                <a:latin typeface="+mn-lt"/>
              </a:rPr>
              <a:t>arteriyotominin</a:t>
            </a:r>
            <a:r>
              <a:rPr lang="en-US" sz="32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n-lt"/>
              </a:rPr>
              <a:t>yama</a:t>
            </a:r>
            <a:r>
              <a:rPr lang="en-US" sz="32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n-lt"/>
              </a:rPr>
              <a:t>ile</a:t>
            </a:r>
            <a:r>
              <a:rPr lang="en-US" sz="32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n-lt"/>
              </a:rPr>
              <a:t>kapatılması</a:t>
            </a:r>
            <a:endParaRPr lang="en-US" sz="3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87"/>
          <a:stretch/>
        </p:blipFill>
        <p:spPr>
          <a:xfrm>
            <a:off x="611560" y="1412776"/>
            <a:ext cx="4680520" cy="4939447"/>
          </a:xfrm>
          <a:prstGeom prst="rect">
            <a:avLst/>
          </a:prstGeom>
        </p:spPr>
      </p:pic>
      <p:pic>
        <p:nvPicPr>
          <p:cNvPr id="6" name="Content Placeholder 6" descr="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37" b="30637"/>
          <a:stretch>
            <a:fillRect/>
          </a:stretch>
        </p:blipFill>
        <p:spPr>
          <a:xfrm>
            <a:off x="611560" y="2996952"/>
            <a:ext cx="6415707" cy="3528392"/>
          </a:xfrm>
        </p:spPr>
      </p:pic>
    </p:spTree>
    <p:extLst>
      <p:ext uri="{BB962C8B-B14F-4D97-AF65-F5344CB8AC3E}">
        <p14:creationId xmlns:p14="http://schemas.microsoft.com/office/powerpoint/2010/main" val="1854895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image2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6551" y="1637952"/>
            <a:ext cx="4605246" cy="481538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sp>
        <p:nvSpPr>
          <p:cNvPr id="40963" name="Rectangle 2"/>
          <p:cNvSpPr>
            <a:spLocks/>
          </p:cNvSpPr>
          <p:nvPr/>
        </p:nvSpPr>
        <p:spPr bwMode="auto">
          <a:xfrm>
            <a:off x="673076" y="226993"/>
            <a:ext cx="8230939" cy="109308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  <p:txBody>
          <a:bodyPr lIns="89294" tIns="53576" rIns="89294" bIns="53576" anchor="ctr">
            <a:spAutoFit/>
          </a:bodyPr>
          <a:lstStyle/>
          <a:p>
            <a:pPr defTabSz="913028"/>
            <a:r>
              <a:rPr lang="tr-TR" sz="3200" b="1" dirty="0">
                <a:solidFill>
                  <a:srgbClr val="000000"/>
                </a:solidFill>
                <a:ea typeface="Helvetica" charset="0"/>
                <a:cs typeface="Helvetica" charset="0"/>
                <a:sym typeface="Helvetica" charset="0"/>
              </a:rPr>
              <a:t>Uç-uca onarım olasılığının olmadığı yaralanmalarda </a:t>
            </a:r>
            <a:r>
              <a:rPr lang="tr-TR" sz="3200" b="1" dirty="0" err="1">
                <a:solidFill>
                  <a:srgbClr val="000000"/>
                </a:solidFill>
                <a:ea typeface="Helvetica" charset="0"/>
                <a:cs typeface="Helvetica" charset="0"/>
                <a:sym typeface="Helvetica" charset="0"/>
              </a:rPr>
              <a:t>greft</a:t>
            </a:r>
            <a:r>
              <a:rPr lang="tr-TR" sz="3200" b="1" dirty="0">
                <a:solidFill>
                  <a:srgbClr val="000000"/>
                </a:solidFill>
                <a:ea typeface="Helvetica" charset="0"/>
                <a:cs typeface="Helvetica" charset="0"/>
                <a:sym typeface="Helvetica" charset="0"/>
              </a:rPr>
              <a:t> ile onarım</a:t>
            </a:r>
            <a:endParaRPr lang="tr-TR" sz="32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0000"/>
                </a:solidFill>
              </a:rPr>
              <a:t>Dilatasyon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yaması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ve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parsiyel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uç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uca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anastomoz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FullSize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37"/>
          <a:stretch/>
        </p:blipFill>
        <p:spPr>
          <a:xfrm>
            <a:off x="1403648" y="1412776"/>
            <a:ext cx="5884473" cy="503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02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t="3770" r="2834" b="18419"/>
          <a:stretch/>
        </p:blipFill>
        <p:spPr>
          <a:xfrm>
            <a:off x="827584" y="764704"/>
            <a:ext cx="3672408" cy="26172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 descr="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6279" r="7484" b="21768"/>
          <a:stretch/>
        </p:blipFill>
        <p:spPr>
          <a:xfrm>
            <a:off x="827584" y="3933056"/>
            <a:ext cx="3672407" cy="2160240"/>
          </a:xfrm>
          <a:prstGeom prst="rect">
            <a:avLst/>
          </a:prstGeom>
        </p:spPr>
      </p:pic>
      <p:pic>
        <p:nvPicPr>
          <p:cNvPr id="9" name="Picture 8" descr="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5380" r="2047" b="16420"/>
          <a:stretch/>
        </p:blipFill>
        <p:spPr>
          <a:xfrm>
            <a:off x="4860032" y="764704"/>
            <a:ext cx="3672407" cy="2645254"/>
          </a:xfrm>
          <a:prstGeom prst="rect">
            <a:avLst/>
          </a:prstGeom>
        </p:spPr>
      </p:pic>
      <p:pic>
        <p:nvPicPr>
          <p:cNvPr id="10" name="Picture 9" descr="0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9" t="5680" r="7979" b="26638"/>
          <a:stretch/>
        </p:blipFill>
        <p:spPr>
          <a:xfrm>
            <a:off x="4860032" y="3933056"/>
            <a:ext cx="3528392" cy="213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4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0000"/>
                </a:solidFill>
              </a:rPr>
              <a:t>Anastomoz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darlıklarında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ön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duvarda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yama</a:t>
            </a:r>
            <a:r>
              <a:rPr lang="en-US" sz="3200" b="1" dirty="0">
                <a:solidFill>
                  <a:srgbClr val="000000"/>
                </a:solidFill>
              </a:rPr>
              <a:t> (</a:t>
            </a:r>
            <a:r>
              <a:rPr lang="en-US" sz="3200" b="1" dirty="0" err="1">
                <a:solidFill>
                  <a:srgbClr val="000000"/>
                </a:solidFill>
              </a:rPr>
              <a:t>greft</a:t>
            </a:r>
            <a:r>
              <a:rPr lang="en-US" sz="3200" b="1" dirty="0">
                <a:solidFill>
                  <a:srgbClr val="000000"/>
                </a:solidFill>
              </a:rPr>
              <a:t>) </a:t>
            </a:r>
            <a:r>
              <a:rPr lang="en-US" sz="3200" b="1" dirty="0" err="1">
                <a:solidFill>
                  <a:srgbClr val="000000"/>
                </a:solidFill>
              </a:rPr>
              <a:t>kullanımı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FullSizeRender_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6"/>
          <a:stretch/>
        </p:blipFill>
        <p:spPr>
          <a:xfrm>
            <a:off x="1907704" y="1709426"/>
            <a:ext cx="5040560" cy="472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10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6531" y="125760"/>
            <a:ext cx="8229823" cy="1143000"/>
          </a:xfrm>
        </p:spPr>
        <p:txBody>
          <a:bodyPr lIns="88896" tIns="50798" rIns="88896" bIns="50798"/>
          <a:lstStyle/>
          <a:p>
            <a:pPr defTabSz="914145"/>
            <a:r>
              <a:rPr lang="tr-TR" sz="3200" b="1" dirty="0" err="1">
                <a:solidFill>
                  <a:srgbClr val="FF0000"/>
                </a:solidFill>
                <a:ea typeface="Helvetica" charset="0"/>
                <a:cs typeface="Helvetica" charset="0"/>
                <a:sym typeface="Helvetica" charset="0"/>
              </a:rPr>
              <a:t>Anastomoz</a:t>
            </a:r>
            <a:r>
              <a:rPr lang="tr-TR" sz="3200" b="1" dirty="0">
                <a:solidFill>
                  <a:srgbClr val="FF0000"/>
                </a:solidFill>
                <a:ea typeface="Helvetica" charset="0"/>
                <a:cs typeface="Helvetica" charset="0"/>
                <a:sym typeface="Helvetica" charset="0"/>
              </a:rPr>
              <a:t> Sırasında Dikkat Edilecekler</a:t>
            </a:r>
            <a:endParaRPr lang="tr-TR" b="1" dirty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4312" y="1370708"/>
            <a:ext cx="3442395" cy="5361161"/>
          </a:xfrm>
        </p:spPr>
        <p:txBody>
          <a:bodyPr lIns="88896" tIns="50798" rIns="88896" bIns="50798" anchor="t">
            <a:normAutofit lnSpcReduction="10000"/>
          </a:bodyPr>
          <a:lstStyle/>
          <a:p>
            <a:pPr marL="137289" indent="-137289" defTabSz="914145">
              <a:spcBef>
                <a:spcPts val="422"/>
              </a:spcBef>
              <a:buClr>
                <a:srgbClr val="1F497D"/>
              </a:buClr>
              <a:buFont typeface="Wingdings" pitchFamily="2" charset="2"/>
              <a:buChar char="•"/>
            </a:pPr>
            <a:r>
              <a:rPr lang="tr-TR" sz="2400" dirty="0">
                <a:ea typeface="Helvetica" charset="0"/>
                <a:cs typeface="Helvetica" charset="0"/>
                <a:sym typeface="Helvetica" charset="0"/>
              </a:rPr>
              <a:t>İğne 90° açı ile duvardan geçilmeli</a:t>
            </a:r>
          </a:p>
          <a:p>
            <a:pPr marL="137289" indent="-137289" defTabSz="914145">
              <a:spcBef>
                <a:spcPts val="422"/>
              </a:spcBef>
              <a:buNone/>
            </a:pPr>
            <a:endParaRPr lang="tr-TR" sz="2400" dirty="0">
              <a:ea typeface="Helvetica" charset="0"/>
              <a:cs typeface="Helvetica" charset="0"/>
              <a:sym typeface="Helvetica" charset="0"/>
            </a:endParaRPr>
          </a:p>
          <a:p>
            <a:pPr marL="137289" indent="-137289" defTabSz="914145">
              <a:spcBef>
                <a:spcPts val="422"/>
              </a:spcBef>
              <a:buClr>
                <a:srgbClr val="1F497D"/>
              </a:buClr>
              <a:buFont typeface="Wingdings" pitchFamily="2" charset="2"/>
              <a:buChar char="•"/>
            </a:pPr>
            <a:r>
              <a:rPr lang="tr-TR" sz="2400" dirty="0">
                <a:ea typeface="Helvetica" charset="0"/>
                <a:cs typeface="Helvetica" charset="0"/>
                <a:sym typeface="Helvetica" charset="0"/>
              </a:rPr>
              <a:t>Endotel tutulmamalı</a:t>
            </a:r>
          </a:p>
          <a:p>
            <a:pPr marL="137289" indent="-137289" defTabSz="914145">
              <a:spcBef>
                <a:spcPts val="422"/>
              </a:spcBef>
              <a:buNone/>
            </a:pPr>
            <a:endParaRPr lang="tr-TR" sz="2400" dirty="0">
              <a:ea typeface="Helvetica" charset="0"/>
              <a:cs typeface="Helvetica" charset="0"/>
              <a:sym typeface="Helvetica" charset="0"/>
            </a:endParaRPr>
          </a:p>
          <a:p>
            <a:pPr marL="137289" indent="-137289" defTabSz="914145">
              <a:spcBef>
                <a:spcPts val="422"/>
              </a:spcBef>
              <a:buClr>
                <a:srgbClr val="1F497D"/>
              </a:buClr>
              <a:buFont typeface="Wingdings" pitchFamily="2" charset="2"/>
              <a:buChar char="•"/>
            </a:pPr>
            <a:r>
              <a:rPr lang="tr-TR" sz="2400" dirty="0">
                <a:ea typeface="Helvetica" charset="0"/>
                <a:cs typeface="Helvetica" charset="0"/>
                <a:sym typeface="Helvetica" charset="0"/>
              </a:rPr>
              <a:t>Duvar ezilmemeli</a:t>
            </a:r>
          </a:p>
          <a:p>
            <a:pPr marL="137289" indent="-137289" defTabSz="914145">
              <a:spcBef>
                <a:spcPts val="422"/>
              </a:spcBef>
              <a:buNone/>
            </a:pPr>
            <a:endParaRPr lang="tr-TR" sz="2400" dirty="0">
              <a:ea typeface="Helvetica" charset="0"/>
              <a:cs typeface="Helvetica" charset="0"/>
              <a:sym typeface="Helvetica" charset="0"/>
            </a:endParaRPr>
          </a:p>
          <a:p>
            <a:pPr marL="137289" indent="-137289" defTabSz="914145">
              <a:spcBef>
                <a:spcPts val="422"/>
              </a:spcBef>
              <a:buClr>
                <a:srgbClr val="1F497D"/>
              </a:buClr>
              <a:buFont typeface="Wingdings" pitchFamily="2" charset="2"/>
              <a:buChar char="•"/>
            </a:pPr>
            <a:r>
              <a:rPr lang="tr-TR" sz="2400" dirty="0">
                <a:ea typeface="Helvetica" charset="0"/>
                <a:cs typeface="Helvetica" charset="0"/>
                <a:sym typeface="Helvetica" charset="0"/>
              </a:rPr>
              <a:t>Hem dikiş materyaline hem de damar duvarına gereğinden fazla kuvvet uygulanmamalı</a:t>
            </a:r>
          </a:p>
          <a:p>
            <a:pPr marL="137289" indent="-137289" defTabSz="914145">
              <a:spcBef>
                <a:spcPts val="422"/>
              </a:spcBef>
              <a:buNone/>
            </a:pPr>
            <a:endParaRPr lang="tr-TR" sz="2400" dirty="0">
              <a:ea typeface="Helvetica" charset="0"/>
              <a:cs typeface="Helvetica" charset="0"/>
              <a:sym typeface="Helvetica" charset="0"/>
            </a:endParaRPr>
          </a:p>
          <a:p>
            <a:pPr marL="137289" indent="-137289" defTabSz="914145">
              <a:spcBef>
                <a:spcPts val="422"/>
              </a:spcBef>
              <a:buClr>
                <a:srgbClr val="1F497D"/>
              </a:buClr>
              <a:buFont typeface="Wingdings" pitchFamily="2" charset="2"/>
              <a:buChar char="•"/>
            </a:pPr>
            <a:r>
              <a:rPr lang="tr-TR" sz="2400" dirty="0">
                <a:ea typeface="Helvetica" charset="0"/>
                <a:cs typeface="Helvetica" charset="0"/>
                <a:sym typeface="Helvetica" charset="0"/>
              </a:rPr>
              <a:t>İğne ucu başka bir aletle tutularak köreltilmemeli</a:t>
            </a:r>
            <a:endParaRPr lang="tr-TR" sz="2400" dirty="0"/>
          </a:p>
        </p:txBody>
      </p:sp>
      <p:pic>
        <p:nvPicPr>
          <p:cNvPr id="10244" name="Picture 3" descr="image10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340768"/>
            <a:ext cx="3228082" cy="3962549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pic>
        <p:nvPicPr>
          <p:cNvPr id="10245" name="Picture 4" descr="image1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5453" y="3933056"/>
            <a:ext cx="3048372" cy="246236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sp>
        <p:nvSpPr>
          <p:cNvPr id="10247" name="Rectangle 6"/>
          <p:cNvSpPr>
            <a:spLocks/>
          </p:cNvSpPr>
          <p:nvPr/>
        </p:nvSpPr>
        <p:spPr bwMode="auto">
          <a:xfrm>
            <a:off x="6552158" y="6395136"/>
            <a:ext cx="2134195" cy="28725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  <p:txBody>
          <a:bodyPr lIns="88896" tIns="50798" rIns="88896" bIns="50798" anchor="ctr">
            <a:spAutoFit/>
          </a:bodyPr>
          <a:lstStyle/>
          <a:p>
            <a:pPr algn="r" defTabSz="914145"/>
            <a:r>
              <a:rPr lang="tr-TR" sz="1200" dirty="0">
                <a:solidFill>
                  <a:srgbClr val="88888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9</a:t>
            </a:r>
            <a:endParaRPr 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348258" y="685353"/>
            <a:ext cx="3782839" cy="6019726"/>
          </a:xfrm>
        </p:spPr>
        <p:txBody>
          <a:bodyPr lIns="88896" tIns="50798" rIns="88896" bIns="50798" anchor="t">
            <a:normAutofit/>
          </a:bodyPr>
          <a:lstStyle/>
          <a:p>
            <a:pPr marL="141754" indent="-141754" defTabSz="914145">
              <a:spcBef>
                <a:spcPts val="422"/>
              </a:spcBef>
              <a:buClr>
                <a:srgbClr val="1F497D"/>
              </a:buClr>
              <a:buFont typeface="Wingdings" pitchFamily="2" charset="2"/>
              <a:buChar char="•"/>
            </a:pPr>
            <a:r>
              <a:rPr lang="tr-TR" sz="2400" dirty="0">
                <a:ea typeface="Helvetica" charset="0"/>
                <a:cs typeface="Helvetica" charset="0"/>
                <a:sym typeface="Helvetica" charset="0"/>
              </a:rPr>
              <a:t>İğnenin yönü damar duvarında içten dışa doğru olmalıdır.</a:t>
            </a:r>
          </a:p>
          <a:p>
            <a:pPr marL="141754" indent="-141754" defTabSz="914145">
              <a:spcBef>
                <a:spcPts val="422"/>
              </a:spcBef>
              <a:buNone/>
            </a:pPr>
            <a:endParaRPr lang="tr-TR" sz="2400" dirty="0">
              <a:ea typeface="Helvetica" charset="0"/>
              <a:cs typeface="Helvetica" charset="0"/>
              <a:sym typeface="Helvetica" charset="0"/>
            </a:endParaRPr>
          </a:p>
          <a:p>
            <a:pPr marL="141754" indent="-141754" defTabSz="914145">
              <a:spcBef>
                <a:spcPts val="422"/>
              </a:spcBef>
              <a:buClr>
                <a:srgbClr val="1F497D"/>
              </a:buClr>
              <a:buFont typeface="Wingdings" pitchFamily="2" charset="2"/>
              <a:buChar char="•"/>
            </a:pPr>
            <a:r>
              <a:rPr lang="tr-TR" sz="2400" dirty="0">
                <a:ea typeface="Helvetica" charset="0"/>
                <a:cs typeface="Helvetica" charset="0"/>
                <a:sym typeface="Helvetica" charset="0"/>
              </a:rPr>
              <a:t>Dikişin gerginliği iyi ayarlanmalı, gevşek bırakılmamalıdır.</a:t>
            </a:r>
          </a:p>
          <a:p>
            <a:pPr marL="141754" indent="-141754" defTabSz="914145">
              <a:spcBef>
                <a:spcPts val="422"/>
              </a:spcBef>
              <a:buNone/>
            </a:pPr>
            <a:endParaRPr lang="tr-TR" sz="2400" dirty="0">
              <a:ea typeface="Helvetica" charset="0"/>
              <a:cs typeface="Helvetica" charset="0"/>
              <a:sym typeface="Helvetica" charset="0"/>
            </a:endParaRPr>
          </a:p>
          <a:p>
            <a:pPr marL="141754" indent="-141754" defTabSz="914145">
              <a:spcBef>
                <a:spcPts val="422"/>
              </a:spcBef>
              <a:buClr>
                <a:srgbClr val="1F497D"/>
              </a:buClr>
              <a:buFont typeface="Wingdings" pitchFamily="2" charset="2"/>
              <a:buChar char="•"/>
            </a:pPr>
            <a:r>
              <a:rPr lang="tr-TR" sz="2400" dirty="0">
                <a:ea typeface="Helvetica" charset="0"/>
                <a:cs typeface="Helvetica" charset="0"/>
                <a:sym typeface="Helvetica" charset="0"/>
              </a:rPr>
              <a:t>Diğer yandan ise, gereğinden fazla sıkarak anastomoz hattı büzdürülmemelidir.</a:t>
            </a:r>
          </a:p>
          <a:p>
            <a:pPr marL="141754" indent="-141754" defTabSz="914145">
              <a:spcBef>
                <a:spcPts val="422"/>
              </a:spcBef>
              <a:buNone/>
            </a:pPr>
            <a:endParaRPr lang="tr-TR" sz="2400" dirty="0">
              <a:ea typeface="Helvetica" charset="0"/>
              <a:cs typeface="Helvetica" charset="0"/>
              <a:sym typeface="Helvetica" charset="0"/>
            </a:endParaRPr>
          </a:p>
          <a:p>
            <a:pPr marL="141754" indent="-141754" defTabSz="914145">
              <a:spcBef>
                <a:spcPts val="422"/>
              </a:spcBef>
              <a:buClr>
                <a:srgbClr val="1F497D"/>
              </a:buClr>
              <a:buFont typeface="Wingdings" pitchFamily="2" charset="2"/>
              <a:buChar char="•"/>
            </a:pPr>
            <a:r>
              <a:rPr lang="tr-TR" sz="2400" dirty="0">
                <a:ea typeface="Helvetica" charset="0"/>
                <a:cs typeface="Helvetica" charset="0"/>
                <a:sym typeface="Helvetica" charset="0"/>
              </a:rPr>
              <a:t>Dikişin doğru oturtulması</a:t>
            </a:r>
          </a:p>
        </p:txBody>
      </p:sp>
      <p:pic>
        <p:nvPicPr>
          <p:cNvPr id="11267" name="Picture 2" descr="image1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4817" y="4077072"/>
            <a:ext cx="4679183" cy="278092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pic>
        <p:nvPicPr>
          <p:cNvPr id="11268" name="Picture 3" descr="image1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6923" y="151805"/>
            <a:ext cx="4717077" cy="342121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sp>
        <p:nvSpPr>
          <p:cNvPr id="11270" name="Rectangle 5"/>
          <p:cNvSpPr>
            <a:spLocks/>
          </p:cNvSpPr>
          <p:nvPr/>
        </p:nvSpPr>
        <p:spPr bwMode="auto">
          <a:xfrm>
            <a:off x="6552158" y="6395136"/>
            <a:ext cx="2134195" cy="28725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  <p:txBody>
          <a:bodyPr lIns="88896" tIns="50798" rIns="88896" bIns="50798" anchor="ctr">
            <a:spAutoFit/>
          </a:bodyPr>
          <a:lstStyle/>
          <a:p>
            <a:pPr algn="r" defTabSz="914145"/>
            <a:r>
              <a:rPr lang="tr-TR" sz="1200" dirty="0">
                <a:solidFill>
                  <a:srgbClr val="88888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10</a:t>
            </a:r>
            <a:endParaRPr 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image19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213" y="1065982"/>
            <a:ext cx="4470424" cy="4278436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pic>
        <p:nvPicPr>
          <p:cNvPr id="14339" name="Picture 2" descr="image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1787" y="456531"/>
            <a:ext cx="3594199" cy="579090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sp>
        <p:nvSpPr>
          <p:cNvPr id="14341" name="Rectangle 4"/>
          <p:cNvSpPr>
            <a:spLocks/>
          </p:cNvSpPr>
          <p:nvPr/>
        </p:nvSpPr>
        <p:spPr bwMode="auto">
          <a:xfrm>
            <a:off x="6552158" y="6395136"/>
            <a:ext cx="2134195" cy="28725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  <p:txBody>
          <a:bodyPr lIns="88896" tIns="50798" rIns="88896" bIns="50798" anchor="ctr">
            <a:spAutoFit/>
          </a:bodyPr>
          <a:lstStyle/>
          <a:p>
            <a:pPr algn="r" defTabSz="914145"/>
            <a:r>
              <a:rPr lang="tr-TR" sz="1200" dirty="0">
                <a:solidFill>
                  <a:srgbClr val="88888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13</a:t>
            </a:r>
            <a:endParaRPr 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456531" y="274588"/>
            <a:ext cx="8229823" cy="1143000"/>
          </a:xfrm>
        </p:spPr>
        <p:txBody>
          <a:bodyPr lIns="88896" tIns="50798" rIns="88896" bIns="50798"/>
          <a:lstStyle/>
          <a:p>
            <a:pPr defTabSz="914145"/>
            <a:r>
              <a:rPr lang="tr-TR" sz="3200" b="1" dirty="0">
                <a:solidFill>
                  <a:srgbClr val="FF0000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İyi Bir </a:t>
            </a:r>
            <a:r>
              <a:rPr lang="tr-TR" sz="3200" b="1" dirty="0" err="1">
                <a:solidFill>
                  <a:srgbClr val="FF0000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Anastomoz</a:t>
            </a:r>
            <a:r>
              <a:rPr lang="tr-TR" sz="3200" b="1" dirty="0">
                <a:solidFill>
                  <a:srgbClr val="FF0000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 İçin</a:t>
            </a:r>
            <a:endParaRPr lang="tr-TR" b="1" dirty="0">
              <a:latin typeface="+mn-lt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8671" y="1643063"/>
            <a:ext cx="8584778" cy="4712643"/>
          </a:xfrm>
        </p:spPr>
        <p:txBody>
          <a:bodyPr lIns="88896" tIns="50798" rIns="88896" bIns="50798" anchor="t">
            <a:normAutofit/>
          </a:bodyPr>
          <a:lstStyle/>
          <a:p>
            <a:pPr marL="0" indent="0" defTabSz="914145">
              <a:spcBef>
                <a:spcPts val="492"/>
              </a:spcBef>
              <a:buNone/>
            </a:pPr>
            <a:r>
              <a:rPr lang="tr-TR" sz="2400" dirty="0">
                <a:ea typeface="Helvetica" charset="0"/>
                <a:cs typeface="Helvetica" charset="0"/>
                <a:sym typeface="Helvetica" charset="0"/>
              </a:rPr>
              <a:t>1. Nazik bir diseksiyon ve en az intimal hasar</a:t>
            </a:r>
          </a:p>
          <a:p>
            <a:pPr marL="0" indent="0" defTabSz="914145">
              <a:spcBef>
                <a:spcPts val="492"/>
              </a:spcBef>
              <a:buNone/>
            </a:pPr>
            <a:r>
              <a:rPr lang="tr-TR" sz="2400" dirty="0">
                <a:ea typeface="Helvetica" charset="0"/>
                <a:cs typeface="Helvetica" charset="0"/>
                <a:sym typeface="Helvetica" charset="0"/>
              </a:rPr>
              <a:t>2. Doğru antikoagülasyon</a:t>
            </a:r>
          </a:p>
          <a:p>
            <a:pPr marL="0" indent="0" defTabSz="914145">
              <a:spcBef>
                <a:spcPts val="492"/>
              </a:spcBef>
              <a:buNone/>
            </a:pPr>
            <a:r>
              <a:rPr lang="tr-TR" sz="2400" dirty="0">
                <a:ea typeface="Helvetica" charset="0"/>
                <a:cs typeface="Helvetica" charset="0"/>
                <a:sym typeface="Helvetica" charset="0"/>
              </a:rPr>
              <a:t>3. Klemplerin doğru yerleştirilmesi</a:t>
            </a:r>
          </a:p>
          <a:p>
            <a:pPr marL="0" indent="0" defTabSz="914145">
              <a:spcBef>
                <a:spcPts val="492"/>
              </a:spcBef>
              <a:buNone/>
            </a:pPr>
            <a:r>
              <a:rPr lang="tr-TR" sz="2400" dirty="0">
                <a:ea typeface="Helvetica" charset="0"/>
                <a:cs typeface="Helvetica" charset="0"/>
                <a:sym typeface="Helvetica" charset="0"/>
              </a:rPr>
              <a:t>4. Gerekli dikiş materyelinin doğru seçimi</a:t>
            </a:r>
          </a:p>
          <a:p>
            <a:pPr marL="0" indent="0" defTabSz="914145">
              <a:spcBef>
                <a:spcPts val="492"/>
              </a:spcBef>
              <a:buNone/>
            </a:pPr>
            <a:r>
              <a:rPr lang="tr-TR" sz="2400" dirty="0">
                <a:ea typeface="Helvetica" charset="0"/>
                <a:cs typeface="Helvetica" charset="0"/>
                <a:sym typeface="Helvetica" charset="0"/>
              </a:rPr>
              <a:t>5. Teknik olarak doğru anastomoz</a:t>
            </a:r>
          </a:p>
          <a:p>
            <a:pPr marL="0" indent="0" defTabSz="914145">
              <a:spcBef>
                <a:spcPts val="492"/>
              </a:spcBef>
              <a:buNone/>
            </a:pPr>
            <a:r>
              <a:rPr lang="tr-TR" sz="2400" dirty="0">
                <a:ea typeface="Helvetica" charset="0"/>
                <a:cs typeface="Helvetica" charset="0"/>
                <a:sym typeface="Helvetica" charset="0"/>
              </a:rPr>
              <a:t>6. Hemostaz</a:t>
            </a:r>
          </a:p>
          <a:p>
            <a:pPr marL="0" indent="0" defTabSz="914145">
              <a:spcBef>
                <a:spcPts val="492"/>
              </a:spcBef>
              <a:buNone/>
            </a:pPr>
            <a:r>
              <a:rPr lang="tr-TR" sz="2400" dirty="0">
                <a:ea typeface="Helvetica" charset="0"/>
                <a:cs typeface="Helvetica" charset="0"/>
                <a:sym typeface="Helvetica" charset="0"/>
              </a:rPr>
              <a:t>7. En doğru proksimal ve distal anastomoz alanının bulunması</a:t>
            </a:r>
            <a:endParaRPr lang="tr-TR" sz="2400" dirty="0"/>
          </a:p>
        </p:txBody>
      </p:sp>
      <p:sp>
        <p:nvSpPr>
          <p:cNvPr id="15365" name="Rectangle 4"/>
          <p:cNvSpPr>
            <a:spLocks/>
          </p:cNvSpPr>
          <p:nvPr/>
        </p:nvSpPr>
        <p:spPr bwMode="auto">
          <a:xfrm>
            <a:off x="6552158" y="6395136"/>
            <a:ext cx="2134195" cy="28725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  <p:txBody>
          <a:bodyPr lIns="88896" tIns="50798" rIns="88896" bIns="50798" anchor="ctr">
            <a:spAutoFit/>
          </a:bodyPr>
          <a:lstStyle/>
          <a:p>
            <a:pPr algn="r" defTabSz="914145"/>
            <a:r>
              <a:rPr lang="tr-TR" sz="1200" dirty="0">
                <a:solidFill>
                  <a:srgbClr val="88888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14</a:t>
            </a:r>
            <a:endParaRPr 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Teşekkür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Ederim</a:t>
            </a:r>
            <a:r>
              <a:rPr lang="en-US" b="1" dirty="0">
                <a:solidFill>
                  <a:srgbClr val="FF0000"/>
                </a:solidFill>
              </a:rPr>
              <a:t>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88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456531" y="274588"/>
            <a:ext cx="8229823" cy="1143000"/>
          </a:xfrm>
        </p:spPr>
        <p:txBody>
          <a:bodyPr lIns="88896" tIns="50798" rIns="88896" bIns="50798"/>
          <a:lstStyle/>
          <a:p>
            <a:pPr algn="l" defTabSz="914145"/>
            <a:r>
              <a:rPr lang="tr-TR" sz="3200" b="1" dirty="0">
                <a:solidFill>
                  <a:srgbClr val="FF0000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Genel Dikiş Teknikleri</a:t>
            </a:r>
            <a:endParaRPr lang="tr-TR" b="1" dirty="0">
              <a:latin typeface="+mn-lt"/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531" y="1859608"/>
            <a:ext cx="4132213" cy="4191372"/>
          </a:xfrm>
        </p:spPr>
        <p:txBody>
          <a:bodyPr lIns="88896" tIns="50798" rIns="88896" bIns="50798" anchor="t"/>
          <a:lstStyle/>
          <a:p>
            <a:pPr marL="0" indent="0" defTabSz="914145">
              <a:lnSpc>
                <a:spcPct val="90000"/>
              </a:lnSpc>
              <a:spcBef>
                <a:spcPts val="492"/>
              </a:spcBef>
              <a:buNone/>
            </a:pPr>
            <a:endParaRPr lang="tr-TR" sz="2400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0" indent="0" defTabSz="914145">
              <a:lnSpc>
                <a:spcPct val="90000"/>
              </a:lnSpc>
              <a:spcBef>
                <a:spcPts val="492"/>
              </a:spcBef>
              <a:buNone/>
            </a:pPr>
            <a:r>
              <a:rPr lang="tr-TR" sz="24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1. Aralıklı tek tek dikişler</a:t>
            </a:r>
            <a:endParaRPr lang="tr-TR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0" indent="0" defTabSz="914145">
              <a:lnSpc>
                <a:spcPct val="90000"/>
              </a:lnSpc>
              <a:spcBef>
                <a:spcPts val="492"/>
              </a:spcBef>
              <a:buNone/>
            </a:pPr>
            <a:endParaRPr lang="tr-TR" sz="2400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0" indent="0" defTabSz="914145">
              <a:lnSpc>
                <a:spcPct val="90000"/>
              </a:lnSpc>
              <a:spcBef>
                <a:spcPts val="492"/>
              </a:spcBef>
              <a:buNone/>
            </a:pPr>
            <a:r>
              <a:rPr lang="tr-TR" sz="24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2. Aralıklı horizontal matris</a:t>
            </a:r>
            <a:endParaRPr lang="tr-TR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0" indent="0" defTabSz="914145">
              <a:lnSpc>
                <a:spcPct val="90000"/>
              </a:lnSpc>
              <a:spcBef>
                <a:spcPts val="492"/>
              </a:spcBef>
              <a:buNone/>
            </a:pPr>
            <a:endParaRPr lang="tr-TR" sz="2400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0" indent="0" defTabSz="914145">
              <a:lnSpc>
                <a:spcPct val="90000"/>
              </a:lnSpc>
              <a:spcBef>
                <a:spcPts val="492"/>
              </a:spcBef>
              <a:buNone/>
            </a:pPr>
            <a:r>
              <a:rPr lang="tr-TR" sz="24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3. Devamlı dikiş tekniği</a:t>
            </a:r>
            <a:endParaRPr lang="tr-TR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0" indent="0" defTabSz="914145">
              <a:lnSpc>
                <a:spcPct val="90000"/>
              </a:lnSpc>
              <a:spcBef>
                <a:spcPts val="492"/>
              </a:spcBef>
              <a:buNone/>
            </a:pPr>
            <a:endParaRPr lang="tr-TR" sz="2400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0" indent="0" defTabSz="914145">
              <a:lnSpc>
                <a:spcPct val="90000"/>
              </a:lnSpc>
              <a:spcBef>
                <a:spcPts val="492"/>
              </a:spcBef>
              <a:buNone/>
            </a:pPr>
            <a:r>
              <a:rPr lang="tr-TR" sz="240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4. Devamlı horizontal matris</a:t>
            </a:r>
            <a:endParaRPr lang="tr-TR" dirty="0"/>
          </a:p>
        </p:txBody>
      </p:sp>
      <p:pic>
        <p:nvPicPr>
          <p:cNvPr id="9220" name="Picture 3" descr="image9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4599" y="1326059"/>
            <a:ext cx="4403453" cy="5029646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sp>
        <p:nvSpPr>
          <p:cNvPr id="9222" name="Rectangle 5"/>
          <p:cNvSpPr>
            <a:spLocks/>
          </p:cNvSpPr>
          <p:nvPr/>
        </p:nvSpPr>
        <p:spPr bwMode="auto">
          <a:xfrm>
            <a:off x="6552158" y="6395136"/>
            <a:ext cx="2134195" cy="28725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  <p:txBody>
          <a:bodyPr lIns="88896" tIns="50798" rIns="88896" bIns="50798" anchor="ctr">
            <a:spAutoFit/>
          </a:bodyPr>
          <a:lstStyle/>
          <a:p>
            <a:pPr algn="r" defTabSz="914145"/>
            <a:r>
              <a:rPr lang="tr-TR" sz="1200" dirty="0">
                <a:solidFill>
                  <a:srgbClr val="88888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8</a:t>
            </a:r>
            <a:endParaRPr 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456531" y="274588"/>
            <a:ext cx="8229823" cy="1143000"/>
          </a:xfrm>
        </p:spPr>
        <p:txBody>
          <a:bodyPr lIns="88896" tIns="50798" rIns="88896" bIns="50798"/>
          <a:lstStyle/>
          <a:p>
            <a:pPr defTabSz="914145"/>
            <a:r>
              <a:rPr lang="tr-TR" sz="3200" b="1" dirty="0" err="1">
                <a:solidFill>
                  <a:srgbClr val="FF0000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Greftsiz</a:t>
            </a:r>
            <a:r>
              <a:rPr lang="tr-TR" sz="3200" b="1" dirty="0">
                <a:solidFill>
                  <a:srgbClr val="FF0000"/>
                </a:solidFill>
                <a:latin typeface="+mn-lt"/>
                <a:ea typeface="Helvetica" charset="0"/>
                <a:cs typeface="Helvetica" charset="0"/>
                <a:sym typeface="Helvetica" charset="0"/>
              </a:rPr>
              <a:t> Dikiş Teknikleri</a:t>
            </a:r>
            <a:endParaRPr lang="tr-TR" b="1" dirty="0">
              <a:latin typeface="+mn-lt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2370832" cy="3744416"/>
          </a:xfrm>
          <a:solidFill>
            <a:srgbClr val="000000">
              <a:alpha val="0"/>
            </a:srgbClr>
          </a:solidFill>
          <a:ln w="13546">
            <a:solidFill>
              <a:srgbClr val="1F497D"/>
            </a:solidFill>
            <a:round/>
          </a:ln>
        </p:spPr>
        <p:txBody>
          <a:bodyPr lIns="88896" tIns="50798" rIns="88896" bIns="50798" anchor="t">
            <a:noAutofit/>
          </a:bodyPr>
          <a:lstStyle/>
          <a:p>
            <a:pPr marL="125011" indent="-125011" defTabSz="914145">
              <a:spcBef>
                <a:spcPts val="492"/>
              </a:spcBef>
              <a:buClr>
                <a:srgbClr val="1F497D"/>
              </a:buClr>
              <a:buFont typeface="Wingdings" pitchFamily="2" charset="2"/>
              <a:buChar char="•"/>
            </a:pPr>
            <a:r>
              <a:rPr lang="tr-TR" sz="2400" b="1" dirty="0">
                <a:ea typeface="Helvetica" charset="0"/>
                <a:cs typeface="Helvetica" charset="0"/>
                <a:sym typeface="Helvetica" charset="0"/>
              </a:rPr>
              <a:t>Arteriyotominin kapatılması</a:t>
            </a:r>
          </a:p>
          <a:p>
            <a:pPr marL="125011" indent="-125011" defTabSz="914145">
              <a:spcBef>
                <a:spcPts val="492"/>
              </a:spcBef>
              <a:buNone/>
            </a:pPr>
            <a:endParaRPr lang="tr-TR" sz="2400" b="1" dirty="0">
              <a:ea typeface="Helvetica" charset="0"/>
              <a:cs typeface="Helvetica" charset="0"/>
              <a:sym typeface="Helvetica" charset="0"/>
            </a:endParaRPr>
          </a:p>
          <a:p>
            <a:pPr marL="125011" indent="-125011" defTabSz="914145">
              <a:spcBef>
                <a:spcPts val="492"/>
              </a:spcBef>
              <a:buClr>
                <a:srgbClr val="1F497D"/>
              </a:buClr>
              <a:buFont typeface="Wingdings" pitchFamily="2" charset="2"/>
              <a:buChar char="•"/>
            </a:pPr>
            <a:r>
              <a:rPr lang="tr-TR" sz="2400" b="1" dirty="0">
                <a:ea typeface="Helvetica" charset="0"/>
                <a:cs typeface="Helvetica" charset="0"/>
                <a:sym typeface="Helvetica" charset="0"/>
              </a:rPr>
              <a:t>Uc-uca anastomoz</a:t>
            </a:r>
          </a:p>
          <a:p>
            <a:pPr marL="125011" indent="-125011" defTabSz="914145">
              <a:spcBef>
                <a:spcPts val="492"/>
              </a:spcBef>
              <a:buNone/>
            </a:pPr>
            <a:endParaRPr lang="tr-TR" sz="2400" b="1" dirty="0">
              <a:ea typeface="Helvetica" charset="0"/>
              <a:cs typeface="Helvetica" charset="0"/>
              <a:sym typeface="Helvetica" charset="0"/>
            </a:endParaRPr>
          </a:p>
          <a:p>
            <a:pPr marL="125011" indent="-125011" defTabSz="914145">
              <a:spcBef>
                <a:spcPts val="492"/>
              </a:spcBef>
              <a:buClr>
                <a:srgbClr val="1F497D"/>
              </a:buClr>
              <a:buFont typeface="Wingdings" pitchFamily="2" charset="2"/>
              <a:buChar char="•"/>
            </a:pPr>
            <a:r>
              <a:rPr lang="tr-TR" sz="2400" b="1" dirty="0">
                <a:ea typeface="Helvetica" charset="0"/>
                <a:cs typeface="Helvetica" charset="0"/>
                <a:sym typeface="Helvetica" charset="0"/>
              </a:rPr>
              <a:t>Uç-yan anastomoz</a:t>
            </a:r>
            <a:endParaRPr lang="tr-TR" sz="2400" b="1" dirty="0"/>
          </a:p>
        </p:txBody>
      </p:sp>
      <p:pic>
        <p:nvPicPr>
          <p:cNvPr id="12292" name="Picture 3" descr="image1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0676" y="1916832"/>
            <a:ext cx="2789411" cy="3744416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pic>
        <p:nvPicPr>
          <p:cNvPr id="12293" name="Picture 4" descr="image1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916832"/>
            <a:ext cx="2980283" cy="3744416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sp>
        <p:nvSpPr>
          <p:cNvPr id="12295" name="Rectangle 6"/>
          <p:cNvSpPr>
            <a:spLocks/>
          </p:cNvSpPr>
          <p:nvPr/>
        </p:nvSpPr>
        <p:spPr bwMode="auto">
          <a:xfrm>
            <a:off x="6552158" y="6395136"/>
            <a:ext cx="2134195" cy="28725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  <p:txBody>
          <a:bodyPr lIns="88896" tIns="50798" rIns="88896" bIns="50798" anchor="ctr">
            <a:spAutoFit/>
          </a:bodyPr>
          <a:lstStyle/>
          <a:p>
            <a:pPr algn="r" defTabSz="914145"/>
            <a:r>
              <a:rPr lang="tr-TR" sz="1200" dirty="0">
                <a:solidFill>
                  <a:srgbClr val="88888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11</a:t>
            </a:r>
            <a:endParaRPr 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498178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</a:rPr>
              <a:t>Arteriyotomilerin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Kapatılması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/>
              <a:t>Transvers </a:t>
            </a:r>
            <a:r>
              <a:rPr lang="en-US" sz="3200" b="1" dirty="0" err="1"/>
              <a:t>arteriyotominin</a:t>
            </a:r>
            <a:r>
              <a:rPr lang="en-US" sz="3200" b="1" dirty="0"/>
              <a:t> </a:t>
            </a:r>
            <a:r>
              <a:rPr lang="en-US" sz="3200" b="1" dirty="0" err="1"/>
              <a:t>kapatılması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03" b="14766"/>
          <a:stretch/>
        </p:blipFill>
        <p:spPr>
          <a:xfrm>
            <a:off x="1763688" y="2204864"/>
            <a:ext cx="6048672" cy="435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41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Longütidinal </a:t>
            </a:r>
            <a:r>
              <a:rPr lang="en-US" sz="3200" b="1" dirty="0" err="1">
                <a:solidFill>
                  <a:srgbClr val="000000"/>
                </a:solidFill>
              </a:rPr>
              <a:t>arteriyotominin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direk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kapatılması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r="4607" b="21772"/>
          <a:stretch/>
        </p:blipFill>
        <p:spPr>
          <a:xfrm>
            <a:off x="755576" y="1916832"/>
            <a:ext cx="8008471" cy="36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59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image2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1076" y="1406426"/>
            <a:ext cx="4012779" cy="506201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sp>
        <p:nvSpPr>
          <p:cNvPr id="39939" name="Rectangle 2"/>
          <p:cNvSpPr>
            <a:spLocks/>
          </p:cNvSpPr>
          <p:nvPr/>
        </p:nvSpPr>
        <p:spPr bwMode="auto">
          <a:xfrm>
            <a:off x="205383" y="547999"/>
            <a:ext cx="8228707" cy="60064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  <p:txBody>
          <a:bodyPr lIns="89294" tIns="53576" rIns="89294" bIns="53576" anchor="ctr">
            <a:spAutoFit/>
          </a:bodyPr>
          <a:lstStyle/>
          <a:p>
            <a:pPr defTabSz="913028"/>
            <a:r>
              <a:rPr lang="tr-TR" sz="32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Uç Uça Onarımlar 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Mobil </a:t>
            </a:r>
            <a:r>
              <a:rPr lang="en-US" sz="3200" b="1" dirty="0" err="1"/>
              <a:t>olmayan</a:t>
            </a:r>
            <a:r>
              <a:rPr lang="en-US" sz="3200" b="1" dirty="0"/>
              <a:t> </a:t>
            </a:r>
            <a:r>
              <a:rPr lang="en-US" sz="3200" b="1" dirty="0" err="1"/>
              <a:t>damar</a:t>
            </a:r>
            <a:r>
              <a:rPr lang="en-US" sz="3200" b="1" dirty="0"/>
              <a:t> </a:t>
            </a:r>
            <a:r>
              <a:rPr lang="en-US" sz="3200" b="1" dirty="0" err="1"/>
              <a:t>uçlarında</a:t>
            </a:r>
            <a:r>
              <a:rPr lang="en-US" sz="3200" b="1" dirty="0"/>
              <a:t> </a:t>
            </a:r>
            <a:r>
              <a:rPr lang="en-US" sz="3200" b="1" dirty="0" err="1"/>
              <a:t>önce</a:t>
            </a:r>
            <a:r>
              <a:rPr lang="en-US" sz="3200" b="1" dirty="0"/>
              <a:t> </a:t>
            </a:r>
            <a:r>
              <a:rPr lang="en-US" sz="3200" b="1" dirty="0" err="1"/>
              <a:t>arka</a:t>
            </a:r>
            <a:r>
              <a:rPr lang="en-US" sz="3200" b="1" dirty="0"/>
              <a:t> </a:t>
            </a:r>
            <a:r>
              <a:rPr lang="en-US" sz="3200" b="1" dirty="0" err="1"/>
              <a:t>duvar</a:t>
            </a:r>
            <a:r>
              <a:rPr lang="en-US" sz="3200" b="1" dirty="0"/>
              <a:t> </a:t>
            </a:r>
            <a:r>
              <a:rPr lang="en-US" sz="3200" b="1" dirty="0" err="1"/>
              <a:t>dikilir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FullSize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8"/>
          <a:stretch/>
        </p:blipFill>
        <p:spPr>
          <a:xfrm>
            <a:off x="539552" y="1628800"/>
            <a:ext cx="8039382" cy="449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98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Mobil </a:t>
            </a:r>
            <a:r>
              <a:rPr lang="en-US" sz="3200" b="1" dirty="0" err="1">
                <a:solidFill>
                  <a:srgbClr val="000000"/>
                </a:solidFill>
              </a:rPr>
              <a:t>damar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segmentlerinde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rotasyon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tekniği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ile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anastomoz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E8140-23D4-4E62-9D4F-855F50F66C3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FullSize_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7"/>
          <a:stretch/>
        </p:blipFill>
        <p:spPr>
          <a:xfrm>
            <a:off x="1043608" y="1556792"/>
            <a:ext cx="6813813" cy="498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19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291</Words>
  <Application>Microsoft Macintosh PowerPoint</Application>
  <PresentationFormat>Ekran Gösterisi (4:3)</PresentationFormat>
  <Paragraphs>100</Paragraphs>
  <Slides>25</Slides>
  <Notes>0</Notes>
  <HiddenSlides>1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0" baseType="lpstr">
      <vt:lpstr>Arial</vt:lpstr>
      <vt:lpstr>Calibri</vt:lpstr>
      <vt:lpstr>Helvetica</vt:lpstr>
      <vt:lpstr>Wingdings</vt:lpstr>
      <vt:lpstr>Office Theme</vt:lpstr>
      <vt:lpstr>PowerPoint Sunusu</vt:lpstr>
      <vt:lpstr>PowerPoint Sunusu</vt:lpstr>
      <vt:lpstr>Genel Dikiş Teknikleri</vt:lpstr>
      <vt:lpstr>Greftsiz Dikiş Teknikleri</vt:lpstr>
      <vt:lpstr>Arteriyotomilerin Kapatılması   Transvers arteriyotominin kapatılması</vt:lpstr>
      <vt:lpstr>Longütidinal arteriyotominin direk kapatılması</vt:lpstr>
      <vt:lpstr>PowerPoint Sunusu</vt:lpstr>
      <vt:lpstr>Mobil olmayan damar uçlarında önce arka duvar dikilir</vt:lpstr>
      <vt:lpstr>Mobil damar segmentlerinde rotasyon tekniği ile anastomoz</vt:lpstr>
      <vt:lpstr>Klemplerle rotasyon </vt:lpstr>
      <vt:lpstr>Lümen çapı farklı damarlarda köşe insizyonu</vt:lpstr>
      <vt:lpstr>Damar uçlarının transvers kesilmesi</vt:lpstr>
      <vt:lpstr>Uç Yan Anastomozlar Anastomoz açısı 45 dereceyi aşmamalıdır</vt:lpstr>
      <vt:lpstr>Ven greft ağızlarını düzeltmek için anatomik varyasyonların kullanılması</vt:lpstr>
      <vt:lpstr>Yama (Greft) ile  Onarımlar</vt:lpstr>
      <vt:lpstr>PowerPoint Sunusu</vt:lpstr>
      <vt:lpstr>Longütidinal arteriyotominin yama ile kapatılması</vt:lpstr>
      <vt:lpstr>PowerPoint Sunusu</vt:lpstr>
      <vt:lpstr>Dilatasyon yaması ve parsiyel uç uca anastomoz</vt:lpstr>
      <vt:lpstr>Anastomoz darlıklarında ön duvarda yama (greft) kullanımı</vt:lpstr>
      <vt:lpstr>Anastomoz Sırasında Dikkat Edilecekler</vt:lpstr>
      <vt:lpstr>PowerPoint Sunusu</vt:lpstr>
      <vt:lpstr>PowerPoint Sunusu</vt:lpstr>
      <vt:lpstr>İyi Bir Anastomoz İçin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ESRA</dc:creator>
  <cp:lastModifiedBy>Microsoft Office User</cp:lastModifiedBy>
  <cp:revision>45</cp:revision>
  <dcterms:created xsi:type="dcterms:W3CDTF">2013-09-10T16:50:04Z</dcterms:created>
  <dcterms:modified xsi:type="dcterms:W3CDTF">2024-04-06T20:40:20Z</dcterms:modified>
</cp:coreProperties>
</file>