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84" r:id="rId5"/>
    <p:sldId id="260" r:id="rId6"/>
    <p:sldId id="262" r:id="rId7"/>
    <p:sldId id="263" r:id="rId8"/>
    <p:sldId id="264" r:id="rId9"/>
    <p:sldId id="285" r:id="rId10"/>
    <p:sldId id="265" r:id="rId11"/>
    <p:sldId id="286" r:id="rId12"/>
    <p:sldId id="266" r:id="rId13"/>
    <p:sldId id="267" r:id="rId14"/>
    <p:sldId id="268" r:id="rId15"/>
    <p:sldId id="288" r:id="rId16"/>
    <p:sldId id="269" r:id="rId17"/>
    <p:sldId id="270" r:id="rId18"/>
    <p:sldId id="271" r:id="rId19"/>
    <p:sldId id="272" r:id="rId20"/>
    <p:sldId id="289" r:id="rId21"/>
    <p:sldId id="273" r:id="rId22"/>
    <p:sldId id="274" r:id="rId23"/>
    <p:sldId id="290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91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7" autoAdjust="0"/>
    <p:restoredTop sz="99270" autoAdjust="0"/>
  </p:normalViewPr>
  <p:slideViewPr>
    <p:cSldViewPr snapToGrid="0" snapToObjects="1">
      <p:cViewPr>
        <p:scale>
          <a:sx n="121" d="100"/>
          <a:sy n="121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0C4D9-77F8-EB41-8F6C-640916880997}" type="datetimeFigureOut">
              <a:rPr lang="en-US" smtClean="0"/>
              <a:t>1.09.15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4BA6F-1BAA-F74A-BA7E-3CFD8BED2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964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660F2-7F20-8B44-98F1-C77ADB8AEF6B}" type="datetimeFigureOut">
              <a:rPr lang="en-US" smtClean="0"/>
              <a:t>1.09.15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227D5-E103-CB4D-8CC1-FD70913D5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429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167F-76A0-3F47-B2DD-54C3B8D81BB1}" type="datetime1">
              <a:rPr lang="tr-TR" smtClean="0"/>
              <a:t>1.09.15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1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4D096-4299-6F4B-A3A7-9A2E9141D814}" type="datetime1">
              <a:rPr lang="tr-TR" smtClean="0"/>
              <a:t>1.09.15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7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D292-D9E5-9A46-A985-6921ECE41A3F}" type="datetime1">
              <a:rPr lang="tr-TR" smtClean="0"/>
              <a:t>1.09.15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9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EE29-5241-0742-8F06-2F98FC17C06E}" type="datetime1">
              <a:rPr lang="tr-TR" smtClean="0"/>
              <a:t>1.09.15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2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30670-8990-DA43-AB5A-AB8F5275EBC3}" type="datetime1">
              <a:rPr lang="tr-TR" smtClean="0"/>
              <a:t>1.09.15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9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709D4-6030-A048-99F8-73938DF15FAA}" type="datetime1">
              <a:rPr lang="tr-TR" smtClean="0"/>
              <a:t>1.09.15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6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897C9-FEA7-5441-889F-5C7B9BE7C132}" type="datetime1">
              <a:rPr lang="tr-TR" smtClean="0"/>
              <a:t>1.09.15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02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D9C95-470B-4346-B549-DC89F239E247}" type="datetime1">
              <a:rPr lang="tr-TR" smtClean="0"/>
              <a:t>1.09.15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9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8FD7-3ADD-7E4C-A775-BE13B0B133F7}" type="datetime1">
              <a:rPr lang="tr-TR" smtClean="0"/>
              <a:t>1.09.15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7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60555-18BE-DB49-B872-B7904762EAD1}" type="datetime1">
              <a:rPr lang="tr-TR" smtClean="0"/>
              <a:t>1.09.15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5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9BAEE-82E3-4E44-BF19-98BE061E632C}" type="datetime1">
              <a:rPr lang="tr-TR" smtClean="0"/>
              <a:t>1.09.15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4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93EE6-E811-AA4A-BB2C-397E9B12C974}" type="datetime1">
              <a:rPr lang="tr-TR" smtClean="0"/>
              <a:t>1.09.15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1B2B9-BE6E-A64F-8BD8-8FFE6CE94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8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İNTESTİNAL OBSTRÜKSİYONLAR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Doç</a:t>
            </a:r>
            <a:r>
              <a:rPr lang="en-US" b="1" dirty="0" smtClean="0">
                <a:solidFill>
                  <a:srgbClr val="FF0000"/>
                </a:solidFill>
              </a:rPr>
              <a:t>. Dr. </a:t>
            </a:r>
            <a:r>
              <a:rPr lang="en-US" b="1" dirty="0" err="1" smtClean="0">
                <a:solidFill>
                  <a:srgbClr val="FF0000"/>
                </a:solidFill>
              </a:rPr>
              <a:t>Arda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Demirkan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27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5312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4085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Bu </a:t>
            </a:r>
            <a:r>
              <a:rPr lang="en-US" b="1" dirty="0" err="1">
                <a:solidFill>
                  <a:srgbClr val="FF0000"/>
                </a:solidFill>
              </a:rPr>
              <a:t>sıvı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kayıpları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effectLst/>
                <a:latin typeface="Wingdings"/>
              </a:rPr>
              <a:t> </a:t>
            </a:r>
            <a:r>
              <a:rPr lang="en-US" dirty="0"/>
              <a:t>Barsak </a:t>
            </a:r>
            <a:r>
              <a:rPr lang="en-US" dirty="0" err="1"/>
              <a:t>duvarında</a:t>
            </a:r>
            <a:r>
              <a:rPr lang="en-US" dirty="0"/>
              <a:t> </a:t>
            </a:r>
            <a:r>
              <a:rPr lang="en-US" dirty="0" err="1"/>
              <a:t>ödem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effectLst/>
                <a:latin typeface="Wingdings"/>
              </a:rPr>
              <a:t> </a:t>
            </a:r>
            <a:r>
              <a:rPr lang="en-US" dirty="0"/>
              <a:t>Barsak </a:t>
            </a:r>
            <a:r>
              <a:rPr lang="en-US" dirty="0" err="1"/>
              <a:t>lümenine</a:t>
            </a:r>
            <a:r>
              <a:rPr lang="en-US" dirty="0"/>
              <a:t> </a:t>
            </a:r>
            <a:r>
              <a:rPr lang="en-US" dirty="0" err="1"/>
              <a:t>sekestrasyon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effectLst/>
                <a:latin typeface="Wingdings"/>
              </a:rPr>
              <a:t> </a:t>
            </a:r>
            <a:r>
              <a:rPr lang="en-US" dirty="0" err="1"/>
              <a:t>Kusma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nazogastrik</a:t>
            </a:r>
            <a:r>
              <a:rPr lang="en-US" dirty="0"/>
              <a:t> </a:t>
            </a:r>
            <a:r>
              <a:rPr lang="en-US" dirty="0" err="1"/>
              <a:t>dekompresyona</a:t>
            </a:r>
            <a:r>
              <a:rPr lang="en-US" dirty="0"/>
              <a:t> </a:t>
            </a:r>
            <a:r>
              <a:rPr lang="en-US" dirty="0" err="1"/>
              <a:t>sekonder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gelişir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/>
              <a:t>H</a:t>
            </a:r>
            <a:r>
              <a:rPr lang="en-US" dirty="0" err="1" smtClean="0"/>
              <a:t>ipovolemi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Tüm</a:t>
            </a:r>
            <a:r>
              <a:rPr lang="en-US" dirty="0" smtClean="0"/>
              <a:t> </a:t>
            </a:r>
            <a:r>
              <a:rPr lang="en-US" dirty="0" err="1"/>
              <a:t>elektrolitlerde</a:t>
            </a:r>
            <a:r>
              <a:rPr lang="en-US" dirty="0"/>
              <a:t> </a:t>
            </a:r>
            <a:r>
              <a:rPr lang="en-US" dirty="0" err="1"/>
              <a:t>kayıp</a:t>
            </a:r>
            <a:r>
              <a:rPr lang="en-US" dirty="0"/>
              <a:t> </a:t>
            </a:r>
            <a:r>
              <a:rPr lang="en-US" dirty="0" err="1"/>
              <a:t>olursa</a:t>
            </a:r>
            <a:r>
              <a:rPr lang="en-US" dirty="0"/>
              <a:t> da </a:t>
            </a:r>
            <a:r>
              <a:rPr lang="en-US" b="1" i="1" dirty="0" err="1">
                <a:solidFill>
                  <a:srgbClr val="FF0000"/>
                </a:solidFill>
              </a:rPr>
              <a:t>potasyum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kaybı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diğerlerine</a:t>
            </a:r>
            <a:r>
              <a:rPr lang="en-US" dirty="0"/>
              <a:t> </a:t>
            </a:r>
            <a:r>
              <a:rPr lang="en-US" dirty="0" err="1"/>
              <a:t>göre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olacaktır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/>
              <a:t>Obstrüksiyon</a:t>
            </a:r>
            <a:r>
              <a:rPr lang="en-US" dirty="0"/>
              <a:t> </a:t>
            </a:r>
            <a:r>
              <a:rPr lang="en-US" dirty="0" err="1"/>
              <a:t>pilor</a:t>
            </a:r>
            <a:r>
              <a:rPr lang="en-US" dirty="0"/>
              <a:t> </a:t>
            </a:r>
            <a:r>
              <a:rPr lang="en-US" dirty="0" err="1"/>
              <a:t>bölgesinde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başlangıçta</a:t>
            </a:r>
            <a:r>
              <a:rPr lang="en-US" dirty="0"/>
              <a:t> </a:t>
            </a:r>
            <a:r>
              <a:rPr lang="en-US" dirty="0" err="1"/>
              <a:t>fazlaca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kapsamı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potasyumdan</a:t>
            </a:r>
            <a:r>
              <a:rPr lang="en-US" dirty="0"/>
              <a:t> </a:t>
            </a:r>
            <a:r>
              <a:rPr lang="en-US" dirty="0" err="1"/>
              <a:t>zengin</a:t>
            </a:r>
            <a:r>
              <a:rPr lang="en-US" dirty="0"/>
              <a:t> </a:t>
            </a:r>
            <a:r>
              <a:rPr lang="en-US" dirty="0" err="1"/>
              <a:t>mide</a:t>
            </a:r>
            <a:r>
              <a:rPr lang="en-US" dirty="0"/>
              <a:t> </a:t>
            </a:r>
            <a:r>
              <a:rPr lang="en-US" dirty="0" err="1"/>
              <a:t>sıvısı</a:t>
            </a:r>
            <a:r>
              <a:rPr lang="en-US" dirty="0"/>
              <a:t> </a:t>
            </a:r>
            <a:r>
              <a:rPr lang="en-US" dirty="0" err="1"/>
              <a:t>kaybedilir</a:t>
            </a:r>
            <a:r>
              <a:rPr lang="en-US" dirty="0"/>
              <a:t>. Bu da </a:t>
            </a:r>
            <a:r>
              <a:rPr lang="en-US" b="1" i="1" dirty="0" err="1">
                <a:solidFill>
                  <a:srgbClr val="FF0000"/>
                </a:solidFill>
              </a:rPr>
              <a:t>metabolik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alkalozun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gelişmesine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/>
              <a:t>distal </a:t>
            </a:r>
            <a:r>
              <a:rPr lang="en-US" dirty="0" err="1"/>
              <a:t>barsak</a:t>
            </a:r>
            <a:r>
              <a:rPr lang="en-US" dirty="0"/>
              <a:t> </a:t>
            </a:r>
            <a:r>
              <a:rPr lang="en-US" dirty="0" err="1"/>
              <a:t>segmentlerinde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obstrüksiyonların</a:t>
            </a:r>
            <a:r>
              <a:rPr lang="en-US" dirty="0"/>
              <a:t> </a:t>
            </a:r>
            <a:r>
              <a:rPr lang="en-US" dirty="0" err="1"/>
              <a:t>barsak</a:t>
            </a:r>
            <a:r>
              <a:rPr lang="en-US" dirty="0"/>
              <a:t> </a:t>
            </a:r>
            <a:r>
              <a:rPr lang="en-US" dirty="0" err="1"/>
              <a:t>kapsamı</a:t>
            </a:r>
            <a:r>
              <a:rPr lang="en-US" dirty="0"/>
              <a:t> </a:t>
            </a:r>
            <a:r>
              <a:rPr lang="en-US" dirty="0" err="1"/>
              <a:t>hafif</a:t>
            </a:r>
            <a:r>
              <a:rPr lang="en-US" dirty="0"/>
              <a:t> alkali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rağmen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pH’sı</a:t>
            </a:r>
            <a:r>
              <a:rPr lang="en-US" dirty="0"/>
              <a:t> </a:t>
            </a:r>
            <a:r>
              <a:rPr lang="en-US" dirty="0" err="1"/>
              <a:t>başlangıçta</a:t>
            </a:r>
            <a:r>
              <a:rPr lang="en-US" dirty="0"/>
              <a:t> </a:t>
            </a:r>
            <a:r>
              <a:rPr lang="en-US" dirty="0" err="1"/>
              <a:t>pek</a:t>
            </a:r>
            <a:r>
              <a:rPr lang="en-US" dirty="0"/>
              <a:t> </a:t>
            </a:r>
            <a:r>
              <a:rPr lang="en-US" dirty="0" err="1"/>
              <a:t>değişmez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/>
              <a:t>dehidratasyon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hipovolemi</a:t>
            </a:r>
            <a:r>
              <a:rPr lang="en-US" dirty="0"/>
              <a:t> </a:t>
            </a:r>
            <a:r>
              <a:rPr lang="en-US" dirty="0" err="1"/>
              <a:t>arttıkça</a:t>
            </a:r>
            <a:r>
              <a:rPr lang="en-US" dirty="0"/>
              <a:t> </a:t>
            </a:r>
            <a:r>
              <a:rPr lang="en-US" dirty="0" err="1"/>
              <a:t>hücre</a:t>
            </a:r>
            <a:r>
              <a:rPr lang="en-US" dirty="0"/>
              <a:t> </a:t>
            </a:r>
            <a:r>
              <a:rPr lang="en-US" dirty="0" err="1"/>
              <a:t>düzeyindeki</a:t>
            </a:r>
            <a:r>
              <a:rPr lang="en-US" dirty="0"/>
              <a:t> </a:t>
            </a:r>
            <a:r>
              <a:rPr lang="en-US" dirty="0" err="1"/>
              <a:t>mikrosirkülasyonda</a:t>
            </a:r>
            <a:r>
              <a:rPr lang="en-US" dirty="0"/>
              <a:t> </a:t>
            </a:r>
            <a:r>
              <a:rPr lang="en-US" dirty="0" err="1"/>
              <a:t>bozulma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i="1" dirty="0" err="1">
                <a:solidFill>
                  <a:srgbClr val="FF0000"/>
                </a:solidFill>
              </a:rPr>
              <a:t>metabolik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asidoz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gelişebilir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14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7758"/>
            <a:ext cx="8229600" cy="456152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000" dirty="0" smtClean="0"/>
              <a:t>Aynı </a:t>
            </a:r>
            <a:r>
              <a:rPr lang="en-US" sz="2000" dirty="0" err="1" smtClean="0"/>
              <a:t>nedenlerle</a:t>
            </a:r>
            <a:r>
              <a:rPr lang="en-US" sz="2000" dirty="0" smtClean="0"/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hemokonsantrasyon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ve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oligüri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meydana</a:t>
            </a:r>
            <a:r>
              <a:rPr lang="en-US" sz="2000" dirty="0" smtClean="0"/>
              <a:t> </a:t>
            </a:r>
            <a:r>
              <a:rPr lang="en-US" sz="2000" dirty="0" err="1" smtClean="0"/>
              <a:t>gelebilir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en-US" sz="2000" dirty="0" smtClean="0"/>
              <a:t>Abdominal </a:t>
            </a:r>
            <a:r>
              <a:rPr lang="en-US" sz="2000" dirty="0" err="1" smtClean="0"/>
              <a:t>distansiyonun</a:t>
            </a:r>
            <a:r>
              <a:rPr lang="en-US" sz="2000" dirty="0" smtClean="0"/>
              <a:t> </a:t>
            </a:r>
            <a:r>
              <a:rPr lang="en-US" sz="2000" dirty="0" err="1" smtClean="0"/>
              <a:t>artışı</a:t>
            </a:r>
            <a:r>
              <a:rPr lang="en-US" sz="2000" dirty="0" smtClean="0"/>
              <a:t>, </a:t>
            </a:r>
            <a:r>
              <a:rPr lang="en-US" sz="2000" dirty="0" err="1" smtClean="0"/>
              <a:t>rölatif</a:t>
            </a:r>
            <a:r>
              <a:rPr lang="en-US" sz="2000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diafragmayı</a:t>
            </a:r>
            <a:r>
              <a:rPr lang="en-US" sz="2000" dirty="0" smtClean="0"/>
              <a:t> </a:t>
            </a:r>
            <a:r>
              <a:rPr lang="en-US" sz="2000" dirty="0" err="1" smtClean="0"/>
              <a:t>yükseltir</a:t>
            </a:r>
            <a:r>
              <a:rPr lang="en-US" sz="2000" dirty="0" smtClean="0"/>
              <a:t>,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solunumu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yüzeyelleştirir</a:t>
            </a:r>
            <a:r>
              <a:rPr lang="en-US" sz="2000" dirty="0" smtClean="0"/>
              <a:t>,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kanın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kalbe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dönüşünu</a:t>
            </a:r>
            <a:r>
              <a:rPr lang="en-US" sz="2000" b="1" i="1" dirty="0" smtClean="0">
                <a:solidFill>
                  <a:srgbClr val="FF0000"/>
                </a:solidFill>
              </a:rPr>
              <a:t>̈ </a:t>
            </a:r>
            <a:r>
              <a:rPr lang="en-US" sz="2000" dirty="0" err="1" smtClean="0"/>
              <a:t>zorlaştırır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en-US" sz="2000" dirty="0" smtClean="0"/>
              <a:t>Bu </a:t>
            </a:r>
            <a:r>
              <a:rPr lang="en-US" sz="2000" dirty="0" err="1" smtClean="0"/>
              <a:t>olaylara</a:t>
            </a:r>
            <a:r>
              <a:rPr lang="en-US" sz="2000" dirty="0" smtClean="0"/>
              <a:t> </a:t>
            </a:r>
            <a:r>
              <a:rPr lang="en-US" sz="2000" dirty="0" err="1" smtClean="0"/>
              <a:t>ağızdan</a:t>
            </a:r>
            <a:r>
              <a:rPr lang="en-US" sz="2000" dirty="0" smtClean="0"/>
              <a:t> hiç </a:t>
            </a:r>
            <a:r>
              <a:rPr lang="en-US" sz="2000" dirty="0" err="1" smtClean="0"/>
              <a:t>beslenemeyen</a:t>
            </a:r>
            <a:r>
              <a:rPr lang="en-US" sz="2000" dirty="0" smtClean="0"/>
              <a:t> </a:t>
            </a:r>
            <a:r>
              <a:rPr lang="en-US" sz="2000" dirty="0" err="1" smtClean="0"/>
              <a:t>hastanın</a:t>
            </a:r>
            <a:r>
              <a:rPr lang="en-US" sz="2000" dirty="0" smtClean="0"/>
              <a:t> </a:t>
            </a:r>
            <a:r>
              <a:rPr lang="en-US" sz="2000" b="1" i="1" dirty="0" err="1" smtClean="0"/>
              <a:t>açlık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ketozisi</a:t>
            </a:r>
            <a:r>
              <a:rPr lang="en-US" sz="2000" dirty="0" smtClean="0"/>
              <a:t> de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b="1" i="1" dirty="0" smtClean="0"/>
              <a:t>alkali intestinal </a:t>
            </a:r>
            <a:r>
              <a:rPr lang="en-US" sz="2000" b="1" i="1" dirty="0" err="1" smtClean="0"/>
              <a:t>sıvıların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kaybı</a:t>
            </a:r>
            <a:r>
              <a:rPr lang="en-US" sz="2000" b="1" i="1" dirty="0" smtClean="0"/>
              <a:t> </a:t>
            </a:r>
            <a:r>
              <a:rPr lang="en-US" sz="2000" dirty="0" smtClean="0"/>
              <a:t>da </a:t>
            </a:r>
            <a:r>
              <a:rPr lang="en-US" sz="2000" dirty="0" err="1" smtClean="0"/>
              <a:t>eklenince</a:t>
            </a:r>
            <a:r>
              <a:rPr lang="en-US" sz="2000" dirty="0" smtClean="0"/>
              <a:t>, </a:t>
            </a:r>
            <a:r>
              <a:rPr lang="en-US" sz="2000" dirty="0" err="1" smtClean="0"/>
              <a:t>hipovolemi</a:t>
            </a:r>
            <a:r>
              <a:rPr lang="en-US" sz="2000" dirty="0" smtClean="0"/>
              <a:t> </a:t>
            </a:r>
            <a:r>
              <a:rPr lang="en-US" sz="2000" dirty="0" err="1" smtClean="0"/>
              <a:t>sonuçlarının</a:t>
            </a:r>
            <a:r>
              <a:rPr lang="en-US" sz="2000" dirty="0" smtClean="0"/>
              <a:t> da </a:t>
            </a:r>
            <a:r>
              <a:rPr lang="en-US" sz="2000" dirty="0" err="1" smtClean="0"/>
              <a:t>katılması</a:t>
            </a:r>
            <a:r>
              <a:rPr lang="en-US" sz="2000" dirty="0" smtClean="0"/>
              <a:t>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hastanın</a:t>
            </a:r>
            <a:r>
              <a:rPr lang="en-US" sz="2000" dirty="0" smtClean="0"/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metabolik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asidoza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gidişi</a:t>
            </a:r>
            <a:r>
              <a:rPr lang="en-US" sz="2000" dirty="0" smtClean="0"/>
              <a:t> </a:t>
            </a:r>
            <a:r>
              <a:rPr lang="en-US" sz="2000" dirty="0" err="1" smtClean="0"/>
              <a:t>kaçınılmaz</a:t>
            </a:r>
            <a:r>
              <a:rPr lang="en-US" sz="2000" dirty="0" smtClean="0"/>
              <a:t> </a:t>
            </a:r>
            <a:r>
              <a:rPr lang="en-US" sz="2000" dirty="0" err="1" smtClean="0"/>
              <a:t>olur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98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9686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805" y="488883"/>
            <a:ext cx="8371643" cy="586746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Basit</a:t>
            </a:r>
            <a:r>
              <a:rPr lang="en-US" sz="2000" dirty="0" smtClean="0"/>
              <a:t> </a:t>
            </a:r>
            <a:r>
              <a:rPr lang="en-US" sz="2000" dirty="0" err="1" smtClean="0"/>
              <a:t>mekanik</a:t>
            </a:r>
            <a:r>
              <a:rPr lang="en-US" sz="2000" dirty="0" smtClean="0"/>
              <a:t> intestinal </a:t>
            </a:r>
            <a:r>
              <a:rPr lang="en-US" sz="2000" dirty="0" err="1" smtClean="0"/>
              <a:t>obstrüksiyonda</a:t>
            </a:r>
            <a:r>
              <a:rPr lang="en-US" sz="2000" dirty="0" smtClean="0"/>
              <a:t> </a:t>
            </a:r>
            <a:r>
              <a:rPr lang="en-US" sz="2000" dirty="0" err="1" smtClean="0"/>
              <a:t>durgunlaşan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kapsamında</a:t>
            </a:r>
            <a:r>
              <a:rPr lang="en-US" sz="2000" dirty="0" smtClean="0"/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bakteri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sayısı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çok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fazla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artar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Ancak</a:t>
            </a:r>
            <a:r>
              <a:rPr lang="en-US" sz="2000" dirty="0" smtClean="0"/>
              <a:t> </a:t>
            </a:r>
            <a:r>
              <a:rPr lang="en-US" sz="2000" dirty="0" err="1" smtClean="0"/>
              <a:t>bakteri</a:t>
            </a:r>
            <a:r>
              <a:rPr lang="en-US" sz="2000" dirty="0" smtClean="0"/>
              <a:t> </a:t>
            </a:r>
            <a:r>
              <a:rPr lang="en-US" sz="2000" dirty="0" err="1" smtClean="0"/>
              <a:t>toksinleri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duvarında</a:t>
            </a:r>
            <a:r>
              <a:rPr lang="en-US" sz="2000" dirty="0" smtClean="0"/>
              <a:t> </a:t>
            </a:r>
            <a:r>
              <a:rPr lang="en-US" sz="2000" dirty="0" err="1" smtClean="0"/>
              <a:t>ileri</a:t>
            </a:r>
            <a:r>
              <a:rPr lang="en-US" sz="2000" dirty="0" smtClean="0"/>
              <a:t> </a:t>
            </a:r>
            <a:r>
              <a:rPr lang="en-US" sz="2000" dirty="0" err="1" smtClean="0"/>
              <a:t>derecede</a:t>
            </a:r>
            <a:r>
              <a:rPr lang="en-US" sz="2000" dirty="0" smtClean="0"/>
              <a:t> </a:t>
            </a:r>
            <a:r>
              <a:rPr lang="en-US" sz="2000" dirty="0" err="1" smtClean="0"/>
              <a:t>iskemi</a:t>
            </a:r>
            <a:r>
              <a:rPr lang="en-US" sz="2000" dirty="0" smtClean="0"/>
              <a:t> </a:t>
            </a:r>
            <a:r>
              <a:rPr lang="en-US" sz="2000" dirty="0" err="1" smtClean="0"/>
              <a:t>olana</a:t>
            </a:r>
            <a:r>
              <a:rPr lang="en-US" sz="2000" dirty="0" smtClean="0"/>
              <a:t> </a:t>
            </a:r>
            <a:r>
              <a:rPr lang="en-US" sz="2000" dirty="0" err="1" smtClean="0"/>
              <a:t>kadar</a:t>
            </a:r>
            <a:r>
              <a:rPr lang="en-US" sz="2000" dirty="0" smtClean="0"/>
              <a:t> </a:t>
            </a:r>
            <a:r>
              <a:rPr lang="en-US" sz="2000" dirty="0" err="1" smtClean="0"/>
              <a:t>peritona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kana </a:t>
            </a:r>
            <a:r>
              <a:rPr lang="en-US" sz="2000" dirty="0" err="1" smtClean="0"/>
              <a:t>geçmezler</a:t>
            </a:r>
            <a:r>
              <a:rPr lang="en-US" sz="2000" dirty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( </a:t>
            </a:r>
            <a:r>
              <a:rPr lang="en-US" sz="2000" b="1" dirty="0" err="1" smtClean="0">
                <a:solidFill>
                  <a:srgbClr val="FF0000"/>
                </a:solidFill>
              </a:rPr>
              <a:t>Yanlış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bilgi</a:t>
            </a:r>
            <a:r>
              <a:rPr lang="en-US" sz="2000" b="1" dirty="0" smtClean="0">
                <a:solidFill>
                  <a:srgbClr val="FF0000"/>
                </a:solidFill>
              </a:rPr>
              <a:t> !!!!)</a:t>
            </a:r>
          </a:p>
          <a:p>
            <a:pPr>
              <a:lnSpc>
                <a:spcPct val="110000"/>
              </a:lnSpc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Özellikle</a:t>
            </a:r>
            <a:r>
              <a:rPr lang="en-US" sz="2000" dirty="0" smtClean="0"/>
              <a:t> </a:t>
            </a:r>
            <a:r>
              <a:rPr lang="en-US" sz="2000" dirty="0" err="1" smtClean="0"/>
              <a:t>strangülasyonlu</a:t>
            </a:r>
            <a:r>
              <a:rPr lang="en-US" sz="2000" dirty="0" smtClean="0"/>
              <a:t> intestinal </a:t>
            </a:r>
            <a:r>
              <a:rPr lang="en-US" sz="2000" dirty="0" err="1" smtClean="0"/>
              <a:t>obstrüksiyonlarda</a:t>
            </a:r>
            <a:r>
              <a:rPr lang="en-US" sz="2000" dirty="0" smtClean="0"/>
              <a:t>, </a:t>
            </a:r>
            <a:r>
              <a:rPr lang="en-US" sz="2000" dirty="0" err="1" smtClean="0"/>
              <a:t>mezenterik</a:t>
            </a:r>
            <a:r>
              <a:rPr lang="en-US" sz="2000" dirty="0" smtClean="0"/>
              <a:t> </a:t>
            </a:r>
            <a:r>
              <a:rPr lang="en-US" sz="2000" dirty="0" err="1" smtClean="0"/>
              <a:t>damarlarda</a:t>
            </a:r>
            <a:r>
              <a:rPr lang="en-US" sz="2000" dirty="0" smtClean="0"/>
              <a:t> </a:t>
            </a:r>
            <a:r>
              <a:rPr lang="en-US" sz="2000" dirty="0" err="1" smtClean="0"/>
              <a:t>gelişen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</a:t>
            </a:r>
            <a:r>
              <a:rPr lang="en-US" sz="2000" dirty="0" smtClean="0"/>
              <a:t> </a:t>
            </a:r>
            <a:r>
              <a:rPr lang="en-US" sz="2000" dirty="0" err="1" smtClean="0"/>
              <a:t>sonucunda</a:t>
            </a:r>
            <a:r>
              <a:rPr lang="en-US" sz="2000" dirty="0" smtClean="0"/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barsak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duvarında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iskemi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nekroza</a:t>
            </a:r>
            <a:r>
              <a:rPr lang="en-US" sz="2000" dirty="0" smtClean="0"/>
              <a:t> </a:t>
            </a:r>
            <a:r>
              <a:rPr lang="en-US" sz="2000" dirty="0" err="1" smtClean="0"/>
              <a:t>kadar</a:t>
            </a:r>
            <a:r>
              <a:rPr lang="en-US" sz="2000" dirty="0" smtClean="0"/>
              <a:t> </a:t>
            </a:r>
            <a:r>
              <a:rPr lang="en-US" sz="2000" dirty="0" err="1" smtClean="0"/>
              <a:t>giden</a:t>
            </a:r>
            <a:r>
              <a:rPr lang="en-US" sz="2000" dirty="0" smtClean="0"/>
              <a:t> </a:t>
            </a:r>
            <a:r>
              <a:rPr lang="en-US" sz="2000" dirty="0" err="1" smtClean="0"/>
              <a:t>infarktüs</a:t>
            </a:r>
            <a:r>
              <a:rPr lang="en-US" sz="2000" dirty="0" smtClean="0"/>
              <a:t> </a:t>
            </a:r>
            <a:r>
              <a:rPr lang="en-US" sz="2000" dirty="0" err="1" smtClean="0"/>
              <a:t>olur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Perforasyon</a:t>
            </a:r>
            <a:r>
              <a:rPr lang="en-US" sz="2000" dirty="0" smtClean="0"/>
              <a:t> </a:t>
            </a:r>
            <a:r>
              <a:rPr lang="en-US" sz="2000" dirty="0" err="1" smtClean="0"/>
              <a:t>olmadan</a:t>
            </a:r>
            <a:r>
              <a:rPr lang="en-US" sz="2000" dirty="0" smtClean="0"/>
              <a:t> </a:t>
            </a:r>
            <a:r>
              <a:rPr lang="en-US" sz="2000" dirty="0" err="1" smtClean="0"/>
              <a:t>önce</a:t>
            </a:r>
            <a:r>
              <a:rPr lang="en-US" sz="2000" dirty="0" smtClean="0"/>
              <a:t> de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duvarı</a:t>
            </a:r>
            <a:r>
              <a:rPr lang="en-US" sz="2000" dirty="0" smtClean="0"/>
              <a:t>, </a:t>
            </a:r>
            <a:r>
              <a:rPr lang="en-US" sz="2000" dirty="0" err="1" smtClean="0"/>
              <a:t>içindeki</a:t>
            </a:r>
            <a:r>
              <a:rPr lang="en-US" sz="2000" dirty="0" smtClean="0"/>
              <a:t> </a:t>
            </a:r>
            <a:r>
              <a:rPr lang="en-US" sz="2000" dirty="0" err="1" smtClean="0"/>
              <a:t>bakterilere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toksinlere</a:t>
            </a:r>
            <a:r>
              <a:rPr lang="en-US" sz="2000" dirty="0" smtClean="0"/>
              <a:t> </a:t>
            </a:r>
            <a:r>
              <a:rPr lang="en-US" sz="2000" dirty="0" err="1" smtClean="0"/>
              <a:t>geçirgenlik</a:t>
            </a:r>
            <a:r>
              <a:rPr lang="en-US" sz="2000" dirty="0" smtClean="0"/>
              <a:t> </a:t>
            </a:r>
            <a:r>
              <a:rPr lang="en-US" sz="2000" dirty="0" err="1" smtClean="0"/>
              <a:t>kazanır</a:t>
            </a:r>
            <a:r>
              <a:rPr lang="en-US" sz="2000" dirty="0" smtClean="0"/>
              <a:t>. </a:t>
            </a:r>
            <a:r>
              <a:rPr lang="en-US" sz="2000" dirty="0" err="1" smtClean="0"/>
              <a:t>Ayrıca</a:t>
            </a:r>
            <a:r>
              <a:rPr lang="en-US" sz="2000" dirty="0" smtClean="0"/>
              <a:t> </a:t>
            </a:r>
            <a:r>
              <a:rPr lang="en-US" sz="2000" dirty="0" err="1" smtClean="0"/>
              <a:t>distansiyon</a:t>
            </a:r>
            <a:r>
              <a:rPr lang="en-US" sz="2000" dirty="0" smtClean="0"/>
              <a:t> </a:t>
            </a:r>
            <a:r>
              <a:rPr lang="en-US" sz="2000" dirty="0" err="1" smtClean="0"/>
              <a:t>halindeki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duvarı</a:t>
            </a:r>
            <a:r>
              <a:rPr lang="en-US" sz="2000" dirty="0" smtClean="0"/>
              <a:t> </a:t>
            </a:r>
            <a:r>
              <a:rPr lang="en-US" sz="2000" dirty="0" err="1" smtClean="0"/>
              <a:t>çok</a:t>
            </a:r>
            <a:r>
              <a:rPr lang="en-US" sz="2000" dirty="0" smtClean="0"/>
              <a:t> </a:t>
            </a:r>
            <a:r>
              <a:rPr lang="en-US" sz="2000" dirty="0" err="1" smtClean="0"/>
              <a:t>gerilerek</a:t>
            </a:r>
            <a:r>
              <a:rPr lang="en-US" sz="2000" dirty="0" smtClean="0"/>
              <a:t> </a:t>
            </a:r>
            <a:r>
              <a:rPr lang="en-US" sz="2000" dirty="0" err="1" smtClean="0"/>
              <a:t>incelir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iskemiye</a:t>
            </a:r>
            <a:r>
              <a:rPr lang="en-US" sz="2000" dirty="0" smtClean="0"/>
              <a:t> </a:t>
            </a:r>
            <a:r>
              <a:rPr lang="en-US" sz="2000" dirty="0" err="1" smtClean="0"/>
              <a:t>yol</a:t>
            </a:r>
            <a:r>
              <a:rPr lang="en-US" sz="2000" dirty="0" smtClean="0"/>
              <a:t> </a:t>
            </a:r>
            <a:r>
              <a:rPr lang="en-US" sz="2000" dirty="0" err="1" smtClean="0"/>
              <a:t>açan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durumda</a:t>
            </a:r>
            <a:r>
              <a:rPr lang="en-US" sz="2000" dirty="0" smtClean="0"/>
              <a:t> </a:t>
            </a:r>
            <a:r>
              <a:rPr lang="en-US" sz="2000" dirty="0" err="1" smtClean="0"/>
              <a:t>bakteri</a:t>
            </a:r>
            <a:r>
              <a:rPr lang="en-US" sz="2000" dirty="0" smtClean="0"/>
              <a:t> </a:t>
            </a:r>
            <a:r>
              <a:rPr lang="en-US" sz="2000" dirty="0" err="1" smtClean="0"/>
              <a:t>toksinleri</a:t>
            </a:r>
            <a:r>
              <a:rPr lang="en-US" sz="2000" dirty="0" smtClean="0"/>
              <a:t> </a:t>
            </a:r>
            <a:r>
              <a:rPr lang="en-US" sz="2000" dirty="0" err="1" smtClean="0"/>
              <a:t>peritona</a:t>
            </a:r>
            <a:r>
              <a:rPr lang="en-US" sz="2000" dirty="0" smtClean="0"/>
              <a:t> </a:t>
            </a:r>
            <a:r>
              <a:rPr lang="en-US" sz="2000" dirty="0" err="1" smtClean="0"/>
              <a:t>geçebilir</a:t>
            </a:r>
            <a:r>
              <a:rPr lang="en-US" sz="2000" dirty="0" smtClean="0"/>
              <a:t>. </a:t>
            </a:r>
            <a:r>
              <a:rPr lang="en-US" sz="2000" dirty="0" err="1" smtClean="0"/>
              <a:t>İntestinal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</a:t>
            </a:r>
            <a:r>
              <a:rPr lang="en-US" sz="2000" dirty="0" smtClean="0"/>
              <a:t> </a:t>
            </a:r>
            <a:r>
              <a:rPr lang="en-US" sz="2000" dirty="0" err="1" smtClean="0"/>
              <a:t>dolayısıyla</a:t>
            </a:r>
            <a:r>
              <a:rPr lang="en-US" sz="2000" dirty="0" smtClean="0"/>
              <a:t> </a:t>
            </a:r>
            <a:r>
              <a:rPr lang="en-US" sz="2000" dirty="0" err="1" smtClean="0"/>
              <a:t>gelişmekte</a:t>
            </a:r>
            <a:r>
              <a:rPr lang="en-US" sz="2000" dirty="0" smtClean="0"/>
              <a:t> </a:t>
            </a:r>
            <a:r>
              <a:rPr lang="en-US" sz="2000" dirty="0" err="1" smtClean="0"/>
              <a:t>olan</a:t>
            </a:r>
            <a:r>
              <a:rPr lang="en-US" sz="2000" dirty="0" smtClean="0"/>
              <a:t> </a:t>
            </a:r>
            <a:r>
              <a:rPr lang="en-US" sz="2000" dirty="0" err="1" smtClean="0"/>
              <a:t>hipovolemiye</a:t>
            </a:r>
            <a:r>
              <a:rPr lang="en-US" sz="2000" dirty="0" smtClean="0"/>
              <a:t> </a:t>
            </a:r>
            <a:r>
              <a:rPr lang="en-US" sz="2000" dirty="0" err="1" smtClean="0"/>
              <a:t>bağlı</a:t>
            </a:r>
            <a:r>
              <a:rPr lang="en-US" sz="2000" dirty="0" smtClean="0"/>
              <a:t> </a:t>
            </a:r>
            <a:r>
              <a:rPr lang="en-US" sz="2000" dirty="0" err="1" smtClean="0"/>
              <a:t>olaylar</a:t>
            </a:r>
            <a:r>
              <a:rPr lang="en-US" sz="2000" dirty="0" smtClean="0"/>
              <a:t> </a:t>
            </a:r>
            <a:r>
              <a:rPr lang="en-US" sz="2000" dirty="0" err="1" smtClean="0"/>
              <a:t>zincirine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şekilde</a:t>
            </a:r>
            <a:r>
              <a:rPr lang="en-US" sz="2000" dirty="0" smtClean="0"/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bakteri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toksinlerinin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etkileri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de </a:t>
            </a:r>
            <a:r>
              <a:rPr lang="en-US" sz="2000" dirty="0" err="1" smtClean="0"/>
              <a:t>katılmıs</a:t>
            </a:r>
            <a:r>
              <a:rPr lang="en-US" sz="2000" dirty="0" smtClean="0"/>
              <a:t>̧ </a:t>
            </a:r>
            <a:r>
              <a:rPr lang="en-US" sz="2000" dirty="0" err="1" smtClean="0"/>
              <a:t>olur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7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-893444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49555"/>
            <a:ext cx="8483600" cy="647191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b="1" dirty="0" err="1">
                <a:solidFill>
                  <a:srgbClr val="FF0000"/>
                </a:solidFill>
              </a:rPr>
              <a:t>Strangülasyonlu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Obstrüksiyon</a:t>
            </a:r>
            <a:r>
              <a:rPr lang="en-US" sz="2000" b="1" dirty="0">
                <a:solidFill>
                  <a:srgbClr val="FF0000"/>
                </a:solidFill>
              </a:rPr>
              <a:t>: </a:t>
            </a:r>
            <a:r>
              <a:rPr lang="en-US" sz="2000" dirty="0" err="1"/>
              <a:t>Obstrükte</a:t>
            </a:r>
            <a:r>
              <a:rPr lang="en-US" sz="2000" dirty="0"/>
              <a:t> </a:t>
            </a:r>
            <a:r>
              <a:rPr lang="en-US" sz="2000" dirty="0" err="1"/>
              <a:t>olmus</a:t>
            </a:r>
            <a:r>
              <a:rPr lang="en-US" sz="2000" dirty="0"/>
              <a:t>̧ </a:t>
            </a:r>
            <a:r>
              <a:rPr lang="en-US" sz="2000" dirty="0" err="1"/>
              <a:t>barsak</a:t>
            </a:r>
            <a:r>
              <a:rPr lang="en-US" sz="2000" dirty="0"/>
              <a:t> </a:t>
            </a:r>
            <a:r>
              <a:rPr lang="en-US" sz="2000" dirty="0" err="1"/>
              <a:t>segmentinin</a:t>
            </a:r>
            <a:r>
              <a:rPr lang="en-US" sz="2000" dirty="0"/>
              <a:t>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dolaşımında</a:t>
            </a:r>
            <a:r>
              <a:rPr lang="en-US" sz="2000" dirty="0"/>
              <a:t> da </a:t>
            </a:r>
            <a:r>
              <a:rPr lang="en-US" sz="2000" dirty="0" err="1"/>
              <a:t>bozulması</a:t>
            </a:r>
            <a:r>
              <a:rPr lang="en-US" sz="2000" dirty="0"/>
              <a:t> </a:t>
            </a:r>
            <a:endParaRPr lang="en-US" sz="2000" dirty="0" smtClean="0"/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Mezenterik</a:t>
            </a:r>
            <a:r>
              <a:rPr lang="en-US" sz="2000" dirty="0" smtClean="0"/>
              <a:t>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akımının</a:t>
            </a:r>
            <a:r>
              <a:rPr lang="en-US" sz="2000" dirty="0"/>
              <a:t> </a:t>
            </a:r>
            <a:r>
              <a:rPr lang="en-US" sz="2000" dirty="0" err="1"/>
              <a:t>etkilenmesi</a:t>
            </a:r>
            <a:r>
              <a:rPr lang="en-US" sz="2000" dirty="0"/>
              <a:t>, intestinal </a:t>
            </a:r>
            <a:r>
              <a:rPr lang="en-US" sz="2000" dirty="0" err="1"/>
              <a:t>obstrüksiyonun</a:t>
            </a:r>
            <a:r>
              <a:rPr lang="en-US" sz="2000" dirty="0"/>
              <a:t> en </a:t>
            </a:r>
            <a:r>
              <a:rPr lang="en-US" sz="2000" dirty="0" err="1"/>
              <a:t>ciddi</a:t>
            </a:r>
            <a:r>
              <a:rPr lang="en-US" sz="2000" dirty="0"/>
              <a:t> </a:t>
            </a:r>
            <a:r>
              <a:rPr lang="en-US" sz="2000" dirty="0" err="1"/>
              <a:t>komplikasyonudur</a:t>
            </a:r>
            <a:r>
              <a:rPr lang="en-US" sz="2000" dirty="0"/>
              <a:t>. </a:t>
            </a:r>
            <a:r>
              <a:rPr lang="en-US" sz="2000" dirty="0" err="1"/>
              <a:t>Strangülasyon</a:t>
            </a:r>
            <a:r>
              <a:rPr lang="en-US" sz="2000" dirty="0"/>
              <a:t> </a:t>
            </a:r>
            <a:r>
              <a:rPr lang="en-US" sz="2000" dirty="0" err="1"/>
              <a:t>genellikle</a:t>
            </a:r>
            <a:r>
              <a:rPr lang="en-US" sz="2000" dirty="0"/>
              <a:t> </a:t>
            </a:r>
            <a:r>
              <a:rPr lang="en-US" sz="2000" dirty="0" err="1"/>
              <a:t>yapışıklıklara</a:t>
            </a:r>
            <a:r>
              <a:rPr lang="en-US" sz="2000" dirty="0"/>
              <a:t> </a:t>
            </a:r>
            <a:r>
              <a:rPr lang="en-US" sz="2000" dirty="0" err="1"/>
              <a:t>bağlı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gelişen</a:t>
            </a:r>
            <a:r>
              <a:rPr lang="en-US" sz="2000" dirty="0"/>
              <a:t> </a:t>
            </a:r>
            <a:r>
              <a:rPr lang="en-US" sz="2000" dirty="0" err="1"/>
              <a:t>obstrüksiyonlarda</a:t>
            </a:r>
            <a:r>
              <a:rPr lang="en-US" sz="2000" dirty="0"/>
              <a:t>, </a:t>
            </a:r>
            <a:r>
              <a:rPr lang="en-US" sz="2000" dirty="0" err="1"/>
              <a:t>hernilerde</a:t>
            </a:r>
            <a:r>
              <a:rPr lang="en-US" sz="2000" dirty="0"/>
              <a:t>, </a:t>
            </a:r>
            <a:r>
              <a:rPr lang="en-US" sz="2000" dirty="0" err="1"/>
              <a:t>volvulusta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invajinasyonda</a:t>
            </a:r>
            <a:r>
              <a:rPr lang="en-US" sz="2000" dirty="0"/>
              <a:t> </a:t>
            </a:r>
            <a:r>
              <a:rPr lang="en-US" sz="2000" dirty="0" err="1" smtClean="0"/>
              <a:t>gelişmektedir</a:t>
            </a:r>
            <a:r>
              <a:rPr lang="en-US" sz="2000" dirty="0"/>
              <a:t> </a:t>
            </a:r>
            <a:r>
              <a:rPr lang="en-US" sz="2000" dirty="0" smtClean="0"/>
              <a:t>(!)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Strangülasyonlu</a:t>
            </a:r>
            <a:r>
              <a:rPr lang="en-US" sz="2000" dirty="0" smtClean="0"/>
              <a:t> </a:t>
            </a:r>
            <a:r>
              <a:rPr lang="en-US" sz="2000" dirty="0" err="1"/>
              <a:t>obstrüksiyonda</a:t>
            </a:r>
            <a:r>
              <a:rPr lang="en-US" sz="2000" dirty="0"/>
              <a:t> hasta, </a:t>
            </a:r>
            <a:r>
              <a:rPr lang="en-US" sz="2000" dirty="0" err="1"/>
              <a:t>basit</a:t>
            </a:r>
            <a:r>
              <a:rPr lang="en-US" sz="2000" dirty="0"/>
              <a:t> </a:t>
            </a:r>
            <a:r>
              <a:rPr lang="en-US" sz="2000" dirty="0" err="1"/>
              <a:t>mekanik</a:t>
            </a:r>
            <a:r>
              <a:rPr lang="en-US" sz="2000" dirty="0"/>
              <a:t> </a:t>
            </a:r>
            <a:r>
              <a:rPr lang="en-US" sz="2000" dirty="0" err="1"/>
              <a:t>obstrüksiyonun</a:t>
            </a:r>
            <a:r>
              <a:rPr lang="en-US" sz="2000" dirty="0"/>
              <a:t> </a:t>
            </a:r>
            <a:r>
              <a:rPr lang="en-US" sz="2000" dirty="0" err="1"/>
              <a:t>tüm</a:t>
            </a:r>
            <a:r>
              <a:rPr lang="en-US" sz="2000" dirty="0"/>
              <a:t> </a:t>
            </a:r>
            <a:r>
              <a:rPr lang="en-US" sz="2000" dirty="0" err="1"/>
              <a:t>etkileriyle</a:t>
            </a:r>
            <a:r>
              <a:rPr lang="en-US" sz="2000" dirty="0"/>
              <a:t> </a:t>
            </a:r>
            <a:r>
              <a:rPr lang="en-US" sz="2000" dirty="0" err="1"/>
              <a:t>birlikte</a:t>
            </a:r>
            <a:r>
              <a:rPr lang="en-US" sz="2000" dirty="0"/>
              <a:t> </a:t>
            </a:r>
            <a:r>
              <a:rPr lang="en-US" sz="2000" dirty="0" err="1"/>
              <a:t>strangülasyonun</a:t>
            </a:r>
            <a:r>
              <a:rPr lang="en-US" sz="2000" dirty="0"/>
              <a:t> </a:t>
            </a:r>
            <a:r>
              <a:rPr lang="en-US" sz="2000" dirty="0" err="1"/>
              <a:t>etkilerine</a:t>
            </a:r>
            <a:r>
              <a:rPr lang="en-US" sz="2000" dirty="0"/>
              <a:t> de </a:t>
            </a:r>
            <a:r>
              <a:rPr lang="en-US" sz="2000" dirty="0" err="1"/>
              <a:t>maruz</a:t>
            </a:r>
            <a:r>
              <a:rPr lang="en-US" sz="2000" dirty="0"/>
              <a:t> </a:t>
            </a:r>
            <a:r>
              <a:rPr lang="en-US" sz="2000" dirty="0" err="1"/>
              <a:t>kalmaktadır</a:t>
            </a:r>
            <a:r>
              <a:rPr lang="en-US" sz="2000" dirty="0"/>
              <a:t>. </a:t>
            </a: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Strangülasyon</a:t>
            </a:r>
            <a:r>
              <a:rPr lang="en-US" sz="2000" dirty="0"/>
              <a:t>, </a:t>
            </a:r>
            <a:r>
              <a:rPr lang="en-US" sz="2000" dirty="0" err="1"/>
              <a:t>etkilenen</a:t>
            </a:r>
            <a:r>
              <a:rPr lang="en-US" sz="2000" dirty="0"/>
              <a:t> </a:t>
            </a:r>
            <a:r>
              <a:rPr lang="en-US" sz="2000" dirty="0" err="1"/>
              <a:t>segmentten</a:t>
            </a:r>
            <a:r>
              <a:rPr lang="en-US" sz="2000" dirty="0"/>
              <a:t>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plazma</a:t>
            </a:r>
            <a:r>
              <a:rPr lang="en-US" sz="2000" dirty="0"/>
              <a:t> </a:t>
            </a:r>
            <a:r>
              <a:rPr lang="en-US" sz="2000" dirty="0" err="1"/>
              <a:t>kaybına</a:t>
            </a:r>
            <a:r>
              <a:rPr lang="en-US" sz="2000" dirty="0"/>
              <a:t> </a:t>
            </a:r>
            <a:r>
              <a:rPr lang="en-US" sz="2000" dirty="0" err="1"/>
              <a:t>neden</a:t>
            </a:r>
            <a:r>
              <a:rPr lang="en-US" sz="2000" dirty="0"/>
              <a:t> </a:t>
            </a:r>
            <a:r>
              <a:rPr lang="en-US" sz="2000" dirty="0" err="1"/>
              <a:t>olur</a:t>
            </a:r>
            <a:r>
              <a:rPr lang="en-US" sz="2000" dirty="0"/>
              <a:t>; </a:t>
            </a:r>
            <a:r>
              <a:rPr lang="en-US" sz="2000" dirty="0" err="1"/>
              <a:t>daha</a:t>
            </a:r>
            <a:r>
              <a:rPr lang="en-US" sz="2000" dirty="0"/>
              <a:t> </a:t>
            </a:r>
            <a:r>
              <a:rPr lang="en-US" sz="2000" dirty="0" err="1"/>
              <a:t>önce</a:t>
            </a:r>
            <a:r>
              <a:rPr lang="en-US" sz="2000" dirty="0"/>
              <a:t> </a:t>
            </a:r>
            <a:r>
              <a:rPr lang="en-US" sz="2000" dirty="0" err="1"/>
              <a:t>dehidrate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hastalarda</a:t>
            </a:r>
            <a:r>
              <a:rPr lang="en-US" sz="2000" dirty="0"/>
              <a:t> </a:t>
            </a:r>
            <a:r>
              <a:rPr lang="en-US" sz="2000" dirty="0" err="1"/>
              <a:t>bu</a:t>
            </a:r>
            <a:r>
              <a:rPr lang="en-US" sz="2000" dirty="0"/>
              <a:t> durum, </a:t>
            </a:r>
            <a:r>
              <a:rPr lang="en-US" sz="2000" dirty="0" err="1"/>
              <a:t>şok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sonuçlanabilmektedir</a:t>
            </a:r>
            <a:r>
              <a:rPr lang="en-US" sz="2000" dirty="0"/>
              <a:t>. </a:t>
            </a:r>
            <a:r>
              <a:rPr lang="en-US" sz="2000" dirty="0" err="1"/>
              <a:t>Strangülasyona</a:t>
            </a:r>
            <a:r>
              <a:rPr lang="en-US" sz="2000" dirty="0"/>
              <a:t> </a:t>
            </a:r>
            <a:r>
              <a:rPr lang="en-US" sz="2000" dirty="0" err="1"/>
              <a:t>bağlı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gangren</a:t>
            </a:r>
            <a:r>
              <a:rPr lang="en-US" sz="2000" dirty="0"/>
              <a:t> </a:t>
            </a:r>
            <a:r>
              <a:rPr lang="en-US" sz="2000" dirty="0" err="1"/>
              <a:t>oluşursa</a:t>
            </a:r>
            <a:r>
              <a:rPr lang="en-US" sz="2000" dirty="0"/>
              <a:t>, </a:t>
            </a:r>
            <a:r>
              <a:rPr lang="en-US" sz="2000" b="1" i="1" dirty="0" err="1">
                <a:solidFill>
                  <a:srgbClr val="FF0000"/>
                </a:solidFill>
              </a:rPr>
              <a:t>şiddetli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peritonit</a:t>
            </a:r>
            <a:r>
              <a:rPr lang="en-US" sz="2000" dirty="0"/>
              <a:t> </a:t>
            </a:r>
            <a:r>
              <a:rPr lang="en-US" sz="2000" dirty="0" err="1"/>
              <a:t>gelişebilir</a:t>
            </a:r>
            <a:r>
              <a:rPr lang="en-US" sz="2000" dirty="0"/>
              <a:t>. </a:t>
            </a:r>
            <a:r>
              <a:rPr lang="en-US" sz="2000" dirty="0" err="1"/>
              <a:t>İlerlemis</a:t>
            </a:r>
            <a:r>
              <a:rPr lang="en-US" sz="2000" dirty="0"/>
              <a:t>̧ </a:t>
            </a:r>
            <a:r>
              <a:rPr lang="en-US" sz="2000" dirty="0" err="1"/>
              <a:t>strangülasyonda</a:t>
            </a:r>
            <a:r>
              <a:rPr lang="en-US" sz="2000" dirty="0"/>
              <a:t> </a:t>
            </a:r>
            <a:r>
              <a:rPr lang="en-US" sz="2000" dirty="0" err="1"/>
              <a:t>barsak</a:t>
            </a:r>
            <a:r>
              <a:rPr lang="en-US" sz="2000" dirty="0"/>
              <a:t> </a:t>
            </a:r>
            <a:r>
              <a:rPr lang="en-US" sz="2000" dirty="0" err="1"/>
              <a:t>perfore</a:t>
            </a:r>
            <a:r>
              <a:rPr lang="en-US" sz="2000" dirty="0"/>
              <a:t> </a:t>
            </a:r>
            <a:r>
              <a:rPr lang="en-US" sz="2000" dirty="0" err="1"/>
              <a:t>olabilir</a:t>
            </a:r>
            <a:r>
              <a:rPr lang="en-US" sz="2000" dirty="0"/>
              <a:t>; </a:t>
            </a:r>
            <a:r>
              <a:rPr lang="en-US" sz="2000" dirty="0" err="1"/>
              <a:t>bu</a:t>
            </a:r>
            <a:r>
              <a:rPr lang="en-US" sz="2000" dirty="0"/>
              <a:t> durum </a:t>
            </a:r>
            <a:r>
              <a:rPr lang="en-US" sz="2000" dirty="0" err="1"/>
              <a:t>yüksek</a:t>
            </a:r>
            <a:r>
              <a:rPr lang="en-US" sz="2000" dirty="0"/>
              <a:t> </a:t>
            </a:r>
            <a:r>
              <a:rPr lang="en-US" sz="2000" dirty="0" err="1"/>
              <a:t>morbidite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mortalite</a:t>
            </a:r>
            <a:r>
              <a:rPr lang="en-US" sz="2000" dirty="0"/>
              <a:t> </a:t>
            </a:r>
            <a:r>
              <a:rPr lang="en-US" sz="2000" dirty="0" err="1"/>
              <a:t>oranına</a:t>
            </a:r>
            <a:r>
              <a:rPr lang="en-US" sz="2000" dirty="0"/>
              <a:t> </a:t>
            </a:r>
            <a:r>
              <a:rPr lang="en-US" sz="2000" dirty="0" err="1"/>
              <a:t>sahiptir</a:t>
            </a:r>
            <a:r>
              <a:rPr lang="en-US" sz="2000" dirty="0"/>
              <a:t>. </a:t>
            </a:r>
            <a:endParaRPr lang="en-US" sz="2000" dirty="0" smtClean="0"/>
          </a:p>
          <a:p>
            <a:pPr>
              <a:lnSpc>
                <a:spcPct val="110000"/>
              </a:lnSpc>
            </a:pPr>
            <a:r>
              <a:rPr lang="en-US" sz="2000" dirty="0" err="1"/>
              <a:t>Strangülasyonlu</a:t>
            </a:r>
            <a:r>
              <a:rPr lang="en-US" sz="2000" dirty="0"/>
              <a:t> </a:t>
            </a:r>
            <a:r>
              <a:rPr lang="en-US" sz="2000" dirty="0" err="1"/>
              <a:t>obstrüksiyonda</a:t>
            </a:r>
            <a:r>
              <a:rPr lang="en-US" sz="2000" dirty="0"/>
              <a:t>,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plazma</a:t>
            </a:r>
            <a:r>
              <a:rPr lang="en-US" sz="2000" dirty="0"/>
              <a:t> </a:t>
            </a:r>
            <a:r>
              <a:rPr lang="en-US" sz="2000" dirty="0" err="1"/>
              <a:t>kaybından</a:t>
            </a:r>
            <a:r>
              <a:rPr lang="en-US" sz="2000" dirty="0"/>
              <a:t> </a:t>
            </a:r>
            <a:r>
              <a:rPr lang="en-US" sz="2000" dirty="0" err="1"/>
              <a:t>başka</a:t>
            </a:r>
            <a:r>
              <a:rPr lang="en-US" sz="2000" dirty="0"/>
              <a:t> </a:t>
            </a:r>
            <a:r>
              <a:rPr lang="en-US" sz="2000" dirty="0" err="1"/>
              <a:t>morbidite</a:t>
            </a:r>
            <a:r>
              <a:rPr lang="en-US" sz="2000" dirty="0"/>
              <a:t> </a:t>
            </a:r>
            <a:r>
              <a:rPr lang="en-US" sz="2000" dirty="0" err="1"/>
              <a:t>üzerine</a:t>
            </a:r>
            <a:r>
              <a:rPr lang="en-US" sz="2000" dirty="0"/>
              <a:t> </a:t>
            </a:r>
            <a:r>
              <a:rPr lang="en-US" sz="2000" dirty="0" err="1"/>
              <a:t>etkisi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</a:t>
            </a:r>
            <a:r>
              <a:rPr lang="en-US" sz="2000" dirty="0" err="1"/>
              <a:t>diğer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faktör</a:t>
            </a:r>
            <a:r>
              <a:rPr lang="en-US" sz="2000" dirty="0"/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bazı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toksik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maddelerin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salınımı</a:t>
            </a:r>
            <a:r>
              <a:rPr lang="en-US" sz="2000" dirty="0" err="1" smtClean="0"/>
              <a:t>dır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29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6448"/>
            <a:ext cx="8229600" cy="914400"/>
          </a:xfrm>
        </p:spPr>
        <p:txBody>
          <a:bodyPr>
            <a:normAutofit/>
          </a:bodyPr>
          <a:lstStyle/>
          <a:p>
            <a:r>
              <a:rPr lang="en-US" sz="3200" b="1" i="1" dirty="0" err="1" smtClean="0">
                <a:solidFill>
                  <a:srgbClr val="FF0000"/>
                </a:solidFill>
              </a:rPr>
              <a:t>Kolonik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Obstrüksiyon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39" y="852653"/>
            <a:ext cx="8706945" cy="5963285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sz="2200" dirty="0" err="1"/>
              <a:t>S</a:t>
            </a:r>
            <a:r>
              <a:rPr lang="en-US" sz="2200" dirty="0" err="1" smtClean="0"/>
              <a:t>ıvı</a:t>
            </a:r>
            <a:r>
              <a:rPr lang="en-US" sz="2200" dirty="0" smtClean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elektrolit</a:t>
            </a:r>
            <a:r>
              <a:rPr lang="en-US" sz="2200" dirty="0"/>
              <a:t> </a:t>
            </a:r>
            <a:r>
              <a:rPr lang="en-US" sz="2200" dirty="0" err="1"/>
              <a:t>dengesi</a:t>
            </a:r>
            <a:r>
              <a:rPr lang="en-US" sz="2200" dirty="0"/>
              <a:t> </a:t>
            </a:r>
            <a:r>
              <a:rPr lang="en-US" sz="2200" dirty="0" err="1"/>
              <a:t>belirgin</a:t>
            </a:r>
            <a:r>
              <a:rPr lang="en-US" sz="2200" dirty="0"/>
              <a:t> </a:t>
            </a:r>
            <a:r>
              <a:rPr lang="en-US" sz="2200" dirty="0" err="1"/>
              <a:t>olarak</a:t>
            </a:r>
            <a:r>
              <a:rPr lang="en-US" sz="2200" dirty="0"/>
              <a:t> </a:t>
            </a:r>
            <a:r>
              <a:rPr lang="en-US" sz="2200" dirty="0" err="1"/>
              <a:t>bozulmaz</a:t>
            </a:r>
            <a:r>
              <a:rPr lang="en-US" sz="2200" dirty="0"/>
              <a:t>. </a:t>
            </a:r>
            <a:endParaRPr lang="en-US" sz="2200" dirty="0" smtClean="0"/>
          </a:p>
          <a:p>
            <a:pPr>
              <a:lnSpc>
                <a:spcPct val="120000"/>
              </a:lnSpc>
            </a:pPr>
            <a:endParaRPr lang="en-US" sz="2200" dirty="0"/>
          </a:p>
          <a:p>
            <a:pPr>
              <a:lnSpc>
                <a:spcPct val="120000"/>
              </a:lnSpc>
            </a:pPr>
            <a:r>
              <a:rPr lang="en-US" sz="2200" dirty="0" smtClean="0"/>
              <a:t>Volvulus </a:t>
            </a:r>
            <a:r>
              <a:rPr lang="en-US" sz="2200" dirty="0" err="1"/>
              <a:t>dışındaki</a:t>
            </a:r>
            <a:r>
              <a:rPr lang="en-US" sz="2200" dirty="0"/>
              <a:t> </a:t>
            </a:r>
            <a:r>
              <a:rPr lang="en-US" sz="2200" dirty="0" err="1"/>
              <a:t>obstrüksiyonlarda</a:t>
            </a:r>
            <a:r>
              <a:rPr lang="en-US" sz="2200" dirty="0"/>
              <a:t> </a:t>
            </a:r>
            <a:r>
              <a:rPr lang="en-US" sz="2200" dirty="0" err="1"/>
              <a:t>strangülasyon</a:t>
            </a:r>
            <a:r>
              <a:rPr lang="en-US" sz="2200" dirty="0"/>
              <a:t> nadir </a:t>
            </a:r>
            <a:r>
              <a:rPr lang="en-US" sz="2200" dirty="0" err="1"/>
              <a:t>olsa</a:t>
            </a:r>
            <a:r>
              <a:rPr lang="en-US" sz="2200" dirty="0"/>
              <a:t> da; </a:t>
            </a:r>
            <a:r>
              <a:rPr lang="en-US" sz="2200" dirty="0" err="1"/>
              <a:t>mukoza</a:t>
            </a:r>
            <a:r>
              <a:rPr lang="en-US" sz="2200" dirty="0"/>
              <a:t> </a:t>
            </a:r>
            <a:r>
              <a:rPr lang="en-US" sz="2200" dirty="0" err="1"/>
              <a:t>düzeyindeki</a:t>
            </a:r>
            <a:r>
              <a:rPr lang="en-US" sz="2200" dirty="0"/>
              <a:t> </a:t>
            </a:r>
            <a:r>
              <a:rPr lang="en-US" sz="2200" dirty="0" err="1"/>
              <a:t>dolaşım</a:t>
            </a:r>
            <a:r>
              <a:rPr lang="en-US" sz="2200" dirty="0"/>
              <a:t> </a:t>
            </a:r>
            <a:r>
              <a:rPr lang="en-US" sz="2200" dirty="0" err="1"/>
              <a:t>bozukluğu</a:t>
            </a:r>
            <a:r>
              <a:rPr lang="en-US" sz="2200" dirty="0"/>
              <a:t> </a:t>
            </a:r>
            <a:r>
              <a:rPr lang="en-US" sz="2200" dirty="0" err="1"/>
              <a:t>sıktır</a:t>
            </a:r>
            <a:r>
              <a:rPr lang="en-US" sz="2200" dirty="0"/>
              <a:t>. </a:t>
            </a:r>
            <a:endParaRPr lang="en-US" sz="2200" dirty="0" smtClean="0"/>
          </a:p>
          <a:p>
            <a:pPr>
              <a:lnSpc>
                <a:spcPct val="120000"/>
              </a:lnSpc>
            </a:pP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err="1" smtClean="0"/>
              <a:t>Akut</a:t>
            </a:r>
            <a:r>
              <a:rPr lang="en-US" sz="2200" dirty="0" smtClean="0"/>
              <a:t> </a:t>
            </a:r>
            <a:r>
              <a:rPr lang="en-US" sz="2200" dirty="0" err="1"/>
              <a:t>kolonik</a:t>
            </a:r>
            <a:r>
              <a:rPr lang="en-US" sz="2200" dirty="0"/>
              <a:t> </a:t>
            </a:r>
            <a:r>
              <a:rPr lang="en-US" sz="2200" dirty="0" err="1"/>
              <a:t>obstrüksiyonlarda</a:t>
            </a:r>
            <a:r>
              <a:rPr lang="en-US" sz="2200" dirty="0"/>
              <a:t>, </a:t>
            </a:r>
            <a:r>
              <a:rPr lang="en-US" sz="2200" b="1" i="1" dirty="0" err="1"/>
              <a:t>ileoçekal</a:t>
            </a:r>
            <a:r>
              <a:rPr lang="en-US" sz="2200" b="1" i="1" dirty="0"/>
              <a:t> </a:t>
            </a:r>
            <a:r>
              <a:rPr lang="en-US" sz="2200" b="1" i="1" dirty="0" err="1"/>
              <a:t>valvin</a:t>
            </a:r>
            <a:r>
              <a:rPr lang="en-US" sz="2200" b="1" i="1" dirty="0"/>
              <a:t> </a:t>
            </a:r>
            <a:r>
              <a:rPr lang="en-US" sz="2200" b="1" i="1" dirty="0" err="1"/>
              <a:t>kompetan</a:t>
            </a:r>
            <a:r>
              <a:rPr lang="en-US" sz="2200" b="1" i="1" dirty="0"/>
              <a:t> </a:t>
            </a:r>
            <a:r>
              <a:rPr lang="en-US" sz="2200" b="1" i="1" dirty="0" err="1"/>
              <a:t>olduğu</a:t>
            </a:r>
            <a:r>
              <a:rPr lang="en-US" sz="2200" b="1" i="1" dirty="0"/>
              <a:t> </a:t>
            </a:r>
            <a:r>
              <a:rPr lang="en-US" sz="2200" b="1" i="1" dirty="0" err="1"/>
              <a:t>durumlarda</a:t>
            </a:r>
            <a:r>
              <a:rPr lang="en-US" sz="2200" dirty="0"/>
              <a:t>, </a:t>
            </a:r>
            <a:r>
              <a:rPr lang="en-US" sz="2200" dirty="0" err="1"/>
              <a:t>kolon</a:t>
            </a:r>
            <a:r>
              <a:rPr lang="en-US" sz="2200" dirty="0"/>
              <a:t> </a:t>
            </a:r>
            <a:r>
              <a:rPr lang="en-US" sz="2200" dirty="0" err="1"/>
              <a:t>duvarının</a:t>
            </a:r>
            <a:r>
              <a:rPr lang="en-US" sz="2200" dirty="0"/>
              <a:t> </a:t>
            </a:r>
            <a:r>
              <a:rPr lang="en-US" sz="2200" dirty="0" err="1"/>
              <a:t>genişleyebilme</a:t>
            </a:r>
            <a:r>
              <a:rPr lang="en-US" sz="2200" dirty="0"/>
              <a:t> </a:t>
            </a:r>
            <a:r>
              <a:rPr lang="en-US" sz="2200" dirty="0" err="1"/>
              <a:t>kapasitesinin</a:t>
            </a:r>
            <a:r>
              <a:rPr lang="en-US" sz="2200" dirty="0"/>
              <a:t> </a:t>
            </a:r>
            <a:r>
              <a:rPr lang="en-US" sz="2200" dirty="0" err="1"/>
              <a:t>düşük</a:t>
            </a:r>
            <a:r>
              <a:rPr lang="en-US" sz="2200" dirty="0"/>
              <a:t> </a:t>
            </a:r>
            <a:r>
              <a:rPr lang="en-US" sz="2200" dirty="0" err="1"/>
              <a:t>olmasına</a:t>
            </a:r>
            <a:r>
              <a:rPr lang="en-US" sz="2200" dirty="0"/>
              <a:t> da </a:t>
            </a:r>
            <a:r>
              <a:rPr lang="en-US" sz="2200" dirty="0" err="1"/>
              <a:t>bağlı</a:t>
            </a:r>
            <a:r>
              <a:rPr lang="en-US" sz="2200" dirty="0"/>
              <a:t> </a:t>
            </a:r>
            <a:r>
              <a:rPr lang="en-US" sz="2200" dirty="0" err="1"/>
              <a:t>olarak</a:t>
            </a:r>
            <a:r>
              <a:rPr lang="en-US" sz="2200" dirty="0"/>
              <a:t> intraluminal </a:t>
            </a:r>
            <a:r>
              <a:rPr lang="en-US" sz="2200" dirty="0" err="1"/>
              <a:t>basınc</a:t>
            </a:r>
            <a:r>
              <a:rPr lang="en-US" sz="2200" dirty="0"/>
              <a:t>̧ </a:t>
            </a:r>
            <a:r>
              <a:rPr lang="en-US" sz="2200" dirty="0" err="1"/>
              <a:t>hızla</a:t>
            </a:r>
            <a:r>
              <a:rPr lang="en-US" sz="2200" dirty="0"/>
              <a:t> </a:t>
            </a:r>
            <a:r>
              <a:rPr lang="en-US" sz="2200" dirty="0" err="1" smtClean="0"/>
              <a:t>yükselir</a:t>
            </a:r>
            <a:r>
              <a:rPr lang="en-US" sz="2200" dirty="0" smtClean="0"/>
              <a:t>. </a:t>
            </a:r>
            <a:r>
              <a:rPr lang="en-US" sz="2200" dirty="0" err="1" smtClean="0"/>
              <a:t>Kolon</a:t>
            </a:r>
            <a:r>
              <a:rPr lang="en-US" sz="2200" dirty="0" smtClean="0"/>
              <a:t>, </a:t>
            </a:r>
            <a:r>
              <a:rPr lang="en-US" sz="2200" dirty="0" err="1" smtClean="0"/>
              <a:t>absorbsiyon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sekresyon</a:t>
            </a:r>
            <a:r>
              <a:rPr lang="en-US" sz="2200" dirty="0" smtClean="0"/>
              <a:t> </a:t>
            </a:r>
            <a:r>
              <a:rPr lang="en-US" sz="2200" dirty="0" err="1" smtClean="0"/>
              <a:t>kapasitesi</a:t>
            </a:r>
            <a:r>
              <a:rPr lang="en-US" sz="2200" dirty="0" smtClean="0"/>
              <a:t> ; </a:t>
            </a:r>
            <a:r>
              <a:rPr lang="en-US" sz="2200" dirty="0" err="1"/>
              <a:t>bu</a:t>
            </a:r>
            <a:r>
              <a:rPr lang="en-US" sz="2200" dirty="0"/>
              <a:t> durum </a:t>
            </a:r>
            <a:r>
              <a:rPr lang="en-US" sz="2200" dirty="0" err="1"/>
              <a:t>mukozal</a:t>
            </a:r>
            <a:r>
              <a:rPr lang="en-US" sz="2200" dirty="0"/>
              <a:t> </a:t>
            </a:r>
            <a:r>
              <a:rPr lang="en-US" sz="2200" dirty="0" err="1"/>
              <a:t>kan</a:t>
            </a:r>
            <a:r>
              <a:rPr lang="en-US" sz="2200" dirty="0"/>
              <a:t> </a:t>
            </a:r>
            <a:r>
              <a:rPr lang="en-US" sz="2200" dirty="0" err="1"/>
              <a:t>akımını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 smtClean="0"/>
              <a:t>mukozal</a:t>
            </a:r>
            <a:r>
              <a:rPr lang="en-US" sz="2200" dirty="0" smtClean="0"/>
              <a:t> </a:t>
            </a:r>
            <a:r>
              <a:rPr lang="en-US" sz="2200" dirty="0" err="1"/>
              <a:t>bütünlüğu</a:t>
            </a:r>
            <a:r>
              <a:rPr lang="en-US" sz="2200" dirty="0"/>
              <a:t>̈ </a:t>
            </a:r>
            <a:r>
              <a:rPr lang="en-US" sz="2200" dirty="0" err="1"/>
              <a:t>bozar</a:t>
            </a:r>
            <a:r>
              <a:rPr lang="en-US" sz="2200" dirty="0"/>
              <a:t>. </a:t>
            </a:r>
            <a:r>
              <a:rPr lang="en-US" sz="2200" dirty="0" err="1" smtClean="0"/>
              <a:t>İleoçekal</a:t>
            </a:r>
            <a:r>
              <a:rPr lang="en-US" sz="2200" dirty="0" smtClean="0"/>
              <a:t> </a:t>
            </a:r>
            <a:r>
              <a:rPr lang="en-US" sz="2200" dirty="0" err="1" smtClean="0"/>
              <a:t>valvin</a:t>
            </a:r>
            <a:r>
              <a:rPr lang="en-US" sz="2200" dirty="0" smtClean="0"/>
              <a:t> </a:t>
            </a:r>
            <a:r>
              <a:rPr lang="en-US" sz="2200" dirty="0" err="1" smtClean="0"/>
              <a:t>kompetan</a:t>
            </a:r>
            <a:r>
              <a:rPr lang="en-US" sz="2200" dirty="0" smtClean="0"/>
              <a:t> </a:t>
            </a:r>
            <a:r>
              <a:rPr lang="en-US" sz="2200" dirty="0" err="1" smtClean="0"/>
              <a:t>olduğu</a:t>
            </a:r>
            <a:r>
              <a:rPr lang="en-US" sz="2200" dirty="0" smtClean="0"/>
              <a:t> </a:t>
            </a:r>
            <a:r>
              <a:rPr lang="en-US" sz="2200" dirty="0" err="1" smtClean="0"/>
              <a:t>durumlarda</a:t>
            </a:r>
            <a:r>
              <a:rPr lang="en-US" sz="2200" dirty="0" smtClean="0"/>
              <a:t> </a:t>
            </a:r>
            <a:r>
              <a:rPr lang="en-US" sz="2200" dirty="0" err="1" smtClean="0"/>
              <a:t>kolon</a:t>
            </a:r>
            <a:r>
              <a:rPr lang="en-US" sz="2200" dirty="0" smtClean="0"/>
              <a:t>, </a:t>
            </a:r>
            <a:r>
              <a:rPr lang="en-US" sz="2200" dirty="0" err="1" smtClean="0"/>
              <a:t>kapalı</a:t>
            </a:r>
            <a:r>
              <a:rPr lang="en-US" sz="2200" dirty="0" smtClean="0"/>
              <a:t> loop </a:t>
            </a:r>
            <a:r>
              <a:rPr lang="en-US" sz="2200" dirty="0" err="1" smtClean="0"/>
              <a:t>halini</a:t>
            </a:r>
            <a:r>
              <a:rPr lang="en-US" sz="2200" dirty="0" smtClean="0"/>
              <a:t> </a:t>
            </a:r>
            <a:r>
              <a:rPr lang="en-US" sz="2200" dirty="0" err="1" smtClean="0"/>
              <a:t>alır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tedavi</a:t>
            </a:r>
            <a:r>
              <a:rPr lang="en-US" sz="2200" dirty="0" smtClean="0"/>
              <a:t> </a:t>
            </a:r>
            <a:r>
              <a:rPr lang="en-US" sz="2200" dirty="0" err="1" smtClean="0"/>
              <a:t>edilmediğinde</a:t>
            </a:r>
            <a:r>
              <a:rPr lang="en-US" sz="2200" dirty="0" smtClean="0"/>
              <a:t> </a:t>
            </a:r>
            <a:r>
              <a:rPr lang="en-US" sz="2200" dirty="0" err="1" smtClean="0"/>
              <a:t>obstrüksiyon</a:t>
            </a:r>
            <a:r>
              <a:rPr lang="en-US" sz="2200" dirty="0" smtClean="0"/>
              <a:t>, </a:t>
            </a:r>
            <a:r>
              <a:rPr lang="en-US" sz="2200" dirty="0" err="1" smtClean="0"/>
              <a:t>perforasyonla</a:t>
            </a:r>
            <a:r>
              <a:rPr lang="en-US" sz="2200" dirty="0" smtClean="0"/>
              <a:t> </a:t>
            </a:r>
            <a:r>
              <a:rPr lang="en-US" sz="2200" dirty="0" err="1" smtClean="0"/>
              <a:t>sonuçlanır</a:t>
            </a:r>
            <a:r>
              <a:rPr lang="en-US" sz="2200" dirty="0" smtClean="0"/>
              <a:t>. </a:t>
            </a:r>
          </a:p>
          <a:p>
            <a:pPr>
              <a:lnSpc>
                <a:spcPct val="120000"/>
              </a:lnSpc>
            </a:pP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b="1" i="1" dirty="0" err="1" smtClean="0"/>
              <a:t>İleoçekal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valv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kompetan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değilse</a:t>
            </a:r>
            <a:r>
              <a:rPr lang="en-US" sz="2200" dirty="0" smtClean="0"/>
              <a:t>, </a:t>
            </a:r>
            <a:r>
              <a:rPr lang="en-US" sz="2200" dirty="0" err="1" smtClean="0"/>
              <a:t>ileuma</a:t>
            </a:r>
            <a:r>
              <a:rPr lang="en-US" sz="2200" dirty="0" smtClean="0"/>
              <a:t> </a:t>
            </a:r>
            <a:r>
              <a:rPr lang="en-US" sz="2200" dirty="0" err="1" smtClean="0"/>
              <a:t>reflu</a:t>
            </a:r>
            <a:r>
              <a:rPr lang="en-US" sz="2200" dirty="0" smtClean="0"/>
              <a:t>̈ </a:t>
            </a:r>
            <a:r>
              <a:rPr lang="en-US" sz="2200" dirty="0" err="1" smtClean="0"/>
              <a:t>yoluyla</a:t>
            </a:r>
            <a:r>
              <a:rPr lang="en-US" sz="2200" dirty="0" smtClean="0"/>
              <a:t> </a:t>
            </a:r>
            <a:r>
              <a:rPr lang="en-US" sz="2200" dirty="0" err="1" smtClean="0"/>
              <a:t>parsiyel</a:t>
            </a:r>
            <a:r>
              <a:rPr lang="en-US" sz="2200" dirty="0" smtClean="0"/>
              <a:t> </a:t>
            </a:r>
            <a:r>
              <a:rPr lang="en-US" sz="2200" dirty="0" err="1" smtClean="0"/>
              <a:t>dekompresyon</a:t>
            </a:r>
            <a:r>
              <a:rPr lang="en-US" sz="2200" dirty="0" smtClean="0"/>
              <a:t> </a:t>
            </a:r>
            <a:r>
              <a:rPr lang="en-US" sz="2200" dirty="0" err="1" smtClean="0"/>
              <a:t>gelişebilir</a:t>
            </a:r>
            <a:r>
              <a:rPr lang="en-US" sz="2200" dirty="0" smtClean="0"/>
              <a:t>; </a:t>
            </a:r>
            <a:r>
              <a:rPr lang="en-US" sz="2200" dirty="0" err="1" smtClean="0"/>
              <a:t>bu</a:t>
            </a:r>
            <a:r>
              <a:rPr lang="en-US" sz="2200" dirty="0" smtClean="0"/>
              <a:t> </a:t>
            </a:r>
            <a:r>
              <a:rPr lang="en-US" sz="2200" dirty="0" err="1" smtClean="0"/>
              <a:t>durumda</a:t>
            </a:r>
            <a:r>
              <a:rPr lang="en-US" sz="2200" dirty="0" smtClean="0"/>
              <a:t> </a:t>
            </a:r>
            <a:r>
              <a:rPr lang="en-US" sz="2200" dirty="0" err="1" smtClean="0"/>
              <a:t>ince</a:t>
            </a:r>
            <a:r>
              <a:rPr lang="en-US" sz="2200" dirty="0" smtClean="0"/>
              <a:t> </a:t>
            </a:r>
            <a:r>
              <a:rPr lang="en-US" sz="2200" dirty="0" err="1" smtClean="0"/>
              <a:t>barsak</a:t>
            </a:r>
            <a:r>
              <a:rPr lang="en-US" sz="2200" dirty="0" smtClean="0"/>
              <a:t> </a:t>
            </a:r>
            <a:r>
              <a:rPr lang="en-US" sz="2200" dirty="0" err="1" smtClean="0"/>
              <a:t>obstrüksiyonu</a:t>
            </a:r>
            <a:r>
              <a:rPr lang="en-US" sz="2200" dirty="0" smtClean="0"/>
              <a:t> </a:t>
            </a:r>
            <a:r>
              <a:rPr lang="en-US" sz="2200" dirty="0" err="1" smtClean="0"/>
              <a:t>bulguları</a:t>
            </a:r>
            <a:r>
              <a:rPr lang="en-US" sz="2200" dirty="0" smtClean="0"/>
              <a:t> da </a:t>
            </a:r>
            <a:r>
              <a:rPr lang="en-US" sz="2200" dirty="0" err="1" smtClean="0"/>
              <a:t>gözlenebilir</a:t>
            </a:r>
            <a:r>
              <a:rPr lang="en-US" sz="2200" dirty="0" smtClean="0"/>
              <a:t>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01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200" dirty="0" smtClean="0"/>
              <a:t>Uzamış </a:t>
            </a:r>
            <a:r>
              <a:rPr lang="en-US" sz="2200" dirty="0" err="1" smtClean="0"/>
              <a:t>obstrüksiyon</a:t>
            </a:r>
            <a:r>
              <a:rPr lang="en-US" sz="2200" dirty="0" smtClean="0"/>
              <a:t> </a:t>
            </a:r>
            <a:r>
              <a:rPr lang="en-US" sz="2200" dirty="0" err="1" smtClean="0"/>
              <a:t>durumunda</a:t>
            </a:r>
            <a:r>
              <a:rPr lang="en-US" sz="2200" dirty="0" smtClean="0"/>
              <a:t>, </a:t>
            </a:r>
            <a:r>
              <a:rPr lang="en-US" sz="2200" dirty="0" err="1" smtClean="0"/>
              <a:t>ülserasyon</a:t>
            </a:r>
            <a:r>
              <a:rPr lang="en-US" sz="2200" dirty="0" smtClean="0"/>
              <a:t>, </a:t>
            </a:r>
            <a:r>
              <a:rPr lang="en-US" sz="2200" dirty="0" err="1" smtClean="0"/>
              <a:t>iskemik</a:t>
            </a:r>
            <a:r>
              <a:rPr lang="en-US" sz="2200" dirty="0" smtClean="0"/>
              <a:t> </a:t>
            </a:r>
            <a:r>
              <a:rPr lang="en-US" sz="2200" dirty="0" err="1" smtClean="0"/>
              <a:t>perforasyon</a:t>
            </a:r>
            <a:r>
              <a:rPr lang="en-US" sz="2200" dirty="0" smtClean="0"/>
              <a:t>, </a:t>
            </a:r>
            <a:r>
              <a:rPr lang="en-US" sz="2200" dirty="0" err="1" smtClean="0"/>
              <a:t>striktür</a:t>
            </a:r>
            <a:r>
              <a:rPr lang="en-US" sz="2200" dirty="0" smtClean="0"/>
              <a:t> </a:t>
            </a:r>
            <a:r>
              <a:rPr lang="en-US" sz="2200" dirty="0" err="1" smtClean="0"/>
              <a:t>oluşumu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ameliyat</a:t>
            </a:r>
            <a:r>
              <a:rPr lang="en-US" sz="2200" dirty="0" smtClean="0"/>
              <a:t> </a:t>
            </a:r>
            <a:r>
              <a:rPr lang="en-US" sz="2200" dirty="0" err="1" smtClean="0"/>
              <a:t>edilip</a:t>
            </a:r>
            <a:r>
              <a:rPr lang="en-US" sz="2200" dirty="0" smtClean="0"/>
              <a:t>, </a:t>
            </a:r>
            <a:r>
              <a:rPr lang="en-US" sz="2200" dirty="0" err="1" smtClean="0"/>
              <a:t>anastomoz</a:t>
            </a:r>
            <a:r>
              <a:rPr lang="en-US" sz="2200" dirty="0" smtClean="0"/>
              <a:t> </a:t>
            </a:r>
            <a:r>
              <a:rPr lang="en-US" sz="2200" dirty="0" err="1" smtClean="0"/>
              <a:t>uygulanan</a:t>
            </a:r>
            <a:r>
              <a:rPr lang="en-US" sz="2200" dirty="0" smtClean="0"/>
              <a:t> </a:t>
            </a:r>
            <a:r>
              <a:rPr lang="en-US" sz="2200" dirty="0" err="1" smtClean="0"/>
              <a:t>hastalarda</a:t>
            </a:r>
            <a:r>
              <a:rPr lang="en-US" sz="2200" dirty="0" smtClean="0"/>
              <a:t> </a:t>
            </a:r>
            <a:r>
              <a:rPr lang="en-US" sz="2200" b="1" i="1" dirty="0" err="1" smtClean="0"/>
              <a:t>anastomoz</a:t>
            </a:r>
            <a:r>
              <a:rPr lang="en-US" sz="2200" b="1" i="1" dirty="0" smtClean="0"/>
              <a:t> </a:t>
            </a:r>
            <a:r>
              <a:rPr lang="en-US" sz="2200" b="1" i="1" dirty="0" err="1" smtClean="0"/>
              <a:t>kaçakları</a:t>
            </a:r>
            <a:r>
              <a:rPr lang="en-US" sz="2200" b="1" i="1" dirty="0" smtClean="0"/>
              <a:t> </a:t>
            </a:r>
            <a:r>
              <a:rPr lang="en-US" sz="2200" dirty="0" err="1" smtClean="0"/>
              <a:t>gözlenebilir</a:t>
            </a:r>
            <a:r>
              <a:rPr lang="en-US" sz="2200" dirty="0" smtClean="0"/>
              <a:t>. </a:t>
            </a:r>
          </a:p>
          <a:p>
            <a:pPr>
              <a:lnSpc>
                <a:spcPct val="120000"/>
              </a:lnSpc>
            </a:pP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err="1" smtClean="0"/>
              <a:t>Kolonik</a:t>
            </a:r>
            <a:r>
              <a:rPr lang="en-US" sz="2200" dirty="0" smtClean="0"/>
              <a:t> </a:t>
            </a:r>
            <a:r>
              <a:rPr lang="en-US" sz="2200" dirty="0" err="1" smtClean="0"/>
              <a:t>obstrüksiyonlarda</a:t>
            </a:r>
            <a:r>
              <a:rPr lang="en-US" sz="2200" dirty="0" smtClean="0"/>
              <a:t> </a:t>
            </a:r>
            <a:r>
              <a:rPr lang="en-US" sz="2200" dirty="0" err="1" smtClean="0"/>
              <a:t>tıkanma</a:t>
            </a:r>
            <a:r>
              <a:rPr lang="en-US" sz="2200" dirty="0" smtClean="0"/>
              <a:t> </a:t>
            </a:r>
            <a:r>
              <a:rPr lang="en-US" sz="2200" dirty="0" err="1" smtClean="0"/>
              <a:t>hangi</a:t>
            </a:r>
            <a:r>
              <a:rPr lang="en-US" sz="2200" dirty="0" smtClean="0"/>
              <a:t> </a:t>
            </a:r>
            <a:r>
              <a:rPr lang="en-US" sz="2200" dirty="0" err="1" smtClean="0"/>
              <a:t>seviyede</a:t>
            </a:r>
            <a:r>
              <a:rPr lang="en-US" sz="2200" dirty="0" smtClean="0"/>
              <a:t> </a:t>
            </a:r>
            <a:r>
              <a:rPr lang="en-US" sz="2200" dirty="0" err="1" smtClean="0"/>
              <a:t>olursa</a:t>
            </a:r>
            <a:r>
              <a:rPr lang="en-US" sz="2200" dirty="0" smtClean="0"/>
              <a:t> </a:t>
            </a:r>
            <a:r>
              <a:rPr lang="en-US" sz="2200" dirty="0" err="1" smtClean="0"/>
              <a:t>olsun</a:t>
            </a:r>
            <a:r>
              <a:rPr lang="en-US" sz="2200" dirty="0" smtClean="0"/>
              <a:t> </a:t>
            </a:r>
            <a:r>
              <a:rPr lang="en-US" sz="2200" dirty="0" err="1" smtClean="0"/>
              <a:t>perforasyonun</a:t>
            </a:r>
            <a:r>
              <a:rPr lang="en-US" sz="2200" dirty="0" smtClean="0"/>
              <a:t> en </a:t>
            </a:r>
            <a:r>
              <a:rPr lang="en-US" sz="2200" dirty="0" err="1" smtClean="0"/>
              <a:t>sık</a:t>
            </a:r>
            <a:r>
              <a:rPr lang="en-US" sz="2200" dirty="0" smtClean="0"/>
              <a:t> </a:t>
            </a:r>
            <a:r>
              <a:rPr lang="en-US" sz="2200" dirty="0" err="1" smtClean="0"/>
              <a:t>gözlendiği</a:t>
            </a:r>
            <a:r>
              <a:rPr lang="en-US" sz="2200" dirty="0" smtClean="0"/>
              <a:t> </a:t>
            </a:r>
            <a:r>
              <a:rPr lang="en-US" sz="2200" dirty="0" err="1" smtClean="0"/>
              <a:t>bölge</a:t>
            </a:r>
            <a:r>
              <a:rPr lang="en-US" sz="2200" dirty="0" smtClean="0"/>
              <a:t> </a:t>
            </a:r>
            <a:r>
              <a:rPr lang="en-US" sz="2200" dirty="0" err="1" smtClean="0"/>
              <a:t>çapı</a:t>
            </a:r>
            <a:r>
              <a:rPr lang="en-US" sz="2200" dirty="0" smtClean="0"/>
              <a:t> en </a:t>
            </a:r>
            <a:r>
              <a:rPr lang="en-US" sz="2200" dirty="0" err="1" smtClean="0"/>
              <a:t>geniş</a:t>
            </a:r>
            <a:r>
              <a:rPr lang="en-US" sz="2200" dirty="0" smtClean="0"/>
              <a:t> </a:t>
            </a:r>
            <a:r>
              <a:rPr lang="en-US" sz="2200" dirty="0" err="1" smtClean="0"/>
              <a:t>olan</a:t>
            </a:r>
            <a:r>
              <a:rPr lang="en-US" sz="2200" dirty="0" smtClean="0"/>
              <a:t> </a:t>
            </a:r>
            <a:r>
              <a:rPr lang="en-US" sz="2200" b="1" i="1" dirty="0" err="1" smtClean="0"/>
              <a:t>çekum</a:t>
            </a:r>
            <a:r>
              <a:rPr lang="en-US" sz="2200" dirty="0" err="1" smtClean="0"/>
              <a:t>dur</a:t>
            </a:r>
            <a:r>
              <a:rPr lang="en-US" sz="2200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59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84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KLİNİK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799" y="875506"/>
            <a:ext cx="8642196" cy="5604555"/>
          </a:xfrm>
        </p:spPr>
        <p:txBody>
          <a:bodyPr>
            <a:noAutofit/>
          </a:bodyPr>
          <a:lstStyle/>
          <a:p>
            <a:r>
              <a:rPr lang="en-US" sz="2000" b="1" dirty="0"/>
              <a:t>K</a:t>
            </a:r>
            <a:r>
              <a:rPr lang="en-US" sz="2000" b="1" dirty="0" smtClean="0"/>
              <a:t>arın </a:t>
            </a:r>
            <a:r>
              <a:rPr lang="en-US" sz="2000" b="1" dirty="0" err="1" smtClean="0"/>
              <a:t>ağrısı</a:t>
            </a:r>
            <a:endParaRPr lang="en-US" sz="2000" b="1" dirty="0" smtClean="0"/>
          </a:p>
          <a:p>
            <a:r>
              <a:rPr lang="en-US" sz="2000" b="1" dirty="0" err="1"/>
              <a:t>G</a:t>
            </a:r>
            <a:r>
              <a:rPr lang="en-US" sz="2000" b="1" dirty="0" err="1" smtClean="0"/>
              <a:t>az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gaytanın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çıkışının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olmaması</a:t>
            </a:r>
            <a:endParaRPr lang="en-US" sz="2000" b="1" dirty="0" smtClean="0"/>
          </a:p>
          <a:p>
            <a:r>
              <a:rPr lang="en-US" sz="2000" b="1" dirty="0"/>
              <a:t>A</a:t>
            </a:r>
            <a:r>
              <a:rPr lang="en-US" sz="2000" b="1" dirty="0" smtClean="0"/>
              <a:t>bdominal </a:t>
            </a:r>
            <a:r>
              <a:rPr lang="en-US" sz="2000" b="1" dirty="0" err="1" smtClean="0"/>
              <a:t>distansiyon</a:t>
            </a:r>
            <a:endParaRPr lang="en-US" sz="2000" b="1" dirty="0"/>
          </a:p>
          <a:p>
            <a:r>
              <a:rPr lang="en-US" sz="2000" b="1" dirty="0" err="1"/>
              <a:t>K</a:t>
            </a:r>
            <a:r>
              <a:rPr lang="en-US" sz="2000" b="1" dirty="0" err="1" smtClean="0"/>
              <a:t>usma</a:t>
            </a:r>
            <a:endParaRPr lang="en-US" sz="2000" b="1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Basit</a:t>
            </a:r>
            <a:r>
              <a:rPr lang="en-US" sz="2000" dirty="0" smtClean="0"/>
              <a:t> </a:t>
            </a:r>
            <a:r>
              <a:rPr lang="en-US" sz="2000" dirty="0" err="1" smtClean="0"/>
              <a:t>mekanik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obstrüksiyonlarda</a:t>
            </a:r>
            <a:r>
              <a:rPr lang="en-US" sz="2000" dirty="0" smtClean="0"/>
              <a:t> </a:t>
            </a:r>
            <a:r>
              <a:rPr lang="en-US" sz="2000" dirty="0" err="1" smtClean="0"/>
              <a:t>karnın</a:t>
            </a:r>
            <a:r>
              <a:rPr lang="en-US" sz="2000" dirty="0" smtClean="0"/>
              <a:t> </a:t>
            </a:r>
            <a:r>
              <a:rPr lang="en-US" sz="2000" dirty="0" err="1" smtClean="0"/>
              <a:t>fizik</a:t>
            </a:r>
            <a:r>
              <a:rPr lang="en-US" sz="2000" dirty="0" smtClean="0"/>
              <a:t> </a:t>
            </a:r>
            <a:r>
              <a:rPr lang="en-US" sz="2000" dirty="0" err="1" smtClean="0"/>
              <a:t>muayene</a:t>
            </a:r>
            <a:r>
              <a:rPr lang="en-US" sz="2000" dirty="0" smtClean="0"/>
              <a:t> </a:t>
            </a:r>
            <a:r>
              <a:rPr lang="en-US" sz="2000" dirty="0" err="1" smtClean="0"/>
              <a:t>bulguları</a:t>
            </a:r>
            <a:r>
              <a:rPr lang="en-US" sz="2000" dirty="0" smtClean="0"/>
              <a:t> </a:t>
            </a:r>
            <a:r>
              <a:rPr lang="en-US" sz="2000" dirty="0" err="1" smtClean="0"/>
              <a:t>pek</a:t>
            </a:r>
            <a:r>
              <a:rPr lang="en-US" sz="2000" dirty="0" smtClean="0"/>
              <a:t> </a:t>
            </a:r>
            <a:r>
              <a:rPr lang="en-US" sz="2000" dirty="0" err="1" smtClean="0"/>
              <a:t>az</a:t>
            </a:r>
            <a:r>
              <a:rPr lang="en-US" sz="2000" dirty="0" smtClean="0"/>
              <a:t> </a:t>
            </a:r>
            <a:r>
              <a:rPr lang="en-US" sz="2000" dirty="0" err="1" smtClean="0"/>
              <a:t>özellik</a:t>
            </a:r>
            <a:r>
              <a:rPr lang="en-US" sz="2000" dirty="0" smtClean="0"/>
              <a:t> </a:t>
            </a:r>
            <a:r>
              <a:rPr lang="en-US" sz="2000" dirty="0" err="1" smtClean="0"/>
              <a:t>taşıyabilir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hastanın</a:t>
            </a:r>
            <a:r>
              <a:rPr lang="en-US" sz="2000" dirty="0" smtClean="0"/>
              <a:t> </a:t>
            </a:r>
            <a:r>
              <a:rPr lang="en-US" sz="2000" dirty="0" err="1" smtClean="0"/>
              <a:t>kolik</a:t>
            </a:r>
            <a:r>
              <a:rPr lang="en-US" sz="2000" dirty="0" smtClean="0"/>
              <a:t> </a:t>
            </a:r>
            <a:r>
              <a:rPr lang="en-US" sz="2000" dirty="0" err="1" smtClean="0"/>
              <a:t>şeklinde</a:t>
            </a:r>
            <a:r>
              <a:rPr lang="en-US" sz="2000" dirty="0" smtClean="0"/>
              <a:t> </a:t>
            </a:r>
            <a:r>
              <a:rPr lang="en-US" sz="2000" dirty="0" err="1" smtClean="0"/>
              <a:t>aralıklı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şiddetli</a:t>
            </a:r>
            <a:r>
              <a:rPr lang="en-US" sz="2000" dirty="0" smtClean="0"/>
              <a:t> </a:t>
            </a:r>
            <a:r>
              <a:rPr lang="en-US" sz="2000" dirty="0" err="1" smtClean="0"/>
              <a:t>ağrıları</a:t>
            </a:r>
            <a:r>
              <a:rPr lang="en-US" sz="2000" dirty="0" smtClean="0"/>
              <a:t> </a:t>
            </a:r>
            <a:r>
              <a:rPr lang="en-US" sz="2000" dirty="0" err="1" smtClean="0"/>
              <a:t>dışında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semptomu</a:t>
            </a:r>
            <a:r>
              <a:rPr lang="en-US" sz="2000" dirty="0" smtClean="0"/>
              <a:t> </a:t>
            </a:r>
            <a:r>
              <a:rPr lang="en-US" sz="2000" dirty="0" err="1" smtClean="0"/>
              <a:t>olmayabilir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err="1" smtClean="0"/>
              <a:t>Kolik</a:t>
            </a:r>
            <a:r>
              <a:rPr lang="en-US" sz="2000" dirty="0" smtClean="0"/>
              <a:t> </a:t>
            </a:r>
            <a:r>
              <a:rPr lang="en-US" sz="2000" dirty="0" err="1" smtClean="0"/>
              <a:t>ağrıları</a:t>
            </a:r>
            <a:r>
              <a:rPr lang="en-US" sz="2000" dirty="0" smtClean="0"/>
              <a:t> </a:t>
            </a:r>
            <a:r>
              <a:rPr lang="en-US" sz="2000" dirty="0" err="1" smtClean="0"/>
              <a:t>arasındaki</a:t>
            </a:r>
            <a:r>
              <a:rPr lang="en-US" sz="2000" dirty="0" smtClean="0"/>
              <a:t> </a:t>
            </a:r>
            <a:r>
              <a:rPr lang="en-US" sz="2000" dirty="0" err="1" smtClean="0"/>
              <a:t>zaman</a:t>
            </a:r>
            <a:r>
              <a:rPr lang="en-US" sz="2000" dirty="0" smtClean="0"/>
              <a:t> </a:t>
            </a:r>
            <a:r>
              <a:rPr lang="en-US" sz="2000" dirty="0" err="1" smtClean="0"/>
              <a:t>süresi</a:t>
            </a:r>
            <a:r>
              <a:rPr lang="en-US" sz="2000" dirty="0" smtClean="0"/>
              <a:t> </a:t>
            </a:r>
            <a:r>
              <a:rPr lang="en-US" sz="2000" dirty="0" err="1" smtClean="0"/>
              <a:t>yüksek</a:t>
            </a:r>
            <a:r>
              <a:rPr lang="en-US" sz="2000" dirty="0" smtClean="0"/>
              <a:t> </a:t>
            </a:r>
            <a:r>
              <a:rPr lang="en-US" sz="2000" dirty="0" err="1" smtClean="0"/>
              <a:t>seviyedeki</a:t>
            </a:r>
            <a:r>
              <a:rPr lang="en-US" sz="2000" dirty="0" smtClean="0"/>
              <a:t> </a:t>
            </a:r>
            <a:r>
              <a:rPr lang="en-US" sz="2000" dirty="0" err="1" smtClean="0"/>
              <a:t>tıkanmalarda</a:t>
            </a:r>
            <a:r>
              <a:rPr lang="en-US" sz="2000" dirty="0" smtClean="0"/>
              <a:t> 2-4 </a:t>
            </a:r>
            <a:r>
              <a:rPr lang="en-US" sz="2000" dirty="0" err="1" smtClean="0"/>
              <a:t>dakika</a:t>
            </a:r>
            <a:r>
              <a:rPr lang="en-US" sz="2000" dirty="0" smtClean="0"/>
              <a:t> </a:t>
            </a:r>
            <a:r>
              <a:rPr lang="en-US" sz="2000" dirty="0" err="1" smtClean="0"/>
              <a:t>kadar</a:t>
            </a:r>
            <a:r>
              <a:rPr lang="en-US" sz="2000" dirty="0" smtClean="0"/>
              <a:t> </a:t>
            </a:r>
            <a:r>
              <a:rPr lang="en-US" sz="2000" dirty="0" err="1" smtClean="0"/>
              <a:t>iken</a:t>
            </a:r>
            <a:r>
              <a:rPr lang="en-US" sz="2000" dirty="0" smtClean="0"/>
              <a:t>, </a:t>
            </a:r>
            <a:r>
              <a:rPr lang="en-US" sz="2000" dirty="0" err="1" smtClean="0"/>
              <a:t>aşağı</a:t>
            </a:r>
            <a:r>
              <a:rPr lang="en-US" sz="2000" dirty="0" smtClean="0"/>
              <a:t> </a:t>
            </a:r>
            <a:r>
              <a:rPr lang="en-US" sz="2000" dirty="0" err="1" smtClean="0"/>
              <a:t>seviyedeki</a:t>
            </a:r>
            <a:r>
              <a:rPr lang="en-US" sz="2000" dirty="0" smtClean="0"/>
              <a:t> </a:t>
            </a:r>
            <a:r>
              <a:rPr lang="en-US" sz="2000" dirty="0" err="1" smtClean="0"/>
              <a:t>tıkanmalarda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süre</a:t>
            </a:r>
            <a:r>
              <a:rPr lang="en-US" sz="2000" dirty="0" smtClean="0"/>
              <a:t> 8-10 </a:t>
            </a:r>
            <a:r>
              <a:rPr lang="en-US" sz="2000" dirty="0" err="1" smtClean="0"/>
              <a:t>dakikaya</a:t>
            </a:r>
            <a:r>
              <a:rPr lang="en-US" sz="2000" dirty="0" smtClean="0"/>
              <a:t> </a:t>
            </a:r>
            <a:r>
              <a:rPr lang="en-US" sz="2000" dirty="0" err="1" smtClean="0"/>
              <a:t>kadar</a:t>
            </a:r>
            <a:r>
              <a:rPr lang="en-US" sz="2000" dirty="0" smtClean="0"/>
              <a:t> </a:t>
            </a:r>
            <a:r>
              <a:rPr lang="en-US" sz="2000" dirty="0" err="1" smtClean="0"/>
              <a:t>uzayabilir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Ağrı</a:t>
            </a:r>
            <a:r>
              <a:rPr lang="en-US" sz="2000" dirty="0" smtClean="0"/>
              <a:t> </a:t>
            </a:r>
            <a:r>
              <a:rPr lang="en-US" sz="2000" dirty="0" err="1" smtClean="0"/>
              <a:t>lümen</a:t>
            </a:r>
            <a:r>
              <a:rPr lang="en-US" sz="2000" dirty="0" smtClean="0"/>
              <a:t> </a:t>
            </a:r>
            <a:r>
              <a:rPr lang="en-US" sz="2000" dirty="0" err="1" smtClean="0"/>
              <a:t>içi</a:t>
            </a:r>
            <a:r>
              <a:rPr lang="en-US" sz="2000" dirty="0" smtClean="0"/>
              <a:t> </a:t>
            </a:r>
            <a:r>
              <a:rPr lang="en-US" sz="2000" dirty="0" err="1" smtClean="0"/>
              <a:t>basınc</a:t>
            </a:r>
            <a:r>
              <a:rPr lang="en-US" sz="2000" dirty="0" smtClean="0"/>
              <a:t>̧ </a:t>
            </a:r>
            <a:r>
              <a:rPr lang="en-US" sz="2000" dirty="0" err="1" smtClean="0"/>
              <a:t>artışına</a:t>
            </a:r>
            <a:r>
              <a:rPr lang="en-US" sz="2000" dirty="0" smtClean="0"/>
              <a:t> </a:t>
            </a:r>
            <a:r>
              <a:rPr lang="en-US" sz="2000" dirty="0" err="1" smtClean="0"/>
              <a:t>bağlıdır</a:t>
            </a:r>
            <a:r>
              <a:rPr lang="en-US" sz="2000" dirty="0" smtClean="0"/>
              <a:t>. </a:t>
            </a:r>
            <a:r>
              <a:rPr lang="en-US" sz="2000" dirty="0" err="1" smtClean="0"/>
              <a:t>Genellikle</a:t>
            </a:r>
            <a:r>
              <a:rPr lang="en-US" sz="2000" dirty="0" smtClean="0"/>
              <a:t> </a:t>
            </a:r>
            <a:r>
              <a:rPr lang="en-US" sz="2000" dirty="0" err="1"/>
              <a:t>mekanik</a:t>
            </a:r>
            <a:r>
              <a:rPr lang="en-US" sz="2000" dirty="0"/>
              <a:t> </a:t>
            </a:r>
            <a:r>
              <a:rPr lang="en-US" sz="2000" dirty="0" err="1"/>
              <a:t>ince</a:t>
            </a:r>
            <a:r>
              <a:rPr lang="en-US" sz="2000" dirty="0"/>
              <a:t> </a:t>
            </a:r>
            <a:r>
              <a:rPr lang="en-US" sz="2000" dirty="0" err="1"/>
              <a:t>barsak</a:t>
            </a:r>
            <a:r>
              <a:rPr lang="en-US" sz="2000" dirty="0"/>
              <a:t> </a:t>
            </a:r>
            <a:r>
              <a:rPr lang="en-US" sz="2000" dirty="0" err="1"/>
              <a:t>obstrüksiyonlarında</a:t>
            </a:r>
            <a:r>
              <a:rPr lang="en-US" sz="2000" dirty="0"/>
              <a:t> </a:t>
            </a:r>
            <a:r>
              <a:rPr lang="en-US" sz="2000" dirty="0" err="1"/>
              <a:t>ağrı</a:t>
            </a:r>
            <a:r>
              <a:rPr lang="en-US" sz="2000" dirty="0"/>
              <a:t> </a:t>
            </a:r>
            <a:r>
              <a:rPr lang="en-US" sz="2000" dirty="0" err="1"/>
              <a:t>gelip-geçici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kramp</a:t>
            </a:r>
            <a:r>
              <a:rPr lang="en-US" sz="2000" dirty="0"/>
              <a:t> </a:t>
            </a:r>
            <a:r>
              <a:rPr lang="en-US" sz="2000" dirty="0" err="1"/>
              <a:t>şeklinde</a:t>
            </a:r>
            <a:r>
              <a:rPr lang="en-US" sz="2000" dirty="0"/>
              <a:t> </a:t>
            </a:r>
            <a:r>
              <a:rPr lang="en-US" sz="2000" dirty="0" err="1"/>
              <a:t>tanımlanır</a:t>
            </a:r>
            <a:r>
              <a:rPr lang="en-US" sz="2000" dirty="0"/>
              <a:t>, </a:t>
            </a:r>
            <a:r>
              <a:rPr lang="en-US" sz="2000" dirty="0" err="1"/>
              <a:t>göbek</a:t>
            </a:r>
            <a:r>
              <a:rPr lang="en-US" sz="2000" dirty="0"/>
              <a:t> </a:t>
            </a:r>
            <a:r>
              <a:rPr lang="en-US" sz="2000" dirty="0" err="1"/>
              <a:t>çevresinde</a:t>
            </a:r>
            <a:r>
              <a:rPr lang="en-US" sz="2000" dirty="0"/>
              <a:t> </a:t>
            </a:r>
            <a:r>
              <a:rPr lang="en-US" sz="2000" dirty="0" err="1"/>
              <a:t>duyulur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kolik</a:t>
            </a:r>
            <a:r>
              <a:rPr lang="en-US" sz="2000" dirty="0"/>
              <a:t> </a:t>
            </a:r>
            <a:r>
              <a:rPr lang="en-US" sz="2000" dirty="0" err="1"/>
              <a:t>ağrı</a:t>
            </a:r>
            <a:r>
              <a:rPr lang="en-US" sz="2000" dirty="0"/>
              <a:t> </a:t>
            </a:r>
            <a:r>
              <a:rPr lang="en-US" sz="2000" dirty="0" err="1"/>
              <a:t>sırasında</a:t>
            </a:r>
            <a:r>
              <a:rPr lang="en-US" sz="2000" dirty="0"/>
              <a:t> </a:t>
            </a:r>
            <a:r>
              <a:rPr lang="en-US" sz="2000" dirty="0" err="1"/>
              <a:t>karın</a:t>
            </a:r>
            <a:r>
              <a:rPr lang="en-US" sz="2000" dirty="0"/>
              <a:t> </a:t>
            </a:r>
            <a:r>
              <a:rPr lang="en-US" sz="2000" dirty="0" err="1"/>
              <a:t>palpe</a:t>
            </a:r>
            <a:r>
              <a:rPr lang="en-US" sz="2000" dirty="0"/>
              <a:t> </a:t>
            </a:r>
            <a:r>
              <a:rPr lang="en-US" sz="2000" dirty="0" err="1"/>
              <a:t>edilirse</a:t>
            </a:r>
            <a:r>
              <a:rPr lang="en-US" sz="2000" dirty="0"/>
              <a:t> </a:t>
            </a:r>
            <a:r>
              <a:rPr lang="en-US" sz="2000" dirty="0" err="1"/>
              <a:t>kuvvetli</a:t>
            </a:r>
            <a:r>
              <a:rPr lang="en-US" sz="2000" dirty="0"/>
              <a:t> </a:t>
            </a:r>
            <a:r>
              <a:rPr lang="en-US" sz="2000" dirty="0" err="1"/>
              <a:t>kas</a:t>
            </a:r>
            <a:r>
              <a:rPr lang="en-US" sz="2000" dirty="0"/>
              <a:t> </a:t>
            </a:r>
            <a:r>
              <a:rPr lang="en-US" sz="2000" dirty="0" err="1"/>
              <a:t>kontraksiyonu</a:t>
            </a:r>
            <a:r>
              <a:rPr lang="en-US" sz="2000" dirty="0"/>
              <a:t> </a:t>
            </a:r>
            <a:r>
              <a:rPr lang="en-US" sz="2000" dirty="0" err="1"/>
              <a:t>olduğu</a:t>
            </a:r>
            <a:r>
              <a:rPr lang="en-US" sz="2000" dirty="0"/>
              <a:t> </a:t>
            </a:r>
            <a:r>
              <a:rPr lang="en-US" sz="2000" dirty="0" err="1"/>
              <a:t>hissedilir</a:t>
            </a:r>
            <a:r>
              <a:rPr lang="en-US" sz="2000" dirty="0"/>
              <a:t>.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0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08364" y="-963921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4814"/>
            <a:ext cx="8229600" cy="606684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Karnın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bölgesinde</a:t>
            </a:r>
            <a:r>
              <a:rPr lang="en-US" sz="2000" dirty="0" smtClean="0"/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lokalize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ağrı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olması</a:t>
            </a:r>
            <a:r>
              <a:rPr lang="en-US" sz="2000" dirty="0" smtClean="0"/>
              <a:t>, </a:t>
            </a:r>
            <a:r>
              <a:rPr lang="en-US" sz="2000" dirty="0" err="1" smtClean="0"/>
              <a:t>burada</a:t>
            </a:r>
            <a:r>
              <a:rPr lang="en-US" sz="2000" dirty="0" smtClean="0"/>
              <a:t> </a:t>
            </a:r>
            <a:r>
              <a:rPr lang="en-US" sz="2000" dirty="0" err="1" smtClean="0"/>
              <a:t>artmıs</a:t>
            </a:r>
            <a:r>
              <a:rPr lang="en-US" sz="2000" dirty="0" smtClean="0"/>
              <a:t>̧ </a:t>
            </a:r>
            <a:r>
              <a:rPr lang="en-US" sz="2000" dirty="0" err="1" smtClean="0"/>
              <a:t>duyarlılık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kas</a:t>
            </a:r>
            <a:r>
              <a:rPr lang="en-US" sz="2000" dirty="0" smtClean="0"/>
              <a:t> </a:t>
            </a:r>
            <a:r>
              <a:rPr lang="en-US" sz="2000" dirty="0" err="1" smtClean="0"/>
              <a:t>kontraksiyonu</a:t>
            </a:r>
            <a:r>
              <a:rPr lang="en-US" sz="2000" dirty="0" smtClean="0"/>
              <a:t> </a:t>
            </a:r>
            <a:r>
              <a:rPr lang="en-US" sz="2000" dirty="0" err="1" smtClean="0"/>
              <a:t>nedeniyle</a:t>
            </a:r>
            <a:r>
              <a:rPr lang="en-US" sz="2000" dirty="0" smtClean="0"/>
              <a:t> </a:t>
            </a:r>
            <a:r>
              <a:rPr lang="en-US" sz="2000" dirty="0" err="1" smtClean="0"/>
              <a:t>karında</a:t>
            </a:r>
            <a:r>
              <a:rPr lang="en-US" sz="2000" dirty="0" smtClean="0"/>
              <a:t> </a:t>
            </a:r>
            <a:r>
              <a:rPr lang="en-US" sz="2000" dirty="0" err="1" smtClean="0"/>
              <a:t>rijidite</a:t>
            </a:r>
            <a:r>
              <a:rPr lang="en-US" sz="2000" dirty="0" smtClean="0"/>
              <a:t> </a:t>
            </a:r>
            <a:r>
              <a:rPr lang="en-US" sz="2000" dirty="0" err="1" smtClean="0"/>
              <a:t>geliştiğini</a:t>
            </a:r>
            <a:r>
              <a:rPr lang="en-US" sz="2000" dirty="0" smtClean="0"/>
              <a:t> </a:t>
            </a:r>
            <a:r>
              <a:rPr lang="en-US" sz="2000" dirty="0" err="1" smtClean="0"/>
              <a:t>düşündürür</a:t>
            </a:r>
            <a:r>
              <a:rPr lang="en-US" sz="2000" dirty="0" smtClean="0"/>
              <a:t>. </a:t>
            </a:r>
            <a:r>
              <a:rPr lang="en-US" sz="2000" b="1" i="1" dirty="0" smtClean="0"/>
              <a:t>Peritoneal </a:t>
            </a:r>
            <a:r>
              <a:rPr lang="en-US" sz="2000" b="1" i="1" dirty="0" err="1" smtClean="0"/>
              <a:t>iritasyon</a:t>
            </a:r>
            <a:r>
              <a:rPr lang="en-US" sz="2000" b="1" i="1" dirty="0" smtClean="0"/>
              <a:t> !</a:t>
            </a:r>
          </a:p>
          <a:p>
            <a:r>
              <a:rPr lang="en-US" sz="2000" dirty="0" err="1" smtClean="0"/>
              <a:t>Genellikle</a:t>
            </a:r>
            <a:r>
              <a:rPr lang="en-US" sz="2000" dirty="0" smtClean="0"/>
              <a:t> </a:t>
            </a:r>
            <a:r>
              <a:rPr lang="en-US" sz="2000" dirty="0" err="1" smtClean="0"/>
              <a:t>mekanik</a:t>
            </a:r>
            <a:r>
              <a:rPr lang="en-US" sz="2000" dirty="0" smtClean="0"/>
              <a:t> intestinal </a:t>
            </a:r>
            <a:r>
              <a:rPr lang="en-US" sz="2000" dirty="0" err="1" smtClean="0"/>
              <a:t>obstrüksiyonlarda</a:t>
            </a:r>
            <a:r>
              <a:rPr lang="en-US" sz="2000" dirty="0" smtClean="0"/>
              <a:t>, </a:t>
            </a:r>
            <a:r>
              <a:rPr lang="en-US" sz="2000" dirty="0" err="1" smtClean="0"/>
              <a:t>obstrüksiyon</a:t>
            </a:r>
            <a:r>
              <a:rPr lang="en-US" sz="2000" dirty="0" smtClean="0"/>
              <a:t> </a:t>
            </a:r>
            <a:r>
              <a:rPr lang="en-US" sz="2000" dirty="0" err="1" smtClean="0"/>
              <a:t>olduğu</a:t>
            </a:r>
            <a:r>
              <a:rPr lang="en-US" sz="2000" dirty="0" smtClean="0"/>
              <a:t> </a:t>
            </a:r>
            <a:r>
              <a:rPr lang="en-US" sz="2000" dirty="0" err="1" smtClean="0"/>
              <a:t>sırada</a:t>
            </a:r>
            <a:r>
              <a:rPr lang="en-US" sz="2000" dirty="0" smtClean="0"/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refleks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kusma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/>
              <a:t>olur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err="1"/>
              <a:t>S</a:t>
            </a:r>
            <a:r>
              <a:rPr lang="en-US" sz="2000" dirty="0" err="1" smtClean="0"/>
              <a:t>ürekli</a:t>
            </a:r>
            <a:r>
              <a:rPr lang="en-US" sz="2000" dirty="0" smtClean="0"/>
              <a:t> </a:t>
            </a:r>
            <a:r>
              <a:rPr lang="en-US" sz="2000" dirty="0" err="1" smtClean="0"/>
              <a:t>kusmanın</a:t>
            </a:r>
            <a:r>
              <a:rPr lang="en-US" sz="2000" dirty="0" smtClean="0"/>
              <a:t> </a:t>
            </a:r>
            <a:r>
              <a:rPr lang="en-US" sz="2000" dirty="0" err="1" smtClean="0"/>
              <a:t>başlaması</a:t>
            </a:r>
            <a:r>
              <a:rPr lang="en-US" sz="2000" dirty="0" smtClean="0"/>
              <a:t> </a:t>
            </a:r>
            <a:r>
              <a:rPr lang="en-US" sz="2000" dirty="0" err="1" smtClean="0"/>
              <a:t>bir-iki</a:t>
            </a:r>
            <a:r>
              <a:rPr lang="en-US" sz="2000" dirty="0" smtClean="0"/>
              <a:t> </a:t>
            </a:r>
            <a:r>
              <a:rPr lang="en-US" sz="2000" dirty="0" err="1" smtClean="0"/>
              <a:t>güne</a:t>
            </a:r>
            <a:r>
              <a:rPr lang="en-US" sz="2000" dirty="0" smtClean="0"/>
              <a:t> </a:t>
            </a:r>
            <a:r>
              <a:rPr lang="en-US" sz="2000" dirty="0" err="1" smtClean="0"/>
              <a:t>varabilen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aradan</a:t>
            </a:r>
            <a:r>
              <a:rPr lang="en-US" sz="2000" dirty="0" smtClean="0"/>
              <a:t> </a:t>
            </a:r>
            <a:r>
              <a:rPr lang="en-US" sz="2000" dirty="0" err="1" smtClean="0"/>
              <a:t>sonra</a:t>
            </a:r>
            <a:r>
              <a:rPr lang="en-US" sz="2000" dirty="0" smtClean="0"/>
              <a:t>, </a:t>
            </a:r>
            <a:r>
              <a:rPr lang="en-US" sz="2000" dirty="0" err="1" smtClean="0"/>
              <a:t>barsaklarda</a:t>
            </a:r>
            <a:r>
              <a:rPr lang="en-US" sz="2000" dirty="0" smtClean="0"/>
              <a:t> </a:t>
            </a:r>
            <a:r>
              <a:rPr lang="en-US" sz="2000" dirty="0" err="1" smtClean="0"/>
              <a:t>biriken</a:t>
            </a:r>
            <a:r>
              <a:rPr lang="en-US" sz="2000" dirty="0" smtClean="0"/>
              <a:t> </a:t>
            </a:r>
            <a:r>
              <a:rPr lang="en-US" sz="2000" dirty="0" err="1" smtClean="0"/>
              <a:t>içeriğin</a:t>
            </a:r>
            <a:r>
              <a:rPr lang="en-US" sz="2000" dirty="0" smtClean="0"/>
              <a:t> </a:t>
            </a:r>
            <a:r>
              <a:rPr lang="en-US" sz="2000" dirty="0" err="1" smtClean="0"/>
              <a:t>regürjite</a:t>
            </a:r>
            <a:r>
              <a:rPr lang="en-US" sz="2000" dirty="0" smtClean="0"/>
              <a:t> </a:t>
            </a:r>
            <a:r>
              <a:rPr lang="en-US" sz="2000" dirty="0" err="1" smtClean="0"/>
              <a:t>olması</a:t>
            </a:r>
            <a:r>
              <a:rPr lang="en-US" sz="2000" dirty="0" smtClean="0"/>
              <a:t>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meydana</a:t>
            </a:r>
            <a:r>
              <a:rPr lang="en-US" sz="2000" dirty="0" smtClean="0"/>
              <a:t> </a:t>
            </a:r>
            <a:r>
              <a:rPr lang="en-US" sz="2000" dirty="0" err="1" smtClean="0"/>
              <a:t>gelir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O </a:t>
            </a:r>
            <a:r>
              <a:rPr lang="en-US" sz="2000" dirty="0" err="1" smtClean="0"/>
              <a:t>zaman</a:t>
            </a:r>
            <a:r>
              <a:rPr lang="en-US" sz="2000" dirty="0" smtClean="0"/>
              <a:t> </a:t>
            </a:r>
            <a:r>
              <a:rPr lang="en-US" sz="2000" dirty="0" err="1" smtClean="0"/>
              <a:t>barsaklarda</a:t>
            </a:r>
            <a:r>
              <a:rPr lang="en-US" sz="2000" dirty="0" smtClean="0"/>
              <a:t> </a:t>
            </a:r>
            <a:r>
              <a:rPr lang="en-US" sz="2000" dirty="0" err="1" smtClean="0"/>
              <a:t>beklemis</a:t>
            </a:r>
            <a:r>
              <a:rPr lang="en-US" sz="2000" dirty="0" smtClean="0"/>
              <a:t>̧ </a:t>
            </a:r>
            <a:r>
              <a:rPr lang="en-US" sz="2000" dirty="0" err="1" smtClean="0"/>
              <a:t>pütrefaksiyona</a:t>
            </a:r>
            <a:r>
              <a:rPr lang="en-US" sz="2000" dirty="0" smtClean="0"/>
              <a:t> </a:t>
            </a:r>
            <a:r>
              <a:rPr lang="en-US" sz="2000" dirty="0" err="1" smtClean="0"/>
              <a:t>uğramıs</a:t>
            </a:r>
            <a:r>
              <a:rPr lang="en-US" sz="2000" dirty="0" smtClean="0"/>
              <a:t>̧ </a:t>
            </a:r>
            <a:r>
              <a:rPr lang="en-US" sz="2000" dirty="0" err="1" smtClean="0"/>
              <a:t>kötu</a:t>
            </a:r>
            <a:r>
              <a:rPr lang="en-US" sz="2000" dirty="0" smtClean="0"/>
              <a:t>̈ </a:t>
            </a:r>
            <a:r>
              <a:rPr lang="en-US" sz="2000" dirty="0" err="1" smtClean="0"/>
              <a:t>kokulu</a:t>
            </a:r>
            <a:r>
              <a:rPr lang="en-US" sz="2000" dirty="0" smtClean="0"/>
              <a:t> </a:t>
            </a:r>
            <a:r>
              <a:rPr lang="en-US" sz="2000" dirty="0" err="1" smtClean="0"/>
              <a:t>içerik</a:t>
            </a:r>
            <a:r>
              <a:rPr lang="en-US" sz="2000" dirty="0" smtClean="0"/>
              <a:t> </a:t>
            </a:r>
            <a:r>
              <a:rPr lang="en-US" sz="2000" dirty="0" err="1" smtClean="0"/>
              <a:t>kusulur</a:t>
            </a:r>
            <a:r>
              <a:rPr lang="en-US" sz="2000" dirty="0" smtClean="0"/>
              <a:t> </a:t>
            </a:r>
            <a:r>
              <a:rPr lang="en-US" sz="2000" dirty="0" err="1" smtClean="0"/>
              <a:t>veya</a:t>
            </a:r>
            <a:r>
              <a:rPr lang="en-US" sz="2000" dirty="0" smtClean="0"/>
              <a:t> </a:t>
            </a:r>
            <a:r>
              <a:rPr lang="en-US" sz="2000" dirty="0" err="1" smtClean="0"/>
              <a:t>nazogastrik</a:t>
            </a:r>
            <a:r>
              <a:rPr lang="en-US" sz="2000" dirty="0" smtClean="0"/>
              <a:t> </a:t>
            </a:r>
            <a:r>
              <a:rPr lang="en-US" sz="2000" dirty="0" err="1" smtClean="0"/>
              <a:t>sonda</a:t>
            </a:r>
            <a:r>
              <a:rPr lang="en-US" sz="2000" dirty="0" smtClean="0"/>
              <a:t> (NG)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dışarı</a:t>
            </a:r>
            <a:r>
              <a:rPr lang="en-US" sz="2000" dirty="0" smtClean="0"/>
              <a:t> </a:t>
            </a:r>
            <a:r>
              <a:rPr lang="en-US" sz="2000" dirty="0" err="1" smtClean="0"/>
              <a:t>alınır</a:t>
            </a:r>
            <a:r>
              <a:rPr lang="en-US" sz="2000" dirty="0" smtClean="0"/>
              <a:t>. </a:t>
            </a:r>
            <a:r>
              <a:rPr lang="en-US" sz="2000" dirty="0" err="1" smtClean="0"/>
              <a:t>Ancak</a:t>
            </a:r>
            <a:r>
              <a:rPr lang="en-US" sz="2000" dirty="0" smtClean="0"/>
              <a:t> </a:t>
            </a:r>
            <a:r>
              <a:rPr lang="en-US" sz="2000" dirty="0" err="1" smtClean="0"/>
              <a:t>hiçbir</a:t>
            </a:r>
            <a:r>
              <a:rPr lang="en-US" sz="2000" dirty="0" smtClean="0"/>
              <a:t> </a:t>
            </a:r>
            <a:r>
              <a:rPr lang="en-US" sz="2000" dirty="0" err="1" smtClean="0"/>
              <a:t>zaman</a:t>
            </a:r>
            <a:r>
              <a:rPr lang="en-US" sz="2000" dirty="0" smtClean="0"/>
              <a:t> </a:t>
            </a:r>
            <a:r>
              <a:rPr lang="en-US" sz="2000" dirty="0" err="1" smtClean="0"/>
              <a:t>gerçek</a:t>
            </a:r>
            <a:r>
              <a:rPr lang="en-US" sz="2000" dirty="0" smtClean="0"/>
              <a:t> </a:t>
            </a:r>
            <a:r>
              <a:rPr lang="en-US" sz="2000" dirty="0" err="1" smtClean="0"/>
              <a:t>anlamda</a:t>
            </a:r>
            <a:r>
              <a:rPr lang="en-US" sz="2000" dirty="0" smtClean="0"/>
              <a:t> </a:t>
            </a:r>
            <a:r>
              <a:rPr lang="en-US" sz="2000" dirty="0" err="1" smtClean="0"/>
              <a:t>fekal</a:t>
            </a:r>
            <a:r>
              <a:rPr lang="en-US" sz="2000" dirty="0" smtClean="0"/>
              <a:t> </a:t>
            </a:r>
            <a:r>
              <a:rPr lang="en-US" sz="2000" dirty="0" err="1" smtClean="0"/>
              <a:t>materyal</a:t>
            </a:r>
            <a:r>
              <a:rPr lang="en-US" sz="2000" dirty="0" smtClean="0"/>
              <a:t> </a:t>
            </a:r>
            <a:r>
              <a:rPr lang="en-US" sz="2000" dirty="0" err="1" smtClean="0"/>
              <a:t>değildir</a:t>
            </a:r>
            <a:r>
              <a:rPr lang="en-US" sz="2000" dirty="0" smtClean="0"/>
              <a:t>. </a:t>
            </a:r>
            <a:r>
              <a:rPr lang="en-US" sz="2000" b="1" i="1" dirty="0" err="1" smtClean="0"/>
              <a:t>Fekaloid</a:t>
            </a:r>
            <a:r>
              <a:rPr lang="en-US" sz="2000" b="1" i="1" dirty="0" smtClean="0"/>
              <a:t> !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Kolon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obstrüksiyonlarında</a:t>
            </a:r>
            <a:r>
              <a:rPr lang="en-US" sz="2000" dirty="0" smtClean="0"/>
              <a:t> </a:t>
            </a:r>
            <a:r>
              <a:rPr lang="en-US" sz="2000" dirty="0" err="1" smtClean="0"/>
              <a:t>refleks</a:t>
            </a:r>
            <a:r>
              <a:rPr lang="en-US" sz="2000" dirty="0" smtClean="0"/>
              <a:t> </a:t>
            </a:r>
            <a:r>
              <a:rPr lang="en-US" sz="2000" dirty="0" err="1" smtClean="0"/>
              <a:t>kusma</a:t>
            </a:r>
            <a:r>
              <a:rPr lang="en-US" sz="2000" dirty="0" smtClean="0"/>
              <a:t> nadir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görülür</a:t>
            </a:r>
            <a:r>
              <a:rPr lang="en-US" sz="2000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595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67" y="-29686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247" y="613551"/>
            <a:ext cx="8408019" cy="5841655"/>
          </a:xfrm>
        </p:spPr>
        <p:txBody>
          <a:bodyPr>
            <a:normAutofit/>
          </a:bodyPr>
          <a:lstStyle/>
          <a:p>
            <a:r>
              <a:rPr lang="en-US" sz="2000" dirty="0" err="1"/>
              <a:t>Yüksek</a:t>
            </a:r>
            <a:r>
              <a:rPr lang="en-US" sz="2000" dirty="0"/>
              <a:t> </a:t>
            </a:r>
            <a:r>
              <a:rPr lang="en-US" sz="2000" dirty="0" err="1"/>
              <a:t>seviyede</a:t>
            </a:r>
            <a:r>
              <a:rPr lang="en-US" sz="2000" dirty="0"/>
              <a:t> </a:t>
            </a:r>
            <a:r>
              <a:rPr lang="en-US" sz="2000" dirty="0" err="1"/>
              <a:t>tıkanmalarda</a:t>
            </a:r>
            <a:r>
              <a:rPr lang="en-US" sz="2000" dirty="0"/>
              <a:t> </a:t>
            </a:r>
            <a:r>
              <a:rPr lang="en-US" sz="2000" dirty="0" err="1"/>
              <a:t>kusulan</a:t>
            </a:r>
            <a:r>
              <a:rPr lang="en-US" sz="2000" dirty="0"/>
              <a:t> </a:t>
            </a:r>
            <a:r>
              <a:rPr lang="en-US" sz="2000" dirty="0" err="1"/>
              <a:t>sıvı</a:t>
            </a:r>
            <a:r>
              <a:rPr lang="en-US" sz="2000" dirty="0"/>
              <a:t> </a:t>
            </a:r>
            <a:r>
              <a:rPr lang="en-US" sz="2000" dirty="0" err="1"/>
              <a:t>daha</a:t>
            </a:r>
            <a:r>
              <a:rPr lang="en-US" sz="2000" dirty="0"/>
              <a:t> </a:t>
            </a:r>
            <a:r>
              <a:rPr lang="en-US" sz="2000" dirty="0" err="1"/>
              <a:t>temiz</a:t>
            </a:r>
            <a:r>
              <a:rPr lang="en-US" sz="2000" dirty="0"/>
              <a:t> </a:t>
            </a:r>
            <a:r>
              <a:rPr lang="en-US" sz="2000" dirty="0" err="1"/>
              <a:t>görünüşlu</a:t>
            </a:r>
            <a:r>
              <a:rPr lang="en-US" sz="2000" dirty="0"/>
              <a:t>̈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mukusludur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Eğer</a:t>
            </a:r>
            <a:r>
              <a:rPr lang="en-US" sz="2000" dirty="0" smtClean="0"/>
              <a:t> </a:t>
            </a:r>
            <a:r>
              <a:rPr lang="en-US" sz="2000" dirty="0" err="1"/>
              <a:t>ileoçekal</a:t>
            </a:r>
            <a:r>
              <a:rPr lang="en-US" sz="2000" dirty="0"/>
              <a:t> </a:t>
            </a:r>
            <a:r>
              <a:rPr lang="en-US" sz="2000" dirty="0" err="1"/>
              <a:t>valv</a:t>
            </a:r>
            <a:r>
              <a:rPr lang="en-US" sz="2000" dirty="0"/>
              <a:t> </a:t>
            </a:r>
            <a:r>
              <a:rPr lang="en-US" sz="2000" dirty="0" err="1"/>
              <a:t>kompetan</a:t>
            </a:r>
            <a:r>
              <a:rPr lang="en-US" sz="2000" dirty="0"/>
              <a:t> </a:t>
            </a:r>
            <a:r>
              <a:rPr lang="en-US" sz="2000" dirty="0" err="1"/>
              <a:t>değilse</a:t>
            </a:r>
            <a:r>
              <a:rPr lang="en-US" sz="2000" dirty="0"/>
              <a:t> </a:t>
            </a:r>
            <a:r>
              <a:rPr lang="en-US" sz="2000" dirty="0" err="1"/>
              <a:t>kolon</a:t>
            </a:r>
            <a:r>
              <a:rPr lang="en-US" sz="2000" dirty="0"/>
              <a:t> </a:t>
            </a:r>
            <a:r>
              <a:rPr lang="en-US" sz="2000" dirty="0" err="1"/>
              <a:t>içeriği</a:t>
            </a:r>
            <a:r>
              <a:rPr lang="en-US" sz="2000" dirty="0"/>
              <a:t> </a:t>
            </a:r>
            <a:r>
              <a:rPr lang="en-US" sz="2000" dirty="0" err="1"/>
              <a:t>kısmen</a:t>
            </a:r>
            <a:r>
              <a:rPr lang="en-US" sz="2000" dirty="0"/>
              <a:t> </a:t>
            </a:r>
            <a:r>
              <a:rPr lang="en-US" sz="2000" dirty="0" err="1"/>
              <a:t>ince</a:t>
            </a:r>
            <a:r>
              <a:rPr lang="en-US" sz="2000" dirty="0"/>
              <a:t> </a:t>
            </a:r>
            <a:r>
              <a:rPr lang="en-US" sz="2000" dirty="0" err="1"/>
              <a:t>barsaklara</a:t>
            </a:r>
            <a:r>
              <a:rPr lang="en-US" sz="2000" dirty="0"/>
              <a:t> </a:t>
            </a:r>
            <a:r>
              <a:rPr lang="en-US" sz="2000" dirty="0" err="1"/>
              <a:t>regürjite</a:t>
            </a:r>
            <a:r>
              <a:rPr lang="en-US" sz="2000" dirty="0"/>
              <a:t> </a:t>
            </a:r>
            <a:r>
              <a:rPr lang="en-US" sz="2000" dirty="0" err="1"/>
              <a:t>olur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klinik</a:t>
            </a:r>
            <a:r>
              <a:rPr lang="en-US" sz="2000" dirty="0"/>
              <a:t> </a:t>
            </a:r>
            <a:r>
              <a:rPr lang="en-US" sz="2000" dirty="0" err="1"/>
              <a:t>görünüs</a:t>
            </a:r>
            <a:r>
              <a:rPr lang="en-US" sz="2000" dirty="0"/>
              <a:t>̧ distal </a:t>
            </a:r>
            <a:r>
              <a:rPr lang="en-US" sz="2000" dirty="0" err="1"/>
              <a:t>ileumdaki</a:t>
            </a:r>
            <a:r>
              <a:rPr lang="en-US" sz="2000" dirty="0"/>
              <a:t> intestinal </a:t>
            </a:r>
            <a:r>
              <a:rPr lang="en-US" sz="2000" dirty="0" err="1"/>
              <a:t>obstrüksiyonu</a:t>
            </a:r>
            <a:r>
              <a:rPr lang="en-US" sz="2000" dirty="0"/>
              <a:t> </a:t>
            </a:r>
            <a:r>
              <a:rPr lang="en-US" sz="2000" dirty="0" err="1"/>
              <a:t>andırır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 smtClean="0"/>
          </a:p>
          <a:p>
            <a:r>
              <a:rPr lang="en-US" sz="2000" dirty="0" err="1" smtClean="0"/>
              <a:t>Yüksek</a:t>
            </a:r>
            <a:r>
              <a:rPr lang="en-US" sz="2000" dirty="0" smtClean="0"/>
              <a:t> </a:t>
            </a:r>
            <a:r>
              <a:rPr lang="en-US" sz="2000" dirty="0" err="1"/>
              <a:t>seviyede</a:t>
            </a:r>
            <a:r>
              <a:rPr lang="en-US" sz="2000" dirty="0"/>
              <a:t> </a:t>
            </a:r>
            <a:r>
              <a:rPr lang="en-US" sz="2000" dirty="0" err="1"/>
              <a:t>jejunal</a:t>
            </a:r>
            <a:r>
              <a:rPr lang="en-US" sz="2000" dirty="0"/>
              <a:t> segment </a:t>
            </a:r>
            <a:r>
              <a:rPr lang="en-US" sz="2000" dirty="0" err="1"/>
              <a:t>obstrüksiyonlarında</a:t>
            </a:r>
            <a:r>
              <a:rPr lang="en-US" sz="2000" dirty="0"/>
              <a:t> </a:t>
            </a:r>
            <a:r>
              <a:rPr lang="en-US" sz="2000" dirty="0" err="1"/>
              <a:t>olduğu</a:t>
            </a:r>
            <a:r>
              <a:rPr lang="en-US" sz="2000" dirty="0"/>
              <a:t> </a:t>
            </a:r>
            <a:r>
              <a:rPr lang="en-US" sz="2000" dirty="0" err="1"/>
              <a:t>gibi</a:t>
            </a:r>
            <a:r>
              <a:rPr lang="en-US" sz="2000" dirty="0"/>
              <a:t> </a:t>
            </a:r>
            <a:r>
              <a:rPr lang="en-US" sz="2000" dirty="0" err="1"/>
              <a:t>bazen</a:t>
            </a:r>
            <a:r>
              <a:rPr lang="en-US" sz="2000" dirty="0"/>
              <a:t> </a:t>
            </a:r>
            <a:r>
              <a:rPr lang="en-US" sz="2000" dirty="0" err="1"/>
              <a:t>mekanik</a:t>
            </a:r>
            <a:r>
              <a:rPr lang="en-US" sz="2000" dirty="0"/>
              <a:t> </a:t>
            </a:r>
            <a:r>
              <a:rPr lang="en-US" sz="2000" dirty="0" err="1"/>
              <a:t>tıkanma</a:t>
            </a:r>
            <a:r>
              <a:rPr lang="en-US" sz="2000" dirty="0"/>
              <a:t> </a:t>
            </a:r>
            <a:r>
              <a:rPr lang="en-US" sz="2000" dirty="0" err="1"/>
              <a:t>dolayısıyla</a:t>
            </a:r>
            <a:r>
              <a:rPr lang="en-US" sz="2000" dirty="0"/>
              <a:t>, </a:t>
            </a:r>
            <a:r>
              <a:rPr lang="en-US" sz="2000" dirty="0" err="1"/>
              <a:t>engeli</a:t>
            </a:r>
            <a:r>
              <a:rPr lang="en-US" sz="2000" dirty="0"/>
              <a:t> </a:t>
            </a:r>
            <a:r>
              <a:rPr lang="en-US" sz="2000" dirty="0" err="1"/>
              <a:t>aşmak</a:t>
            </a:r>
            <a:r>
              <a:rPr lang="en-US" sz="2000" dirty="0"/>
              <a:t> </a:t>
            </a:r>
            <a:r>
              <a:rPr lang="en-US" sz="2000" dirty="0" err="1"/>
              <a:t>istercesine</a:t>
            </a:r>
            <a:r>
              <a:rPr lang="en-US" sz="2000" dirty="0"/>
              <a:t> </a:t>
            </a:r>
            <a:r>
              <a:rPr lang="en-US" sz="2000" dirty="0" err="1"/>
              <a:t>stimüle</a:t>
            </a:r>
            <a:r>
              <a:rPr lang="en-US" sz="2000" dirty="0"/>
              <a:t> </a:t>
            </a:r>
            <a:r>
              <a:rPr lang="en-US" sz="2000" dirty="0" err="1"/>
              <a:t>edilmis</a:t>
            </a:r>
            <a:r>
              <a:rPr lang="en-US" sz="2000" dirty="0"/>
              <a:t>̧ </a:t>
            </a:r>
            <a:r>
              <a:rPr lang="en-US" sz="2000" dirty="0" err="1"/>
              <a:t>barsak</a:t>
            </a:r>
            <a:r>
              <a:rPr lang="en-US" sz="2000" dirty="0"/>
              <a:t> </a:t>
            </a:r>
            <a:r>
              <a:rPr lang="en-US" sz="2000" dirty="0" err="1"/>
              <a:t>peristaltizmi</a:t>
            </a:r>
            <a:r>
              <a:rPr lang="en-US" sz="2000" dirty="0"/>
              <a:t> </a:t>
            </a:r>
            <a:r>
              <a:rPr lang="en-US" sz="2000" dirty="0" err="1"/>
              <a:t>gelişir</a:t>
            </a:r>
            <a:r>
              <a:rPr lang="en-US" sz="2000" dirty="0"/>
              <a:t> (</a:t>
            </a:r>
            <a:r>
              <a:rPr lang="en-US" sz="2000" b="1" i="1" dirty="0" err="1"/>
              <a:t>hiperaktif</a:t>
            </a:r>
            <a:r>
              <a:rPr lang="en-US" sz="2000" b="1" i="1" dirty="0"/>
              <a:t> </a:t>
            </a:r>
            <a:r>
              <a:rPr lang="en-US" sz="2000" b="1" i="1" dirty="0" err="1"/>
              <a:t>barsak</a:t>
            </a:r>
            <a:r>
              <a:rPr lang="en-US" sz="2000" b="1" i="1" dirty="0"/>
              <a:t> </a:t>
            </a:r>
            <a:r>
              <a:rPr lang="en-US" sz="2000" b="1" i="1" dirty="0" err="1"/>
              <a:t>hareketleri</a:t>
            </a:r>
            <a:r>
              <a:rPr lang="en-US" sz="2000" dirty="0"/>
              <a:t>)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 </a:t>
            </a:r>
            <a:r>
              <a:rPr lang="en-US" sz="2000" dirty="0"/>
              <a:t>da </a:t>
            </a:r>
            <a:r>
              <a:rPr lang="en-US" sz="2000" dirty="0" err="1"/>
              <a:t>patlayıcı</a:t>
            </a:r>
            <a:r>
              <a:rPr lang="en-US" sz="2000" dirty="0"/>
              <a:t> </a:t>
            </a:r>
            <a:r>
              <a:rPr lang="en-US" sz="2000" dirty="0" err="1"/>
              <a:t>şekilde</a:t>
            </a:r>
            <a:r>
              <a:rPr lang="en-US" sz="2000" dirty="0"/>
              <a:t> </a:t>
            </a:r>
            <a:r>
              <a:rPr lang="en-US" sz="2000" dirty="0" err="1"/>
              <a:t>kolon</a:t>
            </a:r>
            <a:r>
              <a:rPr lang="en-US" sz="2000" dirty="0"/>
              <a:t> </a:t>
            </a:r>
            <a:r>
              <a:rPr lang="en-US" sz="2000" dirty="0" err="1"/>
              <a:t>içeriğinin</a:t>
            </a:r>
            <a:r>
              <a:rPr lang="en-US" sz="2000" dirty="0"/>
              <a:t> </a:t>
            </a:r>
            <a:r>
              <a:rPr lang="en-US" sz="2000" dirty="0" err="1"/>
              <a:t>dışarı</a:t>
            </a:r>
            <a:r>
              <a:rPr lang="en-US" sz="2000" dirty="0"/>
              <a:t> </a:t>
            </a:r>
            <a:r>
              <a:rPr lang="en-US" sz="2000" dirty="0" err="1"/>
              <a:t>çıkarıldığı</a:t>
            </a:r>
            <a:r>
              <a:rPr lang="en-US" sz="2000" dirty="0"/>
              <a:t> </a:t>
            </a:r>
            <a:r>
              <a:rPr lang="en-US" sz="2000" dirty="0" err="1"/>
              <a:t>diare</a:t>
            </a:r>
            <a:r>
              <a:rPr lang="en-US" sz="2000" dirty="0"/>
              <a:t> </a:t>
            </a:r>
            <a:r>
              <a:rPr lang="en-US" sz="2000" dirty="0" err="1"/>
              <a:t>olmasına</a:t>
            </a:r>
            <a:r>
              <a:rPr lang="en-US" sz="2000" dirty="0"/>
              <a:t> </a:t>
            </a:r>
            <a:r>
              <a:rPr lang="en-US" sz="2000" dirty="0" err="1"/>
              <a:t>yol</a:t>
            </a:r>
            <a:r>
              <a:rPr lang="en-US" sz="2000" dirty="0"/>
              <a:t> </a:t>
            </a:r>
            <a:r>
              <a:rPr lang="en-US" sz="2000" dirty="0" err="1"/>
              <a:t>açar</a:t>
            </a:r>
            <a:r>
              <a:rPr lang="en-US" sz="2000" dirty="0"/>
              <a:t>. </a:t>
            </a:r>
            <a:r>
              <a:rPr lang="en-US" sz="2000" dirty="0" err="1"/>
              <a:t>Parsiyel</a:t>
            </a:r>
            <a:r>
              <a:rPr lang="en-US" sz="2000" dirty="0"/>
              <a:t> </a:t>
            </a:r>
            <a:r>
              <a:rPr lang="en-US" sz="2000" dirty="0" err="1"/>
              <a:t>obstrüksiyon</a:t>
            </a:r>
            <a:r>
              <a:rPr lang="en-US" sz="2000" dirty="0"/>
              <a:t> (</a:t>
            </a:r>
            <a:r>
              <a:rPr lang="en-US" sz="2000" dirty="0" err="1"/>
              <a:t>subileus</a:t>
            </a:r>
            <a:r>
              <a:rPr lang="en-US" sz="2000" dirty="0"/>
              <a:t>) </a:t>
            </a:r>
            <a:r>
              <a:rPr lang="en-US" sz="2000" dirty="0" err="1"/>
              <a:t>adı</a:t>
            </a:r>
            <a:r>
              <a:rPr lang="en-US" sz="2000" dirty="0"/>
              <a:t> </a:t>
            </a:r>
            <a:r>
              <a:rPr lang="en-US" sz="2000" dirty="0" err="1"/>
              <a:t>verilen</a:t>
            </a:r>
            <a:r>
              <a:rPr lang="en-US" sz="2000" dirty="0"/>
              <a:t> </a:t>
            </a:r>
            <a:r>
              <a:rPr lang="en-US" sz="2000" dirty="0" err="1"/>
              <a:t>durumlarda</a:t>
            </a:r>
            <a:r>
              <a:rPr lang="en-US" sz="2000" dirty="0"/>
              <a:t> da </a:t>
            </a:r>
            <a:r>
              <a:rPr lang="en-US" sz="2000" dirty="0" err="1"/>
              <a:t>aynı</a:t>
            </a:r>
            <a:r>
              <a:rPr lang="en-US" sz="2000" dirty="0"/>
              <a:t> </a:t>
            </a:r>
            <a:r>
              <a:rPr lang="en-US" sz="2000" dirty="0" err="1"/>
              <a:t>olay</a:t>
            </a:r>
            <a:r>
              <a:rPr lang="en-US" sz="2000" dirty="0"/>
              <a:t> </a:t>
            </a:r>
            <a:r>
              <a:rPr lang="en-US" sz="2000" dirty="0" err="1"/>
              <a:t>görülebilir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/>
              <a:t>Yüksek</a:t>
            </a:r>
            <a:r>
              <a:rPr lang="en-US" sz="2000" dirty="0"/>
              <a:t> </a:t>
            </a:r>
            <a:r>
              <a:rPr lang="en-US" sz="2000" dirty="0" err="1"/>
              <a:t>seviyede</a:t>
            </a:r>
            <a:r>
              <a:rPr lang="en-US" sz="2000" dirty="0"/>
              <a:t> intestinal </a:t>
            </a:r>
            <a:r>
              <a:rPr lang="en-US" sz="2000" dirty="0" err="1"/>
              <a:t>obstrüksiyonlarda</a:t>
            </a:r>
            <a:r>
              <a:rPr lang="en-US" sz="2000" dirty="0"/>
              <a:t> abdominal </a:t>
            </a:r>
            <a:r>
              <a:rPr lang="en-US" sz="2000" dirty="0" err="1"/>
              <a:t>distansiyon</a:t>
            </a:r>
            <a:r>
              <a:rPr lang="en-US" sz="2000" dirty="0"/>
              <a:t> </a:t>
            </a:r>
            <a:r>
              <a:rPr lang="en-US" sz="2000" dirty="0" err="1" smtClean="0"/>
              <a:t>az</a:t>
            </a:r>
            <a:r>
              <a:rPr lang="en-US" sz="2000" dirty="0" smtClean="0"/>
              <a:t> </a:t>
            </a:r>
            <a:r>
              <a:rPr lang="en-US" sz="2000" dirty="0" err="1"/>
              <a:t>olabilir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25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422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TANI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52" y="917943"/>
            <a:ext cx="8547738" cy="5705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Fizik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muayenedeki</a:t>
            </a:r>
            <a:r>
              <a:rPr lang="en-US" sz="2000" b="1" dirty="0">
                <a:solidFill>
                  <a:srgbClr val="FF0000"/>
                </a:solidFill>
              </a:rPr>
              <a:t> ilk </a:t>
            </a:r>
            <a:r>
              <a:rPr lang="en-US" sz="2000" b="1" dirty="0" err="1">
                <a:solidFill>
                  <a:srgbClr val="FF0000"/>
                </a:solidFill>
              </a:rPr>
              <a:t>adımlar</a:t>
            </a:r>
            <a:r>
              <a:rPr lang="en-US" sz="2000" b="1" dirty="0">
                <a:solidFill>
                  <a:srgbClr val="FF0000"/>
                </a:solidFill>
              </a:rPr>
              <a:t>;</a:t>
            </a:r>
            <a:br>
              <a:rPr lang="en-US" sz="2000" b="1" dirty="0">
                <a:solidFill>
                  <a:srgbClr val="FF0000"/>
                </a:solidFill>
              </a:rPr>
            </a:b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1) Hastanın </a:t>
            </a:r>
            <a:r>
              <a:rPr lang="en-US" sz="2000" dirty="0" err="1"/>
              <a:t>hastalığı</a:t>
            </a:r>
            <a:r>
              <a:rPr lang="en-US" sz="2000" dirty="0"/>
              <a:t> </a:t>
            </a:r>
            <a:r>
              <a:rPr lang="en-US" sz="2000" dirty="0" err="1"/>
              <a:t>konusunda</a:t>
            </a:r>
            <a:r>
              <a:rPr lang="en-US" sz="2000" dirty="0"/>
              <a:t> </a:t>
            </a:r>
            <a:r>
              <a:rPr lang="en-US" sz="2000" dirty="0" err="1"/>
              <a:t>fikir</a:t>
            </a:r>
            <a:r>
              <a:rPr lang="en-US" sz="2000" dirty="0"/>
              <a:t> </a:t>
            </a:r>
            <a:r>
              <a:rPr lang="en-US" sz="2000" dirty="0" err="1"/>
              <a:t>edinmek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2) Hastanın </a:t>
            </a:r>
            <a:r>
              <a:rPr lang="en-US" sz="2000" dirty="0"/>
              <a:t>vital </a:t>
            </a:r>
            <a:r>
              <a:rPr lang="en-US" sz="2000" dirty="0" err="1"/>
              <a:t>bulgularını</a:t>
            </a:r>
            <a:r>
              <a:rPr lang="en-US" sz="2000" dirty="0"/>
              <a:t>,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hidrasyon</a:t>
            </a:r>
            <a:r>
              <a:rPr lang="en-US" sz="2000" dirty="0" smtClean="0"/>
              <a:t> </a:t>
            </a:r>
            <a:r>
              <a:rPr lang="en-US" sz="2000" dirty="0" err="1"/>
              <a:t>durumunu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sistemik</a:t>
            </a:r>
            <a:r>
              <a:rPr lang="en-US" sz="2000" dirty="0" smtClean="0"/>
              <a:t> </a:t>
            </a:r>
            <a:r>
              <a:rPr lang="en-US" sz="2000" dirty="0" err="1"/>
              <a:t>durumunu</a:t>
            </a:r>
            <a:r>
              <a:rPr lang="en-US" sz="2000" dirty="0"/>
              <a:t> </a:t>
            </a:r>
            <a:r>
              <a:rPr lang="en-US" sz="2000" dirty="0" err="1"/>
              <a:t>değerlendirmektir</a:t>
            </a:r>
            <a:r>
              <a:rPr lang="en-US" sz="2000" dirty="0"/>
              <a:t>.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Bu </a:t>
            </a:r>
            <a:r>
              <a:rPr lang="en-US" sz="2000" dirty="0" err="1" smtClean="0"/>
              <a:t>sırada</a:t>
            </a:r>
            <a:r>
              <a:rPr lang="en-US" sz="2000" dirty="0" smtClean="0"/>
              <a:t>; </a:t>
            </a:r>
            <a:r>
              <a:rPr lang="en-US" sz="2000" dirty="0" err="1" smtClean="0"/>
              <a:t>Nazogastrik</a:t>
            </a:r>
            <a:r>
              <a:rPr lang="en-US" sz="2000" dirty="0" smtClean="0"/>
              <a:t> </a:t>
            </a:r>
            <a:r>
              <a:rPr lang="en-US" sz="2000" dirty="0" err="1" smtClean="0"/>
              <a:t>sonda</a:t>
            </a:r>
            <a:r>
              <a:rPr lang="en-US" sz="2000" dirty="0" smtClean="0"/>
              <a:t>, </a:t>
            </a:r>
            <a:r>
              <a:rPr lang="en-US" sz="2000" dirty="0" err="1"/>
              <a:t>idrar</a:t>
            </a:r>
            <a:r>
              <a:rPr lang="en-US" sz="2000" dirty="0"/>
              <a:t> </a:t>
            </a:r>
            <a:r>
              <a:rPr lang="en-US" sz="2000" dirty="0" err="1"/>
              <a:t>sondası</a:t>
            </a:r>
            <a:r>
              <a:rPr lang="en-US" sz="2000" dirty="0"/>
              <a:t> </a:t>
            </a:r>
            <a:r>
              <a:rPr lang="en-US" sz="2000" dirty="0" err="1"/>
              <a:t>takılmalı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damar</a:t>
            </a:r>
            <a:r>
              <a:rPr lang="en-US" sz="2000" dirty="0"/>
              <a:t> </a:t>
            </a:r>
            <a:r>
              <a:rPr lang="en-US" sz="2000" dirty="0" err="1"/>
              <a:t>yolu</a:t>
            </a:r>
            <a:r>
              <a:rPr lang="en-US" sz="2000" dirty="0"/>
              <a:t> </a:t>
            </a:r>
            <a:r>
              <a:rPr lang="en-US" sz="2000" dirty="0" err="1"/>
              <a:t>açılmalıdır</a:t>
            </a:r>
            <a:r>
              <a:rPr lang="en-US" sz="20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9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İNTESTINAL OBSTRÜKSİYON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932" y="1085608"/>
            <a:ext cx="8508901" cy="57723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i="1" dirty="0"/>
              <a:t>İ</a:t>
            </a:r>
            <a:r>
              <a:rPr lang="en-US" sz="1800" b="1" i="1" dirty="0" smtClean="0"/>
              <a:t>ntestinal </a:t>
            </a:r>
            <a:r>
              <a:rPr lang="en-US" sz="1800" b="1" i="1" dirty="0" err="1"/>
              <a:t>içeriğin</a:t>
            </a:r>
            <a:r>
              <a:rPr lang="en-US" sz="1800" b="1" i="1" dirty="0"/>
              <a:t> gastrointestinal </a:t>
            </a:r>
            <a:r>
              <a:rPr lang="en-US" sz="1800" b="1" i="1" dirty="0" err="1"/>
              <a:t>sistem</a:t>
            </a:r>
            <a:r>
              <a:rPr lang="en-US" sz="1800" b="1" i="1" dirty="0"/>
              <a:t> </a:t>
            </a:r>
            <a:r>
              <a:rPr lang="en-US" sz="1800" b="1" i="1" dirty="0" err="1"/>
              <a:t>içinde</a:t>
            </a:r>
            <a:r>
              <a:rPr lang="en-US" sz="1800" b="1" i="1" dirty="0"/>
              <a:t> </a:t>
            </a:r>
            <a:r>
              <a:rPr lang="en-US" sz="1800" b="1" i="1" dirty="0" err="1"/>
              <a:t>distale</a:t>
            </a:r>
            <a:r>
              <a:rPr lang="en-US" sz="1800" b="1" i="1" dirty="0"/>
              <a:t> </a:t>
            </a:r>
            <a:r>
              <a:rPr lang="en-US" sz="1800" b="1" i="1" dirty="0" err="1"/>
              <a:t>doğru</a:t>
            </a:r>
            <a:r>
              <a:rPr lang="en-US" sz="1800" b="1" i="1" dirty="0"/>
              <a:t> </a:t>
            </a:r>
            <a:r>
              <a:rPr lang="en-US" sz="1800" b="1" i="1" dirty="0" err="1"/>
              <a:t>olan</a:t>
            </a:r>
            <a:r>
              <a:rPr lang="en-US" sz="1800" b="1" i="1" dirty="0"/>
              <a:t> </a:t>
            </a:r>
            <a:r>
              <a:rPr lang="en-US" sz="1800" b="1" i="1" dirty="0" err="1"/>
              <a:t>geçişinin</a:t>
            </a:r>
            <a:r>
              <a:rPr lang="en-US" sz="1800" b="1" i="1" dirty="0"/>
              <a:t>, </a:t>
            </a:r>
            <a:r>
              <a:rPr lang="en-US" sz="1800" b="1" i="1" dirty="0" err="1"/>
              <a:t>parsiyel</a:t>
            </a:r>
            <a:r>
              <a:rPr lang="en-US" sz="1800" b="1" i="1" dirty="0"/>
              <a:t> </a:t>
            </a:r>
            <a:r>
              <a:rPr lang="en-US" sz="1800" b="1" i="1" dirty="0" err="1" smtClean="0"/>
              <a:t>ya</a:t>
            </a:r>
            <a:r>
              <a:rPr lang="en-US" sz="1800" b="1" i="1" dirty="0" smtClean="0"/>
              <a:t> da </a:t>
            </a:r>
            <a:r>
              <a:rPr lang="en-US" sz="1800" b="1" i="1" dirty="0"/>
              <a:t>tam </a:t>
            </a:r>
            <a:r>
              <a:rPr lang="en-US" sz="1800" b="1" i="1" dirty="0" err="1"/>
              <a:t>olarak</a:t>
            </a:r>
            <a:r>
              <a:rPr lang="en-US" sz="1800" b="1" i="1" dirty="0"/>
              <a:t> </a:t>
            </a:r>
            <a:r>
              <a:rPr lang="en-US" sz="1800" b="1" i="1" dirty="0" err="1"/>
              <a:t>engellenmesidir</a:t>
            </a:r>
            <a:r>
              <a:rPr lang="en-US" sz="1800" b="1" i="1" dirty="0" smtClean="0"/>
              <a:t>.</a:t>
            </a:r>
          </a:p>
          <a:p>
            <a:r>
              <a:rPr lang="en-US" sz="1800" dirty="0" err="1" smtClean="0"/>
              <a:t>Akut</a:t>
            </a:r>
            <a:r>
              <a:rPr lang="en-US" sz="1800" dirty="0" smtClean="0"/>
              <a:t> </a:t>
            </a:r>
            <a:r>
              <a:rPr lang="en-US" sz="1800" dirty="0" err="1"/>
              <a:t>batının</a:t>
            </a:r>
            <a:r>
              <a:rPr lang="en-US" sz="1800" dirty="0"/>
              <a:t> </a:t>
            </a:r>
            <a:r>
              <a:rPr lang="en-US" sz="1800" dirty="0" err="1"/>
              <a:t>önemli</a:t>
            </a:r>
            <a:r>
              <a:rPr lang="en-US" sz="1800" dirty="0"/>
              <a:t> </a:t>
            </a:r>
            <a:r>
              <a:rPr lang="en-US" sz="1800" dirty="0" err="1"/>
              <a:t>nedenlerinden</a:t>
            </a:r>
            <a:r>
              <a:rPr lang="en-US" sz="1800" dirty="0"/>
              <a:t> </a:t>
            </a:r>
            <a:r>
              <a:rPr lang="en-US" sz="1800" dirty="0" err="1"/>
              <a:t>biri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sık</a:t>
            </a:r>
            <a:r>
              <a:rPr lang="en-US" sz="1800" dirty="0"/>
              <a:t> </a:t>
            </a:r>
            <a:r>
              <a:rPr lang="en-US" sz="1800" dirty="0" err="1"/>
              <a:t>karşılaşılan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tıbbi</a:t>
            </a:r>
            <a:r>
              <a:rPr lang="en-US" sz="1800" dirty="0"/>
              <a:t> </a:t>
            </a:r>
            <a:r>
              <a:rPr lang="en-US" sz="1800" dirty="0" err="1"/>
              <a:t>sorundur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</a:rPr>
              <a:t>İntestinal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obstrüksiyonlar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olus</a:t>
            </a:r>
            <a:r>
              <a:rPr lang="en-US" sz="1800" b="1" dirty="0">
                <a:solidFill>
                  <a:srgbClr val="FF0000"/>
                </a:solidFill>
              </a:rPr>
              <a:t>̧ </a:t>
            </a:r>
            <a:r>
              <a:rPr lang="en-US" sz="1800" b="1" dirty="0" err="1">
                <a:solidFill>
                  <a:srgbClr val="FF0000"/>
                </a:solidFill>
              </a:rPr>
              <a:t>mekanizmalarına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göre</a:t>
            </a:r>
            <a:r>
              <a:rPr lang="en-US" sz="18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1800" dirty="0" err="1" smtClean="0"/>
              <a:t>mekanik</a:t>
            </a:r>
            <a:r>
              <a:rPr lang="en-US" sz="1800" dirty="0" smtClean="0"/>
              <a:t> </a:t>
            </a:r>
            <a:r>
              <a:rPr lang="en-US" sz="1800" dirty="0"/>
              <a:t>intestinal </a:t>
            </a:r>
            <a:r>
              <a:rPr lang="en-US" sz="1800" dirty="0" err="1"/>
              <a:t>obstrüksiyon</a:t>
            </a:r>
            <a:r>
              <a:rPr lang="en-US" sz="1800" dirty="0"/>
              <a:t>, </a:t>
            </a:r>
            <a:endParaRPr lang="en-US" sz="1800" dirty="0" smtClean="0"/>
          </a:p>
          <a:p>
            <a:r>
              <a:rPr lang="en-US" sz="1800" dirty="0" err="1" smtClean="0"/>
              <a:t>paralitik</a:t>
            </a:r>
            <a:r>
              <a:rPr lang="en-US" sz="1800" dirty="0" smtClean="0"/>
              <a:t> ileus</a:t>
            </a:r>
          </a:p>
          <a:p>
            <a:r>
              <a:rPr lang="en-US" sz="1800" dirty="0" smtClean="0"/>
              <a:t>intestinal </a:t>
            </a:r>
            <a:r>
              <a:rPr lang="en-US" sz="1800" dirty="0" err="1"/>
              <a:t>psödo</a:t>
            </a:r>
            <a:r>
              <a:rPr lang="en-US" sz="1800" dirty="0"/>
              <a:t>- </a:t>
            </a:r>
            <a:r>
              <a:rPr lang="en-US" sz="1800" dirty="0" err="1"/>
              <a:t>obstrüksiyon</a:t>
            </a:r>
            <a:r>
              <a:rPr lang="en-US" sz="1800" dirty="0"/>
              <a:t> </a:t>
            </a:r>
            <a:r>
              <a:rPr lang="en-US" sz="1800" dirty="0" err="1" smtClean="0"/>
              <a:t>olarak</a:t>
            </a:r>
            <a:r>
              <a:rPr lang="en-US" sz="1800" dirty="0" smtClean="0"/>
              <a:t>      </a:t>
            </a:r>
            <a:r>
              <a:rPr lang="en-US" sz="1800" dirty="0" err="1"/>
              <a:t>sınıflandırılabilirler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</a:rPr>
              <a:t>İntestinal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obstrüksiyonlarda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farklı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sınıflamalar</a:t>
            </a:r>
            <a:r>
              <a:rPr lang="en-US" sz="18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1800" dirty="0" err="1" smtClean="0"/>
              <a:t>akut</a:t>
            </a:r>
            <a:r>
              <a:rPr lang="en-US" sz="1800" dirty="0"/>
              <a:t>/</a:t>
            </a:r>
            <a:r>
              <a:rPr lang="en-US" sz="1800" dirty="0" err="1"/>
              <a:t>kronik</a:t>
            </a:r>
            <a:r>
              <a:rPr lang="en-US" sz="1800" dirty="0"/>
              <a:t>, </a:t>
            </a:r>
            <a:endParaRPr lang="en-US" sz="1800" dirty="0" smtClean="0"/>
          </a:p>
          <a:p>
            <a:r>
              <a:rPr lang="en-US" sz="1800" dirty="0" err="1" smtClean="0"/>
              <a:t>parsiyel</a:t>
            </a:r>
            <a:r>
              <a:rPr lang="en-US" sz="1800" dirty="0"/>
              <a:t>/tam, </a:t>
            </a:r>
            <a:endParaRPr lang="en-US" sz="1800" dirty="0" smtClean="0"/>
          </a:p>
          <a:p>
            <a:r>
              <a:rPr lang="en-US" sz="1800" dirty="0" err="1" smtClean="0"/>
              <a:t>basit</a:t>
            </a:r>
            <a:r>
              <a:rPr lang="en-US" sz="1800" dirty="0" smtClean="0"/>
              <a:t>/</a:t>
            </a:r>
            <a:r>
              <a:rPr lang="en-US" sz="1800" dirty="0" err="1"/>
              <a:t>kapalı</a:t>
            </a:r>
            <a:r>
              <a:rPr lang="en-US" sz="1800" dirty="0"/>
              <a:t> </a:t>
            </a:r>
            <a:r>
              <a:rPr lang="en-US" sz="1800" dirty="0" err="1"/>
              <a:t>ans</a:t>
            </a:r>
            <a:r>
              <a:rPr lang="en-US" sz="1800" dirty="0"/>
              <a:t>, </a:t>
            </a:r>
            <a:endParaRPr lang="en-US" sz="1800" dirty="0" smtClean="0"/>
          </a:p>
          <a:p>
            <a:r>
              <a:rPr lang="en-US" sz="1800" dirty="0" err="1" smtClean="0"/>
              <a:t>gangrenöz</a:t>
            </a:r>
            <a:r>
              <a:rPr lang="en-US" sz="1800" dirty="0"/>
              <a:t>/</a:t>
            </a:r>
            <a:r>
              <a:rPr lang="en-US" sz="1800" dirty="0" err="1"/>
              <a:t>nongangrenöz</a:t>
            </a:r>
            <a:r>
              <a:rPr lang="en-US" sz="1800" dirty="0"/>
              <a:t> 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err="1"/>
              <a:t>O</a:t>
            </a:r>
            <a:r>
              <a:rPr lang="en-US" sz="1800" dirty="0" err="1" smtClean="0"/>
              <a:t>bstrüksiyon</a:t>
            </a:r>
            <a:r>
              <a:rPr lang="en-US" sz="1800" dirty="0" smtClean="0"/>
              <a:t> </a:t>
            </a:r>
            <a:r>
              <a:rPr lang="en-US" sz="1800" dirty="0" err="1"/>
              <a:t>kapalı</a:t>
            </a:r>
            <a:r>
              <a:rPr lang="en-US" sz="1800" dirty="0"/>
              <a:t> </a:t>
            </a:r>
            <a:r>
              <a:rPr lang="en-US" sz="1800" dirty="0" err="1"/>
              <a:t>ansın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</a:t>
            </a:r>
            <a:r>
              <a:rPr lang="en-US" sz="1800" dirty="0" err="1"/>
              <a:t>akımını</a:t>
            </a:r>
            <a:r>
              <a:rPr lang="en-US" sz="1800" dirty="0"/>
              <a:t> </a:t>
            </a:r>
            <a:r>
              <a:rPr lang="en-US" sz="1800" dirty="0" err="1"/>
              <a:t>engelleyerek</a:t>
            </a:r>
            <a:r>
              <a:rPr lang="en-US" sz="1800" dirty="0"/>
              <a:t> </a:t>
            </a:r>
            <a:r>
              <a:rPr lang="en-US" sz="1800" dirty="0" err="1"/>
              <a:t>iskemi</a:t>
            </a:r>
            <a:r>
              <a:rPr lang="en-US" sz="1800" dirty="0"/>
              <a:t>, </a:t>
            </a:r>
            <a:r>
              <a:rPr lang="en-US" sz="1800" dirty="0" err="1"/>
              <a:t>barsak</a:t>
            </a:r>
            <a:r>
              <a:rPr lang="en-US" sz="1800" dirty="0"/>
              <a:t> </a:t>
            </a:r>
            <a:r>
              <a:rPr lang="en-US" sz="1800" dirty="0" err="1"/>
              <a:t>duvarı</a:t>
            </a:r>
            <a:r>
              <a:rPr lang="en-US" sz="1800" dirty="0"/>
              <a:t> </a:t>
            </a:r>
            <a:r>
              <a:rPr lang="en-US" sz="1800" dirty="0" err="1"/>
              <a:t>nekrozu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perforasyona</a:t>
            </a:r>
            <a:r>
              <a:rPr lang="en-US" sz="1800" dirty="0"/>
              <a:t> </a:t>
            </a:r>
            <a:r>
              <a:rPr lang="en-US" sz="1800" dirty="0" err="1"/>
              <a:t>yol</a:t>
            </a:r>
            <a:r>
              <a:rPr lang="en-US" sz="1800" dirty="0"/>
              <a:t> </a:t>
            </a:r>
            <a:r>
              <a:rPr lang="en-US" sz="1800" dirty="0" err="1"/>
              <a:t>açıyorsa</a:t>
            </a:r>
            <a:r>
              <a:rPr lang="en-US" sz="1800" dirty="0"/>
              <a:t> </a:t>
            </a:r>
            <a:r>
              <a:rPr lang="en-US" sz="1800" b="1" dirty="0" err="1"/>
              <a:t>strangülasyondan</a:t>
            </a:r>
            <a:r>
              <a:rPr lang="en-US" sz="1800" dirty="0"/>
              <a:t> </a:t>
            </a:r>
            <a:r>
              <a:rPr lang="en-US" sz="1800" dirty="0" err="1"/>
              <a:t>söz</a:t>
            </a:r>
            <a:r>
              <a:rPr lang="en-US" sz="1800" dirty="0"/>
              <a:t> </a:t>
            </a:r>
            <a:r>
              <a:rPr lang="en-US" sz="1800" dirty="0" err="1"/>
              <a:t>edilir</a:t>
            </a:r>
            <a:r>
              <a:rPr lang="en-US" sz="1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85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04" y="-86836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771" y="445610"/>
            <a:ext cx="8537242" cy="6275865"/>
          </a:xfrm>
        </p:spPr>
        <p:txBody>
          <a:bodyPr>
            <a:normAutofit/>
          </a:bodyPr>
          <a:lstStyle/>
          <a:p>
            <a:r>
              <a:rPr lang="en-US" sz="2000" b="1" i="1" dirty="0" smtClean="0"/>
              <a:t>Hipotansiyon </a:t>
            </a:r>
            <a:r>
              <a:rPr lang="en-US" sz="2000" b="1" i="1" dirty="0" err="1" smtClean="0"/>
              <a:t>ve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taşikardi</a:t>
            </a:r>
            <a:r>
              <a:rPr lang="en-US" sz="2000" b="1" i="1" dirty="0" smtClean="0"/>
              <a:t> </a:t>
            </a:r>
            <a:r>
              <a:rPr lang="en-US" sz="2000" dirty="0" err="1" smtClean="0"/>
              <a:t>varlığı</a:t>
            </a:r>
            <a:r>
              <a:rPr lang="en-US" sz="2000" dirty="0" smtClean="0"/>
              <a:t> </a:t>
            </a:r>
            <a:r>
              <a:rPr lang="en-US" sz="2000" dirty="0" err="1" smtClean="0"/>
              <a:t>peritonit</a:t>
            </a:r>
            <a:r>
              <a:rPr lang="en-US" sz="2000" dirty="0" smtClean="0"/>
              <a:t> </a:t>
            </a:r>
            <a:r>
              <a:rPr lang="en-US" sz="2000" dirty="0" err="1" smtClean="0"/>
              <a:t>yada</a:t>
            </a:r>
            <a:r>
              <a:rPr lang="en-US" sz="2000" dirty="0" smtClean="0"/>
              <a:t> </a:t>
            </a:r>
            <a:r>
              <a:rPr lang="en-US" sz="2000" dirty="0" err="1" smtClean="0"/>
              <a:t>ileri</a:t>
            </a:r>
            <a:r>
              <a:rPr lang="en-US" sz="2000" dirty="0" smtClean="0"/>
              <a:t> </a:t>
            </a:r>
            <a:r>
              <a:rPr lang="en-US" sz="2000" dirty="0" err="1" smtClean="0"/>
              <a:t>derecede</a:t>
            </a:r>
            <a:r>
              <a:rPr lang="en-US" sz="2000" dirty="0" smtClean="0"/>
              <a:t> </a:t>
            </a:r>
            <a:r>
              <a:rPr lang="en-US" sz="2000" dirty="0" err="1" smtClean="0"/>
              <a:t>dehidratasyon</a:t>
            </a:r>
            <a:r>
              <a:rPr lang="en-US" sz="2000" dirty="0" smtClean="0"/>
              <a:t> </a:t>
            </a:r>
            <a:r>
              <a:rPr lang="en-US" sz="2000" dirty="0" err="1" smtClean="0"/>
              <a:t>göstergesi</a:t>
            </a:r>
            <a:r>
              <a:rPr lang="en-US" sz="2000" dirty="0" smtClean="0"/>
              <a:t> </a:t>
            </a:r>
            <a:r>
              <a:rPr lang="en-US" sz="2000" dirty="0" err="1" smtClean="0"/>
              <a:t>olabilir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Her </a:t>
            </a:r>
            <a:r>
              <a:rPr lang="en-US" sz="2000" dirty="0" err="1" smtClean="0"/>
              <a:t>iki</a:t>
            </a:r>
            <a:r>
              <a:rPr lang="en-US" sz="2000" dirty="0" smtClean="0"/>
              <a:t> </a:t>
            </a:r>
            <a:r>
              <a:rPr lang="en-US" sz="2000" dirty="0" err="1" smtClean="0"/>
              <a:t>koşulda</a:t>
            </a:r>
            <a:r>
              <a:rPr lang="en-US" sz="2000" dirty="0" smtClean="0"/>
              <a:t> da </a:t>
            </a:r>
            <a:r>
              <a:rPr lang="en-US" sz="2000" b="1" i="1" dirty="0" err="1" smtClean="0"/>
              <a:t>mukozalar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kurudur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ve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cilt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turgorunda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azalma</a:t>
            </a:r>
            <a:r>
              <a:rPr lang="en-US" sz="2000" b="1" i="1" dirty="0" smtClean="0"/>
              <a:t> </a:t>
            </a:r>
            <a:r>
              <a:rPr lang="en-US" sz="2000" dirty="0" err="1" smtClean="0"/>
              <a:t>vardır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Dehidratasyon</a:t>
            </a:r>
            <a:r>
              <a:rPr lang="en-US" sz="2000" dirty="0" smtClean="0"/>
              <a:t> </a:t>
            </a:r>
            <a:r>
              <a:rPr lang="en-US" sz="2000" dirty="0" err="1" smtClean="0"/>
              <a:t>ilerleyip</a:t>
            </a:r>
            <a:r>
              <a:rPr lang="en-US" sz="2000" dirty="0" smtClean="0"/>
              <a:t>, </a:t>
            </a:r>
            <a:r>
              <a:rPr lang="en-US" sz="2000" dirty="0" err="1" smtClean="0"/>
              <a:t>asidoz</a:t>
            </a:r>
            <a:r>
              <a:rPr lang="en-US" sz="2000" dirty="0" smtClean="0"/>
              <a:t> </a:t>
            </a:r>
            <a:r>
              <a:rPr lang="en-US" sz="2000" dirty="0" err="1" smtClean="0"/>
              <a:t>geliştiğinde</a:t>
            </a:r>
            <a:r>
              <a:rPr lang="en-US" sz="2000" dirty="0" smtClean="0"/>
              <a:t> solunum </a:t>
            </a:r>
            <a:r>
              <a:rPr lang="en-US" sz="2000" dirty="0" err="1" smtClean="0"/>
              <a:t>sayısında</a:t>
            </a:r>
            <a:r>
              <a:rPr lang="en-US" sz="2000" dirty="0" smtClean="0"/>
              <a:t> </a:t>
            </a:r>
            <a:r>
              <a:rPr lang="en-US" sz="2000" dirty="0" err="1" smtClean="0"/>
              <a:t>artıs</a:t>
            </a:r>
            <a:r>
              <a:rPr lang="en-US" sz="2000" dirty="0" smtClean="0"/>
              <a:t>̧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b="1" i="1" dirty="0" err="1" smtClean="0"/>
              <a:t>asidotik</a:t>
            </a:r>
            <a:r>
              <a:rPr lang="en-US" sz="2000" b="1" i="1" dirty="0" smtClean="0"/>
              <a:t> solunum</a:t>
            </a:r>
            <a:r>
              <a:rPr lang="en-US" sz="2000" dirty="0" smtClean="0"/>
              <a:t> </a:t>
            </a:r>
            <a:r>
              <a:rPr lang="en-US" sz="2000" dirty="0" err="1" smtClean="0"/>
              <a:t>gözlenebilir</a:t>
            </a:r>
            <a:r>
              <a:rPr lang="en-US" sz="2000" dirty="0" smtClean="0"/>
              <a:t>. </a:t>
            </a:r>
          </a:p>
          <a:p>
            <a:r>
              <a:rPr lang="en-US" sz="2000" b="1" i="1" dirty="0" err="1" smtClean="0"/>
              <a:t>Gastrik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sıvı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ve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idrarın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hacmi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ve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karakterine</a:t>
            </a:r>
            <a:r>
              <a:rPr lang="en-US" sz="2000" b="1" i="1" dirty="0" smtClean="0"/>
              <a:t> </a:t>
            </a:r>
            <a:r>
              <a:rPr lang="en-US" sz="2000" dirty="0" err="1" smtClean="0"/>
              <a:t>dikkat</a:t>
            </a:r>
            <a:r>
              <a:rPr lang="en-US" sz="2000" dirty="0" smtClean="0"/>
              <a:t> </a:t>
            </a:r>
            <a:r>
              <a:rPr lang="en-US" sz="2000" dirty="0" err="1" smtClean="0"/>
              <a:t>edilmelidir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	NG den </a:t>
            </a:r>
            <a:r>
              <a:rPr lang="en-US" sz="2000" dirty="0" err="1" smtClean="0"/>
              <a:t>veya</a:t>
            </a:r>
            <a:r>
              <a:rPr lang="en-US" sz="2000" dirty="0" smtClean="0"/>
              <a:t> </a:t>
            </a:r>
            <a:r>
              <a:rPr lang="en-US" sz="2000" dirty="0" err="1" smtClean="0"/>
              <a:t>kusma</a:t>
            </a:r>
            <a:r>
              <a:rPr lang="en-US" sz="2000" dirty="0" smtClean="0"/>
              <a:t> </a:t>
            </a:r>
            <a:r>
              <a:rPr lang="en-US" sz="2000" dirty="0" err="1" smtClean="0"/>
              <a:t>yoluyla</a:t>
            </a:r>
            <a:r>
              <a:rPr lang="en-US" sz="2000" dirty="0" smtClean="0"/>
              <a:t> </a:t>
            </a:r>
            <a:r>
              <a:rPr lang="en-US" sz="2000" dirty="0" err="1" smtClean="0"/>
              <a:t>gelen</a:t>
            </a:r>
            <a:r>
              <a:rPr lang="en-US" sz="2000" dirty="0" smtClean="0"/>
              <a:t> </a:t>
            </a:r>
            <a:r>
              <a:rPr lang="en-US" sz="2000" dirty="0" err="1" smtClean="0"/>
              <a:t>temiz</a:t>
            </a:r>
            <a:r>
              <a:rPr lang="en-US" sz="2000" dirty="0" smtClean="0"/>
              <a:t> </a:t>
            </a:r>
            <a:r>
              <a:rPr lang="en-US" sz="2000" dirty="0" err="1" smtClean="0"/>
              <a:t>gastrik</a:t>
            </a:r>
            <a:r>
              <a:rPr lang="en-US" sz="2000" dirty="0" smtClean="0"/>
              <a:t> </a:t>
            </a:r>
            <a:r>
              <a:rPr lang="en-US" sz="2000" dirty="0" err="1" smtClean="0"/>
              <a:t>sıvı</a:t>
            </a:r>
            <a:r>
              <a:rPr lang="en-US" sz="2000" dirty="0" smtClean="0"/>
              <a:t> </a:t>
            </a:r>
            <a:r>
              <a:rPr lang="en-US" sz="2000" dirty="0" err="1" smtClean="0"/>
              <a:t>mide</a:t>
            </a:r>
            <a:r>
              <a:rPr lang="en-US" sz="2000" dirty="0" smtClean="0"/>
              <a:t> </a:t>
            </a:r>
            <a:r>
              <a:rPr lang="en-US" sz="2000" dirty="0" err="1" smtClean="0"/>
              <a:t>çıkışı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obstrüksiyonunu</a:t>
            </a:r>
            <a:r>
              <a:rPr lang="en-US" sz="2000" dirty="0" smtClean="0"/>
              <a:t> 	</a:t>
            </a:r>
            <a:r>
              <a:rPr lang="en-US" sz="2000" dirty="0" err="1" smtClean="0"/>
              <a:t>düşündürür</a:t>
            </a:r>
            <a:r>
              <a:rPr lang="en-US" sz="2000" dirty="0" smtClean="0"/>
              <a:t>. </a:t>
            </a:r>
            <a:r>
              <a:rPr lang="en-US" sz="2000" dirty="0" err="1" smtClean="0"/>
              <a:t>Safralı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fekal</a:t>
            </a:r>
            <a:r>
              <a:rPr lang="en-US" sz="2000" dirty="0" smtClean="0"/>
              <a:t> </a:t>
            </a:r>
            <a:r>
              <a:rPr lang="en-US" sz="2000" dirty="0" err="1" smtClean="0"/>
              <a:t>içerik</a:t>
            </a:r>
            <a:r>
              <a:rPr lang="en-US" sz="2000" dirty="0" smtClean="0"/>
              <a:t> </a:t>
            </a:r>
            <a:r>
              <a:rPr lang="en-US" sz="2000" dirty="0" err="1" smtClean="0"/>
              <a:t>taşımayan</a:t>
            </a:r>
            <a:r>
              <a:rPr lang="en-US" sz="2000" dirty="0" smtClean="0"/>
              <a:t> </a:t>
            </a:r>
            <a:r>
              <a:rPr lang="en-US" sz="2000" dirty="0" err="1" smtClean="0"/>
              <a:t>mide</a:t>
            </a:r>
            <a:r>
              <a:rPr lang="en-US" sz="2000" dirty="0" smtClean="0"/>
              <a:t> </a:t>
            </a:r>
            <a:r>
              <a:rPr lang="en-US" sz="2000" dirty="0" err="1" smtClean="0"/>
              <a:t>sıvısı</a:t>
            </a:r>
            <a:r>
              <a:rPr lang="en-US" sz="2000" dirty="0" smtClean="0"/>
              <a:t> </a:t>
            </a:r>
            <a:r>
              <a:rPr lang="en-US" sz="2000" dirty="0" err="1" smtClean="0"/>
              <a:t>distalden</a:t>
            </a:r>
            <a:r>
              <a:rPr lang="en-US" sz="2000" dirty="0" smtClean="0"/>
              <a:t> </a:t>
            </a:r>
            <a:r>
              <a:rPr lang="en-US" sz="2000" dirty="0" err="1" smtClean="0"/>
              <a:t>proksimale</a:t>
            </a:r>
            <a:r>
              <a:rPr lang="en-US" sz="2000" dirty="0" smtClean="0"/>
              <a:t> 	</a:t>
            </a:r>
            <a:r>
              <a:rPr lang="en-US" sz="2000" dirty="0" err="1" smtClean="0"/>
              <a:t>kadar</a:t>
            </a:r>
            <a:r>
              <a:rPr lang="en-US" sz="2000" dirty="0" smtClean="0"/>
              <a:t> </a:t>
            </a:r>
            <a:r>
              <a:rPr lang="en-US" sz="2000" dirty="0" err="1" smtClean="0"/>
              <a:t>ince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obstrüksiyonunu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da </a:t>
            </a:r>
            <a:r>
              <a:rPr lang="en-US" sz="2000" dirty="0" err="1" smtClean="0"/>
              <a:t>ileoçekal</a:t>
            </a:r>
            <a:r>
              <a:rPr lang="en-US" sz="2000" dirty="0" smtClean="0"/>
              <a:t> </a:t>
            </a:r>
            <a:r>
              <a:rPr lang="en-US" sz="2000" dirty="0" err="1" smtClean="0"/>
              <a:t>valvin</a:t>
            </a:r>
            <a:r>
              <a:rPr lang="en-US" sz="2000" dirty="0" smtClean="0"/>
              <a:t> </a:t>
            </a:r>
            <a:r>
              <a:rPr lang="en-US" sz="2000" dirty="0" err="1" smtClean="0"/>
              <a:t>sağlam</a:t>
            </a:r>
            <a:r>
              <a:rPr lang="en-US" sz="2000" dirty="0" smtClean="0"/>
              <a:t> </a:t>
            </a:r>
            <a:r>
              <a:rPr lang="en-US" sz="2000" dirty="0" err="1" smtClean="0"/>
              <a:t>olduğu</a:t>
            </a:r>
            <a:r>
              <a:rPr lang="en-US" sz="2000" dirty="0" smtClean="0"/>
              <a:t> </a:t>
            </a:r>
            <a:r>
              <a:rPr lang="en-US" sz="2000" dirty="0" err="1" smtClean="0"/>
              <a:t>kolon</a:t>
            </a:r>
            <a:r>
              <a:rPr lang="en-US" sz="2000" dirty="0" smtClean="0"/>
              <a:t> 	</a:t>
            </a:r>
            <a:r>
              <a:rPr lang="en-US" sz="2000" dirty="0" err="1" smtClean="0"/>
              <a:t>obstrüksiyonunu</a:t>
            </a:r>
            <a:r>
              <a:rPr lang="en-US" sz="2000" dirty="0" smtClean="0"/>
              <a:t> </a:t>
            </a:r>
            <a:r>
              <a:rPr lang="en-US" sz="2000" dirty="0" err="1" smtClean="0"/>
              <a:t>düşündürür</a:t>
            </a:r>
            <a:r>
              <a:rPr lang="en-US" sz="2000" dirty="0" smtClean="0"/>
              <a:t>. </a:t>
            </a:r>
            <a:r>
              <a:rPr lang="en-US" sz="2000" dirty="0" err="1" smtClean="0"/>
              <a:t>Dışkılı</a:t>
            </a:r>
            <a:r>
              <a:rPr lang="en-US" sz="2000" dirty="0" smtClean="0"/>
              <a:t> </a:t>
            </a:r>
            <a:r>
              <a:rPr lang="en-US" sz="2000" dirty="0" err="1" smtClean="0"/>
              <a:t>mide</a:t>
            </a:r>
            <a:r>
              <a:rPr lang="en-US" sz="2000" dirty="0" smtClean="0"/>
              <a:t> </a:t>
            </a:r>
            <a:r>
              <a:rPr lang="en-US" sz="2000" dirty="0" err="1" smtClean="0"/>
              <a:t>sıvısı</a:t>
            </a:r>
            <a:r>
              <a:rPr lang="en-US" sz="2000" dirty="0" smtClean="0"/>
              <a:t> distal </a:t>
            </a:r>
            <a:r>
              <a:rPr lang="en-US" sz="2000" dirty="0" err="1" smtClean="0"/>
              <a:t>ince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	</a:t>
            </a:r>
            <a:r>
              <a:rPr lang="en-US" sz="2000" dirty="0" err="1" smtClean="0"/>
              <a:t>obstrüksiyonu</a:t>
            </a:r>
            <a:r>
              <a:rPr lang="en-US" sz="2000" dirty="0" smtClean="0"/>
              <a:t> </a:t>
            </a:r>
            <a:r>
              <a:rPr lang="en-US" sz="2000" dirty="0" err="1" smtClean="0"/>
              <a:t>için</a:t>
            </a:r>
            <a:r>
              <a:rPr lang="en-US" sz="2000" dirty="0" smtClean="0"/>
              <a:t> </a:t>
            </a:r>
            <a:r>
              <a:rPr lang="en-US" sz="2000" dirty="0" err="1" smtClean="0"/>
              <a:t>çok</a:t>
            </a:r>
            <a:r>
              <a:rPr lang="en-US" sz="2000" dirty="0" smtClean="0"/>
              <a:t> </a:t>
            </a:r>
            <a:r>
              <a:rPr lang="en-US" sz="2000" dirty="0" err="1" smtClean="0"/>
              <a:t>tipiktir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b="1" i="1" dirty="0" smtClean="0"/>
              <a:t>İdrar </a:t>
            </a:r>
            <a:r>
              <a:rPr lang="en-US" sz="2000" b="1" i="1" dirty="0" err="1" smtClean="0"/>
              <a:t>çıkışı</a:t>
            </a:r>
            <a:endParaRPr lang="en-US" sz="2000" b="1" i="1" dirty="0" smtClean="0"/>
          </a:p>
          <a:p>
            <a:r>
              <a:rPr lang="en-US" sz="2000" b="1" i="1" dirty="0" err="1" smtClean="0"/>
              <a:t>Ateş</a:t>
            </a:r>
            <a:r>
              <a:rPr lang="en-US" sz="2000" b="1" i="1" dirty="0" smtClean="0"/>
              <a:t>  </a:t>
            </a:r>
            <a:r>
              <a:rPr lang="en-US" sz="2000" dirty="0" smtClean="0"/>
              <a:t>38.5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C </a:t>
            </a:r>
            <a:r>
              <a:rPr lang="en-US" sz="2000" dirty="0" err="1" smtClean="0"/>
              <a:t>üstüne</a:t>
            </a:r>
            <a:r>
              <a:rPr lang="en-US" sz="2000" dirty="0" smtClean="0"/>
              <a:t> </a:t>
            </a:r>
            <a:r>
              <a:rPr lang="en-US" sz="2000" dirty="0" err="1" smtClean="0"/>
              <a:t>çıkabilir</a:t>
            </a:r>
            <a:endParaRPr lang="en-US" sz="2000" b="1" i="1" dirty="0" smtClean="0"/>
          </a:p>
          <a:p>
            <a:r>
              <a:rPr lang="en-US" sz="2000" b="1" i="1" dirty="0" err="1" smtClean="0"/>
              <a:t>Dispne</a:t>
            </a:r>
            <a:r>
              <a:rPr lang="en-US" sz="2000" b="1" i="1" dirty="0" smtClean="0"/>
              <a:t>, </a:t>
            </a:r>
            <a:r>
              <a:rPr lang="en-US" sz="2000" b="1" i="1" dirty="0" err="1" smtClean="0"/>
              <a:t>zorlu</a:t>
            </a:r>
            <a:r>
              <a:rPr lang="en-US" sz="2000" b="1" i="1" dirty="0" smtClean="0"/>
              <a:t> solunum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54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6772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256" y="351144"/>
            <a:ext cx="8355544" cy="637033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000" b="1" i="1" dirty="0" smtClean="0">
                <a:solidFill>
                  <a:srgbClr val="FF0000"/>
                </a:solidFill>
              </a:rPr>
              <a:t>Hastanın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karın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muayenesi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inspeksiyon</a:t>
            </a:r>
            <a:r>
              <a:rPr lang="en-US" sz="2000" b="1" i="1" dirty="0" smtClean="0">
                <a:solidFill>
                  <a:srgbClr val="FF0000"/>
                </a:solidFill>
              </a:rPr>
              <a:t>,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oskültasyon</a:t>
            </a:r>
            <a:r>
              <a:rPr lang="en-US" sz="2000" b="1" i="1" dirty="0" smtClean="0">
                <a:solidFill>
                  <a:srgbClr val="FF0000"/>
                </a:solidFill>
              </a:rPr>
              <a:t> (!),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perküsyon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ve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palpasyon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sırası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ile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yapılmalıdır</a:t>
            </a:r>
            <a:r>
              <a:rPr lang="en-US" sz="2000" b="1" i="1" dirty="0" smtClean="0">
                <a:solidFill>
                  <a:srgbClr val="FF0000"/>
                </a:solidFill>
              </a:rPr>
              <a:t> . 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Gözlenen</a:t>
            </a:r>
            <a:r>
              <a:rPr lang="en-US" sz="2000" dirty="0" smtClean="0"/>
              <a:t> </a:t>
            </a:r>
            <a:r>
              <a:rPr lang="en-US" sz="2000" b="1" i="1" dirty="0" smtClean="0"/>
              <a:t>abdominal </a:t>
            </a:r>
            <a:r>
              <a:rPr lang="en-US" sz="2000" b="1" i="1" dirty="0" err="1" smtClean="0"/>
              <a:t>distansiyon</a:t>
            </a:r>
            <a:r>
              <a:rPr lang="en-US" sz="2000" b="1" i="1" dirty="0" smtClean="0"/>
              <a:t> </a:t>
            </a:r>
            <a:r>
              <a:rPr lang="en-US" sz="2000" dirty="0" err="1" smtClean="0"/>
              <a:t>derecesi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obstrüksiyonun</a:t>
            </a:r>
            <a:r>
              <a:rPr lang="en-US" sz="2000" dirty="0" smtClean="0"/>
              <a:t> </a:t>
            </a:r>
            <a:r>
              <a:rPr lang="en-US" sz="2000" dirty="0" err="1" smtClean="0"/>
              <a:t>seviyesine</a:t>
            </a:r>
            <a:r>
              <a:rPr lang="en-US" sz="2000" dirty="0" smtClean="0"/>
              <a:t> </a:t>
            </a:r>
            <a:r>
              <a:rPr lang="en-US" sz="2000" dirty="0" err="1" smtClean="0"/>
              <a:t>göre</a:t>
            </a:r>
            <a:r>
              <a:rPr lang="en-US" sz="2000" dirty="0" smtClean="0"/>
              <a:t> </a:t>
            </a:r>
            <a:r>
              <a:rPr lang="en-US" sz="2000" dirty="0" err="1" smtClean="0"/>
              <a:t>farklılık</a:t>
            </a:r>
            <a:r>
              <a:rPr lang="en-US" sz="2000" dirty="0" smtClean="0"/>
              <a:t> </a:t>
            </a:r>
            <a:r>
              <a:rPr lang="en-US" sz="2000" dirty="0" err="1" smtClean="0"/>
              <a:t>gösterir</a:t>
            </a:r>
            <a:r>
              <a:rPr lang="en-US" sz="2000" dirty="0" smtClean="0"/>
              <a:t>; </a:t>
            </a:r>
            <a:r>
              <a:rPr lang="en-US" sz="2000" dirty="0" err="1" smtClean="0"/>
              <a:t>proksimal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obstrüksiyonlarda</a:t>
            </a:r>
            <a:r>
              <a:rPr lang="en-US" sz="2000" dirty="0" smtClean="0"/>
              <a:t> hiç </a:t>
            </a:r>
            <a:r>
              <a:rPr lang="en-US" sz="2000" dirty="0" err="1" smtClean="0"/>
              <a:t>ya</a:t>
            </a:r>
            <a:r>
              <a:rPr lang="en-US" sz="2000" dirty="0" smtClean="0"/>
              <a:t> da </a:t>
            </a:r>
            <a:r>
              <a:rPr lang="en-US" sz="2000" dirty="0" err="1" smtClean="0"/>
              <a:t>çok</a:t>
            </a:r>
            <a:r>
              <a:rPr lang="en-US" sz="2000" dirty="0" smtClean="0"/>
              <a:t> </a:t>
            </a:r>
            <a:r>
              <a:rPr lang="en-US" sz="2000" dirty="0" err="1" smtClean="0"/>
              <a:t>az</a:t>
            </a:r>
            <a:r>
              <a:rPr lang="en-US" sz="2000" dirty="0" smtClean="0"/>
              <a:t> </a:t>
            </a:r>
            <a:r>
              <a:rPr lang="en-US" sz="2000" dirty="0" err="1" smtClean="0"/>
              <a:t>distansiyon</a:t>
            </a:r>
            <a:r>
              <a:rPr lang="en-US" sz="2000" dirty="0" smtClean="0"/>
              <a:t> </a:t>
            </a:r>
            <a:r>
              <a:rPr lang="en-US" sz="2000" dirty="0" err="1" smtClean="0"/>
              <a:t>gözlenir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Abdominal </a:t>
            </a:r>
            <a:r>
              <a:rPr lang="en-US" sz="2000" dirty="0" err="1" smtClean="0"/>
              <a:t>skar</a:t>
            </a:r>
            <a:r>
              <a:rPr lang="en-US" sz="2000" dirty="0" smtClean="0"/>
              <a:t>, </a:t>
            </a:r>
            <a:r>
              <a:rPr lang="en-US" sz="2000" dirty="0" err="1" smtClean="0"/>
              <a:t>asimetri</a:t>
            </a:r>
            <a:r>
              <a:rPr lang="en-US" sz="2000" dirty="0" smtClean="0"/>
              <a:t>, </a:t>
            </a:r>
            <a:r>
              <a:rPr lang="en-US" sz="2000" dirty="0" err="1" smtClean="0"/>
              <a:t>peristaltik</a:t>
            </a:r>
            <a:r>
              <a:rPr lang="en-US" sz="2000" dirty="0" smtClean="0"/>
              <a:t> </a:t>
            </a:r>
            <a:r>
              <a:rPr lang="en-US" sz="2000" dirty="0" err="1" smtClean="0"/>
              <a:t>dalgalar</a:t>
            </a:r>
            <a:r>
              <a:rPr lang="en-US" sz="2000" dirty="0" smtClean="0"/>
              <a:t> </a:t>
            </a:r>
            <a:r>
              <a:rPr lang="en-US" sz="2000" dirty="0" err="1" smtClean="0"/>
              <a:t>dikkate</a:t>
            </a:r>
            <a:r>
              <a:rPr lang="en-US" sz="2000" dirty="0" smtClean="0"/>
              <a:t> </a:t>
            </a:r>
            <a:r>
              <a:rPr lang="en-US" sz="2000" dirty="0" err="1" smtClean="0"/>
              <a:t>alınmalıdır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en-US" sz="2000" b="1" i="1" dirty="0" err="1" smtClean="0"/>
              <a:t>Metalik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ses</a:t>
            </a:r>
            <a:r>
              <a:rPr lang="en-US" sz="2000" b="1" i="1" dirty="0" smtClean="0"/>
              <a:t> </a:t>
            </a:r>
            <a:r>
              <a:rPr lang="en-US" sz="2000" dirty="0" err="1" smtClean="0"/>
              <a:t>özellikle</a:t>
            </a:r>
            <a:r>
              <a:rPr lang="en-US" sz="2000" dirty="0" smtClean="0"/>
              <a:t> </a:t>
            </a:r>
            <a:r>
              <a:rPr lang="en-US" sz="2000" dirty="0" err="1" smtClean="0"/>
              <a:t>kramp</a:t>
            </a:r>
            <a:r>
              <a:rPr lang="en-US" sz="2000" dirty="0" smtClean="0"/>
              <a:t> </a:t>
            </a:r>
            <a:r>
              <a:rPr lang="en-US" sz="2000" dirty="0" err="1" smtClean="0"/>
              <a:t>tarzında</a:t>
            </a:r>
            <a:r>
              <a:rPr lang="en-US" sz="2000" dirty="0" smtClean="0"/>
              <a:t> </a:t>
            </a:r>
            <a:r>
              <a:rPr lang="en-US" sz="2000" dirty="0" err="1" smtClean="0"/>
              <a:t>ağrı</a:t>
            </a:r>
            <a:r>
              <a:rPr lang="en-US" sz="2000" dirty="0" smtClean="0"/>
              <a:t> </a:t>
            </a:r>
            <a:r>
              <a:rPr lang="en-US" sz="2000" dirty="0" err="1" smtClean="0"/>
              <a:t>dalgaları</a:t>
            </a:r>
            <a:r>
              <a:rPr lang="en-US" sz="2000" dirty="0" smtClean="0"/>
              <a:t>, </a:t>
            </a:r>
            <a:r>
              <a:rPr lang="en-US" sz="2000" dirty="0" err="1" smtClean="0"/>
              <a:t>bulantı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kusma</a:t>
            </a:r>
            <a:r>
              <a:rPr lang="en-US" sz="2000" dirty="0" smtClean="0"/>
              <a:t>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birlikte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obstrüktif</a:t>
            </a:r>
            <a:r>
              <a:rPr lang="en-US" sz="2000" dirty="0" smtClean="0"/>
              <a:t> </a:t>
            </a:r>
            <a:r>
              <a:rPr lang="en-US" sz="2000" dirty="0" err="1" smtClean="0"/>
              <a:t>süreci</a:t>
            </a:r>
            <a:r>
              <a:rPr lang="en-US" sz="2000" dirty="0" smtClean="0"/>
              <a:t> </a:t>
            </a:r>
            <a:r>
              <a:rPr lang="en-US" sz="2000" dirty="0" err="1" smtClean="0"/>
              <a:t>düşündürür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en-US" sz="2000" dirty="0" smtClean="0"/>
              <a:t>Barsak </a:t>
            </a:r>
            <a:r>
              <a:rPr lang="en-US" sz="2000" dirty="0" err="1" smtClean="0"/>
              <a:t>seslerinin</a:t>
            </a:r>
            <a:r>
              <a:rPr lang="en-US" sz="2000" dirty="0" smtClean="0"/>
              <a:t> </a:t>
            </a:r>
            <a:r>
              <a:rPr lang="en-US" sz="2000" dirty="0" err="1" smtClean="0"/>
              <a:t>alınmaması</a:t>
            </a:r>
            <a:r>
              <a:rPr lang="en-US" sz="2000" dirty="0" smtClean="0"/>
              <a:t> intestinal </a:t>
            </a:r>
            <a:r>
              <a:rPr lang="en-US" sz="2000" dirty="0" err="1" smtClean="0"/>
              <a:t>paralizi</a:t>
            </a:r>
            <a:r>
              <a:rPr lang="en-US" sz="2000" dirty="0" smtClean="0"/>
              <a:t> </a:t>
            </a:r>
            <a:r>
              <a:rPr lang="en-US" sz="2000" dirty="0" err="1" smtClean="0"/>
              <a:t>için</a:t>
            </a:r>
            <a:r>
              <a:rPr lang="en-US" sz="2000" dirty="0" smtClean="0"/>
              <a:t> </a:t>
            </a:r>
            <a:r>
              <a:rPr lang="en-US" sz="2000" dirty="0" err="1" smtClean="0"/>
              <a:t>tipik</a:t>
            </a:r>
            <a:r>
              <a:rPr lang="en-US" sz="2000" dirty="0" smtClean="0"/>
              <a:t> </a:t>
            </a:r>
            <a:r>
              <a:rPr lang="en-US" sz="2000" dirty="0" err="1" smtClean="0"/>
              <a:t>olup</a:t>
            </a:r>
            <a:r>
              <a:rPr lang="en-US" sz="2000" dirty="0" smtClean="0"/>
              <a:t>, </a:t>
            </a:r>
            <a:r>
              <a:rPr lang="en-US" sz="2000" dirty="0" err="1" smtClean="0"/>
              <a:t>uzun</a:t>
            </a:r>
            <a:r>
              <a:rPr lang="en-US" sz="2000" dirty="0" smtClean="0"/>
              <a:t> </a:t>
            </a:r>
            <a:r>
              <a:rPr lang="en-US" sz="2000" dirty="0" err="1" smtClean="0"/>
              <a:t>süreli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obstrüksiyona</a:t>
            </a:r>
            <a:r>
              <a:rPr lang="en-US" sz="2000" dirty="0" smtClean="0"/>
              <a:t> </a:t>
            </a:r>
            <a:r>
              <a:rPr lang="en-US" sz="2000" dirty="0" err="1" smtClean="0"/>
              <a:t>bağlı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yorgunluğunun</a:t>
            </a:r>
            <a:r>
              <a:rPr lang="en-US" sz="2000" dirty="0" smtClean="0"/>
              <a:t>, </a:t>
            </a:r>
            <a:r>
              <a:rPr lang="en-US" sz="2000" dirty="0" err="1" smtClean="0"/>
              <a:t>kapalı</a:t>
            </a:r>
            <a:r>
              <a:rPr lang="en-US" sz="2000" dirty="0" smtClean="0"/>
              <a:t> </a:t>
            </a:r>
            <a:r>
              <a:rPr lang="en-US" sz="2000" dirty="0" err="1" smtClean="0"/>
              <a:t>ansın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da </a:t>
            </a:r>
            <a:r>
              <a:rPr lang="en-US" sz="2000" dirty="0" err="1" smtClean="0"/>
              <a:t>pseudoobstrüksiyonun</a:t>
            </a:r>
            <a:r>
              <a:rPr lang="en-US" sz="2000" dirty="0" smtClean="0"/>
              <a:t> </a:t>
            </a:r>
            <a:r>
              <a:rPr lang="en-US" sz="2000" dirty="0" err="1" smtClean="0"/>
              <a:t>belirtisi</a:t>
            </a:r>
            <a:r>
              <a:rPr lang="en-US" sz="2000" dirty="0" smtClean="0"/>
              <a:t> </a:t>
            </a:r>
            <a:r>
              <a:rPr lang="en-US" sz="2000" dirty="0" err="1" smtClean="0"/>
              <a:t>olabilir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en-US" sz="2000" dirty="0" err="1" smtClean="0"/>
              <a:t>İnguinal</a:t>
            </a:r>
            <a:r>
              <a:rPr lang="en-US" sz="2000" dirty="0" smtClean="0"/>
              <a:t>, femoral, </a:t>
            </a:r>
            <a:r>
              <a:rPr lang="en-US" sz="2000" dirty="0" err="1" smtClean="0"/>
              <a:t>umblikal</a:t>
            </a:r>
            <a:r>
              <a:rPr lang="en-US" sz="2000" dirty="0" smtClean="0"/>
              <a:t>, </a:t>
            </a:r>
            <a:r>
              <a:rPr lang="en-US" sz="2000" dirty="0" err="1" smtClean="0"/>
              <a:t>insizyonel</a:t>
            </a:r>
            <a:r>
              <a:rPr lang="en-US" sz="2000" dirty="0" smtClean="0"/>
              <a:t> </a:t>
            </a:r>
            <a:r>
              <a:rPr lang="en-US" sz="2000" dirty="0" err="1" smtClean="0"/>
              <a:t>herni</a:t>
            </a:r>
            <a:r>
              <a:rPr lang="en-US" sz="2000" dirty="0" smtClean="0"/>
              <a:t> </a:t>
            </a:r>
            <a:r>
              <a:rPr lang="en-US" sz="2000" dirty="0" err="1" smtClean="0"/>
              <a:t>varlığı</a:t>
            </a:r>
            <a:r>
              <a:rPr lang="en-US" sz="2000" dirty="0" smtClean="0"/>
              <a:t> </a:t>
            </a:r>
            <a:r>
              <a:rPr lang="en-US" sz="2000" dirty="0" err="1" smtClean="0"/>
              <a:t>araştırılmalıdır</a:t>
            </a:r>
            <a:r>
              <a:rPr lang="en-US" sz="2000" dirty="0" smtClean="0"/>
              <a:t>. </a:t>
            </a:r>
          </a:p>
          <a:p>
            <a:pPr>
              <a:lnSpc>
                <a:spcPct val="110000"/>
              </a:lnSpc>
            </a:pPr>
            <a:r>
              <a:rPr lang="en-US" sz="2000" b="1" i="1" dirty="0" err="1" smtClean="0"/>
              <a:t>Rektum</a:t>
            </a:r>
            <a:r>
              <a:rPr lang="en-US" sz="2000" b="1" i="1" dirty="0" smtClean="0"/>
              <a:t>,</a:t>
            </a:r>
            <a:r>
              <a:rPr lang="en-US" sz="2000" dirty="0" smtClean="0"/>
              <a:t> </a:t>
            </a:r>
            <a:r>
              <a:rPr lang="en-US" sz="2000" dirty="0" err="1" smtClean="0"/>
              <a:t>kitle</a:t>
            </a:r>
            <a:r>
              <a:rPr lang="en-US" sz="2000" dirty="0" smtClean="0"/>
              <a:t>, </a:t>
            </a:r>
            <a:r>
              <a:rPr lang="en-US" sz="2000" dirty="0" err="1" smtClean="0"/>
              <a:t>fekal</a:t>
            </a:r>
            <a:r>
              <a:rPr lang="en-US" sz="2000" dirty="0" smtClean="0"/>
              <a:t> </a:t>
            </a:r>
            <a:r>
              <a:rPr lang="en-US" sz="2000" dirty="0" err="1" smtClean="0"/>
              <a:t>impakt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da </a:t>
            </a:r>
            <a:r>
              <a:rPr lang="en-US" sz="2000" dirty="0" err="1" smtClean="0"/>
              <a:t>taze</a:t>
            </a:r>
            <a:r>
              <a:rPr lang="en-US" sz="2000" dirty="0" smtClean="0"/>
              <a:t> </a:t>
            </a:r>
            <a:r>
              <a:rPr lang="en-US" sz="2000" dirty="0" err="1" smtClean="0"/>
              <a:t>kan</a:t>
            </a:r>
            <a:r>
              <a:rPr lang="en-US" sz="2000" dirty="0" smtClean="0"/>
              <a:t> </a:t>
            </a:r>
            <a:r>
              <a:rPr lang="en-US" sz="2000" dirty="0" err="1" smtClean="0"/>
              <a:t>açısından</a:t>
            </a:r>
            <a:r>
              <a:rPr lang="en-US" sz="2000" dirty="0" smtClean="0"/>
              <a:t> </a:t>
            </a:r>
            <a:r>
              <a:rPr lang="en-US" sz="2000" dirty="0" err="1" smtClean="0"/>
              <a:t>muayene</a:t>
            </a:r>
            <a:r>
              <a:rPr lang="en-US" sz="2000" dirty="0" smtClean="0"/>
              <a:t> </a:t>
            </a:r>
            <a:r>
              <a:rPr lang="en-US" sz="2000" dirty="0" err="1" smtClean="0"/>
              <a:t>edilmelidir</a:t>
            </a:r>
            <a:r>
              <a:rPr lang="en-US" sz="2000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32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65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RADYOLOJİK BULGULAR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85" y="961237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Direk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Grafiler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akciğer</a:t>
            </a:r>
            <a:r>
              <a:rPr lang="en-US" dirty="0" smtClean="0"/>
              <a:t> </a:t>
            </a:r>
            <a:r>
              <a:rPr lang="en-US" dirty="0" err="1"/>
              <a:t>grafisi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ayakta</a:t>
            </a:r>
            <a:r>
              <a:rPr lang="en-US" dirty="0" smtClean="0"/>
              <a:t> </a:t>
            </a:r>
            <a:r>
              <a:rPr lang="en-US" dirty="0" err="1" smtClean="0"/>
              <a:t>düz</a:t>
            </a:r>
            <a:r>
              <a:rPr lang="en-US" dirty="0" smtClean="0"/>
              <a:t> </a:t>
            </a:r>
            <a:r>
              <a:rPr lang="en-US" dirty="0" err="1"/>
              <a:t>karın</a:t>
            </a:r>
            <a:r>
              <a:rPr lang="en-US" dirty="0"/>
              <a:t> </a:t>
            </a:r>
            <a:r>
              <a:rPr lang="en-US" dirty="0" err="1"/>
              <a:t>grafileridir</a:t>
            </a:r>
            <a:r>
              <a:rPr lang="en-US" dirty="0"/>
              <a:t>.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Kontrastlı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radyolojik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tetkikler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endoskopi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dirty="0" err="1" smtClean="0"/>
              <a:t>tedavi</a:t>
            </a:r>
            <a:r>
              <a:rPr lang="en-US" dirty="0" smtClean="0"/>
              <a:t> </a:t>
            </a:r>
            <a:r>
              <a:rPr lang="en-US" dirty="0" err="1"/>
              <a:t>amacıyla</a:t>
            </a:r>
            <a:r>
              <a:rPr lang="en-US" dirty="0"/>
              <a:t> da </a:t>
            </a:r>
            <a:r>
              <a:rPr lang="en-US" dirty="0" err="1"/>
              <a:t>kullanılabilir</a:t>
            </a:r>
            <a:r>
              <a:rPr lang="en-US" dirty="0" smtClean="0"/>
              <a:t>,</a:t>
            </a:r>
          </a:p>
          <a:p>
            <a:r>
              <a:rPr lang="en-US" dirty="0" err="1"/>
              <a:t>k</a:t>
            </a:r>
            <a:r>
              <a:rPr lang="en-US" dirty="0" err="1" smtClean="0"/>
              <a:t>olonik</a:t>
            </a:r>
            <a:r>
              <a:rPr lang="en-US" dirty="0" smtClean="0"/>
              <a:t> </a:t>
            </a:r>
            <a:r>
              <a:rPr lang="en-US" dirty="0" err="1"/>
              <a:t>obstrüksiyonlarda</a:t>
            </a:r>
            <a:r>
              <a:rPr lang="en-US" dirty="0"/>
              <a:t>, </a:t>
            </a:r>
            <a:r>
              <a:rPr lang="en-US" dirty="0" err="1"/>
              <a:t>genis</a:t>
            </a:r>
            <a:r>
              <a:rPr lang="en-US" dirty="0"/>
              <a:t>̧ </a:t>
            </a:r>
            <a:r>
              <a:rPr lang="en-US" dirty="0" err="1"/>
              <a:t>tabanlı</a:t>
            </a:r>
            <a:r>
              <a:rPr lang="en-US" dirty="0"/>
              <a:t> </a:t>
            </a:r>
            <a:r>
              <a:rPr lang="en-US" dirty="0" err="1"/>
              <a:t>hava-sıvı</a:t>
            </a:r>
            <a:r>
              <a:rPr lang="en-US" dirty="0"/>
              <a:t> </a:t>
            </a:r>
            <a:r>
              <a:rPr lang="en-US" dirty="0" err="1"/>
              <a:t>seviyeleri</a:t>
            </a:r>
            <a:r>
              <a:rPr lang="en-US" dirty="0"/>
              <a:t> </a:t>
            </a:r>
            <a:r>
              <a:rPr lang="en-US" dirty="0" err="1"/>
              <a:t>saptanır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Obstrüksiyonun </a:t>
            </a:r>
            <a:r>
              <a:rPr lang="en-US" dirty="0" err="1"/>
              <a:t>distalinde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yoktur</a:t>
            </a:r>
            <a:r>
              <a:rPr lang="en-US" dirty="0"/>
              <a:t>. </a:t>
            </a:r>
            <a:r>
              <a:rPr lang="en-US" dirty="0" err="1"/>
              <a:t>İleokolik</a:t>
            </a:r>
            <a:r>
              <a:rPr lang="en-US" dirty="0"/>
              <a:t> </a:t>
            </a:r>
            <a:r>
              <a:rPr lang="en-US" dirty="0" err="1"/>
              <a:t>invajinasyon</a:t>
            </a:r>
            <a:r>
              <a:rPr lang="en-US" dirty="0"/>
              <a:t> </a:t>
            </a:r>
            <a:r>
              <a:rPr lang="en-US" dirty="0" err="1"/>
              <a:t>yada</a:t>
            </a:r>
            <a:r>
              <a:rPr lang="en-US" dirty="0"/>
              <a:t> </a:t>
            </a:r>
            <a:r>
              <a:rPr lang="en-US" dirty="0" err="1"/>
              <a:t>çekal</a:t>
            </a:r>
            <a:r>
              <a:rPr lang="en-US" dirty="0"/>
              <a:t> </a:t>
            </a:r>
            <a:r>
              <a:rPr lang="en-US" dirty="0" err="1"/>
              <a:t>obstrüksiyonda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bulgu</a:t>
            </a:r>
            <a:r>
              <a:rPr lang="en-US" dirty="0"/>
              <a:t>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barsak</a:t>
            </a:r>
            <a:r>
              <a:rPr lang="en-US" dirty="0"/>
              <a:t> </a:t>
            </a:r>
            <a:r>
              <a:rPr lang="en-US" dirty="0" err="1"/>
              <a:t>dilatasyonu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Sigmoid </a:t>
            </a:r>
            <a:r>
              <a:rPr lang="en-US" dirty="0" err="1"/>
              <a:t>vovulusta</a:t>
            </a:r>
            <a:r>
              <a:rPr lang="en-US" dirty="0"/>
              <a:t> "</a:t>
            </a:r>
            <a:r>
              <a:rPr lang="en-US" dirty="0" err="1"/>
              <a:t>kahve</a:t>
            </a:r>
            <a:r>
              <a:rPr lang="en-US" dirty="0"/>
              <a:t> </a:t>
            </a:r>
            <a:r>
              <a:rPr lang="en-US" dirty="0" err="1"/>
              <a:t>çekirdeği</a:t>
            </a:r>
            <a:r>
              <a:rPr lang="en-US" dirty="0"/>
              <a:t> </a:t>
            </a:r>
            <a:r>
              <a:rPr lang="en-US" dirty="0" err="1"/>
              <a:t>görüntüsu</a:t>
            </a:r>
            <a:r>
              <a:rPr lang="en-US" dirty="0"/>
              <a:t>̈", "omega </a:t>
            </a:r>
            <a:r>
              <a:rPr lang="en-US" dirty="0" err="1"/>
              <a:t>belirtisi</a:t>
            </a:r>
            <a:r>
              <a:rPr lang="en-US" dirty="0"/>
              <a:t>" </a:t>
            </a:r>
            <a:r>
              <a:rPr lang="en-US" dirty="0" err="1"/>
              <a:t>gözlenebilir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Karın </a:t>
            </a:r>
            <a:r>
              <a:rPr lang="en-US" dirty="0" err="1"/>
              <a:t>içinde</a:t>
            </a:r>
            <a:r>
              <a:rPr lang="en-US" dirty="0"/>
              <a:t> </a:t>
            </a:r>
            <a:r>
              <a:rPr lang="en-US" dirty="0" err="1"/>
              <a:t>serbest</a:t>
            </a:r>
            <a:r>
              <a:rPr lang="en-US" dirty="0"/>
              <a:t> </a:t>
            </a:r>
            <a:r>
              <a:rPr lang="en-US" dirty="0" err="1"/>
              <a:t>hava</a:t>
            </a:r>
            <a:r>
              <a:rPr lang="en-US" dirty="0"/>
              <a:t> </a:t>
            </a:r>
            <a:r>
              <a:rPr lang="en-US" dirty="0" err="1"/>
              <a:t>saptanmayan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dahi</a:t>
            </a:r>
            <a:r>
              <a:rPr lang="en-US" dirty="0"/>
              <a:t>, </a:t>
            </a:r>
            <a:r>
              <a:rPr lang="en-US" dirty="0" err="1"/>
              <a:t>çekumun</a:t>
            </a:r>
            <a:r>
              <a:rPr lang="en-US" dirty="0"/>
              <a:t> 10 cm </a:t>
            </a:r>
            <a:r>
              <a:rPr lang="en-US" dirty="0" err="1"/>
              <a:t>üzerine</a:t>
            </a:r>
            <a:r>
              <a:rPr lang="en-US" dirty="0"/>
              <a:t> </a:t>
            </a:r>
            <a:r>
              <a:rPr lang="en-US" dirty="0" err="1"/>
              <a:t>çıkan</a:t>
            </a:r>
            <a:r>
              <a:rPr lang="en-US" dirty="0"/>
              <a:t> </a:t>
            </a:r>
            <a:r>
              <a:rPr lang="en-US" dirty="0" err="1"/>
              <a:t>dilatasyonu</a:t>
            </a:r>
            <a:r>
              <a:rPr lang="en-US" dirty="0"/>
              <a:t> </a:t>
            </a:r>
            <a:r>
              <a:rPr lang="en-US" dirty="0" err="1"/>
              <a:t>perforasyon</a:t>
            </a:r>
            <a:r>
              <a:rPr lang="en-US" dirty="0"/>
              <a:t> </a:t>
            </a:r>
            <a:r>
              <a:rPr lang="en-US" dirty="0" err="1"/>
              <a:t>açısından</a:t>
            </a:r>
            <a:r>
              <a:rPr lang="en-US" dirty="0"/>
              <a:t> </a:t>
            </a:r>
            <a:r>
              <a:rPr lang="en-US" dirty="0" err="1"/>
              <a:t>anlamlıdır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19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51" y="-86772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351" y="477099"/>
            <a:ext cx="8694672" cy="572619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Obstrüksiyonun </a:t>
            </a:r>
            <a:r>
              <a:rPr lang="en-US" sz="2000" dirty="0" err="1" smtClean="0"/>
              <a:t>seviyesi</a:t>
            </a:r>
            <a:r>
              <a:rPr lang="en-US" sz="2000" dirty="0" smtClean="0"/>
              <a:t>, tipi, </a:t>
            </a:r>
            <a:r>
              <a:rPr lang="en-US" sz="2000" dirty="0" err="1" smtClean="0"/>
              <a:t>derecesi</a:t>
            </a:r>
            <a:r>
              <a:rPr lang="en-US" sz="2000" dirty="0" smtClean="0"/>
              <a:t>, </a:t>
            </a:r>
            <a:r>
              <a:rPr lang="en-US" sz="2000" dirty="0" err="1" smtClean="0"/>
              <a:t>proksimal</a:t>
            </a:r>
            <a:r>
              <a:rPr lang="en-US" sz="2000" dirty="0" smtClean="0"/>
              <a:t> </a:t>
            </a:r>
            <a:r>
              <a:rPr lang="en-US" sz="2000" dirty="0" err="1" smtClean="0"/>
              <a:t>kolonda</a:t>
            </a:r>
            <a:r>
              <a:rPr lang="en-US" sz="2000" dirty="0" smtClean="0"/>
              <a:t> </a:t>
            </a:r>
            <a:r>
              <a:rPr lang="en-US" sz="2000" dirty="0" err="1" smtClean="0"/>
              <a:t>senkron</a:t>
            </a:r>
            <a:r>
              <a:rPr lang="en-US" sz="2000" dirty="0" smtClean="0"/>
              <a:t> </a:t>
            </a:r>
            <a:r>
              <a:rPr lang="en-US" sz="2000" dirty="0" err="1" smtClean="0"/>
              <a:t>hastalık</a:t>
            </a:r>
            <a:r>
              <a:rPr lang="en-US" sz="2000" dirty="0" smtClean="0"/>
              <a:t> </a:t>
            </a:r>
            <a:r>
              <a:rPr lang="en-US" sz="2000" dirty="0" err="1" smtClean="0"/>
              <a:t>varlığının</a:t>
            </a:r>
            <a:r>
              <a:rPr lang="en-US" sz="2000" dirty="0" smtClean="0"/>
              <a:t> </a:t>
            </a:r>
            <a:r>
              <a:rPr lang="en-US" sz="2000" dirty="0" err="1" smtClean="0"/>
              <a:t>saptanması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gerçek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obstrüksiyonla</a:t>
            </a:r>
            <a:r>
              <a:rPr lang="en-US" sz="2000" dirty="0" smtClean="0"/>
              <a:t> </a:t>
            </a:r>
            <a:r>
              <a:rPr lang="en-US" sz="2000" dirty="0" err="1" smtClean="0"/>
              <a:t>psödo-obstrüksiyonun</a:t>
            </a:r>
            <a:r>
              <a:rPr lang="en-US" sz="2000" dirty="0" smtClean="0"/>
              <a:t> </a:t>
            </a:r>
            <a:r>
              <a:rPr lang="en-US" sz="2000" dirty="0" err="1" smtClean="0"/>
              <a:t>ayrımı</a:t>
            </a:r>
            <a:r>
              <a:rPr lang="en-US" sz="2000" dirty="0" smtClean="0"/>
              <a:t> </a:t>
            </a:r>
            <a:r>
              <a:rPr lang="en-US" sz="2000" dirty="0" err="1" smtClean="0"/>
              <a:t>açısından</a:t>
            </a:r>
            <a:r>
              <a:rPr lang="en-US" sz="2000" dirty="0" smtClean="0"/>
              <a:t> </a:t>
            </a:r>
            <a:r>
              <a:rPr lang="en-US" sz="2000" dirty="0" err="1" smtClean="0"/>
              <a:t>retrograd</a:t>
            </a:r>
            <a:r>
              <a:rPr lang="en-US" sz="2000" dirty="0" smtClean="0"/>
              <a:t> </a:t>
            </a:r>
            <a:r>
              <a:rPr lang="en-US" sz="2000" dirty="0" err="1" smtClean="0"/>
              <a:t>kontrastlı</a:t>
            </a:r>
            <a:r>
              <a:rPr lang="en-US" sz="2000" dirty="0" smtClean="0"/>
              <a:t> </a:t>
            </a:r>
            <a:r>
              <a:rPr lang="en-US" sz="2000" dirty="0" err="1" smtClean="0"/>
              <a:t>tetkiklerin</a:t>
            </a:r>
            <a:r>
              <a:rPr lang="en-US" sz="2000" dirty="0" smtClean="0"/>
              <a:t> </a:t>
            </a:r>
            <a:r>
              <a:rPr lang="en-US" sz="2000" dirty="0" err="1" smtClean="0"/>
              <a:t>faydalı</a:t>
            </a:r>
            <a:r>
              <a:rPr lang="en-US" sz="2000" dirty="0" smtClean="0"/>
              <a:t> </a:t>
            </a:r>
            <a:r>
              <a:rPr lang="en-US" sz="2000" dirty="0" err="1" smtClean="0"/>
              <a:t>oldukları</a:t>
            </a:r>
            <a:r>
              <a:rPr lang="en-US" sz="2000" dirty="0" smtClean="0"/>
              <a:t> </a:t>
            </a:r>
            <a:r>
              <a:rPr lang="en-US" sz="2000" dirty="0" err="1" smtClean="0"/>
              <a:t>gösterilmiştir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err="1" smtClean="0"/>
              <a:t>Obstrüksiyon</a:t>
            </a:r>
            <a:r>
              <a:rPr lang="en-US" sz="2000" dirty="0" smtClean="0"/>
              <a:t> </a:t>
            </a:r>
            <a:r>
              <a:rPr lang="en-US" sz="2000" dirty="0" err="1" smtClean="0"/>
              <a:t>için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tetkiklerin</a:t>
            </a:r>
            <a:r>
              <a:rPr lang="en-US" sz="2000" dirty="0" smtClean="0"/>
              <a:t> </a:t>
            </a:r>
            <a:r>
              <a:rPr lang="en-US" sz="2000" dirty="0" err="1" smtClean="0"/>
              <a:t>duyarlılık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özgüllükleri</a:t>
            </a:r>
            <a:r>
              <a:rPr lang="en-US" sz="2000" dirty="0" smtClean="0"/>
              <a:t> %100'e </a:t>
            </a:r>
            <a:r>
              <a:rPr lang="en-US" sz="2000" dirty="0" err="1" smtClean="0"/>
              <a:t>ulaşmaktadır</a:t>
            </a:r>
            <a:r>
              <a:rPr lang="en-US" sz="2000" dirty="0" smtClean="0"/>
              <a:t>. Tümör </a:t>
            </a:r>
            <a:r>
              <a:rPr lang="en-US" sz="2000" dirty="0" err="1" smtClean="0"/>
              <a:t>varlığında</a:t>
            </a:r>
            <a:r>
              <a:rPr lang="en-US" sz="2000" dirty="0" smtClean="0"/>
              <a:t> "</a:t>
            </a:r>
            <a:r>
              <a:rPr lang="en-US" sz="2000" b="1" i="1" dirty="0" err="1" smtClean="0"/>
              <a:t>elma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yeniği</a:t>
            </a:r>
            <a:r>
              <a:rPr lang="en-US" sz="2000" dirty="0" smtClean="0"/>
              <a:t>", </a:t>
            </a:r>
            <a:r>
              <a:rPr lang="en-US" sz="2000" dirty="0" err="1" smtClean="0"/>
              <a:t>volvulusta</a:t>
            </a:r>
            <a:r>
              <a:rPr lang="en-US" sz="2000" dirty="0" smtClean="0"/>
              <a:t> "</a:t>
            </a:r>
            <a:r>
              <a:rPr lang="en-US" sz="2000" b="1" i="1" dirty="0" err="1" smtClean="0"/>
              <a:t>kus</a:t>
            </a:r>
            <a:r>
              <a:rPr lang="en-US" sz="2000" b="1" i="1" dirty="0" smtClean="0"/>
              <a:t>̧ </a:t>
            </a:r>
            <a:r>
              <a:rPr lang="en-US" sz="2000" b="1" i="1" dirty="0" err="1" smtClean="0"/>
              <a:t>gagası</a:t>
            </a:r>
            <a:r>
              <a:rPr lang="en-US" sz="2000" dirty="0" smtClean="0"/>
              <a:t>" </a:t>
            </a:r>
            <a:r>
              <a:rPr lang="en-US" sz="2000" dirty="0" err="1" smtClean="0"/>
              <a:t>görüntüsu</a:t>
            </a:r>
            <a:r>
              <a:rPr lang="en-US" sz="2000" dirty="0" smtClean="0"/>
              <a:t>̈ </a:t>
            </a:r>
            <a:r>
              <a:rPr lang="en-US" sz="2000" dirty="0" err="1" smtClean="0"/>
              <a:t>teşhis</a:t>
            </a:r>
            <a:r>
              <a:rPr lang="en-US" sz="2000" dirty="0" smtClean="0"/>
              <a:t> </a:t>
            </a:r>
            <a:r>
              <a:rPr lang="en-US" sz="2000" dirty="0" err="1" smtClean="0"/>
              <a:t>koydurucudur</a:t>
            </a:r>
            <a:r>
              <a:rPr lang="en-US" sz="2000" dirty="0" smtClean="0"/>
              <a:t>; </a:t>
            </a:r>
            <a:r>
              <a:rPr lang="en-US" sz="2000" dirty="0" err="1" smtClean="0"/>
              <a:t>invajinasyon</a:t>
            </a:r>
            <a:r>
              <a:rPr lang="en-US" sz="2000" dirty="0" smtClean="0"/>
              <a:t> </a:t>
            </a:r>
            <a:r>
              <a:rPr lang="en-US" sz="2000" dirty="0" err="1" smtClean="0"/>
              <a:t>yada</a:t>
            </a:r>
            <a:r>
              <a:rPr lang="en-US" sz="2000" dirty="0" smtClean="0"/>
              <a:t> </a:t>
            </a:r>
            <a:r>
              <a:rPr lang="en-US" sz="2000" dirty="0" err="1" smtClean="0"/>
              <a:t>çekal</a:t>
            </a:r>
            <a:r>
              <a:rPr lang="en-US" sz="2000" dirty="0" smtClean="0"/>
              <a:t> volvulus </a:t>
            </a:r>
            <a:r>
              <a:rPr lang="en-US" sz="2000" dirty="0" err="1" smtClean="0"/>
              <a:t>varlığında</a:t>
            </a:r>
            <a:r>
              <a:rPr lang="en-US" sz="2000" dirty="0" smtClean="0"/>
              <a:t> </a:t>
            </a:r>
            <a:r>
              <a:rPr lang="en-US" sz="2000" dirty="0" err="1" smtClean="0"/>
              <a:t>ise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tanı</a:t>
            </a:r>
            <a:r>
              <a:rPr lang="en-US" sz="2000" dirty="0" smtClean="0"/>
              <a:t> </a:t>
            </a:r>
            <a:r>
              <a:rPr lang="en-US" sz="2000" dirty="0" err="1" smtClean="0"/>
              <a:t>yöntemleri</a:t>
            </a:r>
            <a:r>
              <a:rPr lang="en-US" sz="2000" dirty="0" smtClean="0"/>
              <a:t> </a:t>
            </a:r>
            <a:r>
              <a:rPr lang="en-US" sz="2000" dirty="0" err="1" smtClean="0"/>
              <a:t>tedavi</a:t>
            </a:r>
            <a:r>
              <a:rPr lang="en-US" sz="2000" dirty="0" smtClean="0"/>
              <a:t> </a:t>
            </a:r>
            <a:r>
              <a:rPr lang="en-US" sz="2000" dirty="0" err="1" smtClean="0"/>
              <a:t>edici</a:t>
            </a:r>
            <a:r>
              <a:rPr lang="en-US" sz="2000" dirty="0" smtClean="0"/>
              <a:t> </a:t>
            </a:r>
            <a:r>
              <a:rPr lang="en-US" sz="2000" dirty="0" err="1" smtClean="0"/>
              <a:t>olabilir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b="1" i="1" dirty="0" err="1" smtClean="0"/>
              <a:t>Baryumun</a:t>
            </a:r>
            <a:r>
              <a:rPr lang="en-US" sz="2000" dirty="0" smtClean="0"/>
              <a:t> </a:t>
            </a:r>
            <a:r>
              <a:rPr lang="en-US" sz="2000" dirty="0" err="1" smtClean="0"/>
              <a:t>karın</a:t>
            </a:r>
            <a:r>
              <a:rPr lang="en-US" sz="2000" dirty="0" smtClean="0"/>
              <a:t> </a:t>
            </a:r>
            <a:r>
              <a:rPr lang="en-US" sz="2000" dirty="0" err="1" smtClean="0"/>
              <a:t>içine</a:t>
            </a:r>
            <a:r>
              <a:rPr lang="en-US" sz="2000" dirty="0" smtClean="0"/>
              <a:t> </a:t>
            </a:r>
            <a:r>
              <a:rPr lang="en-US" sz="2000" dirty="0" err="1" smtClean="0"/>
              <a:t>sızdığı</a:t>
            </a:r>
            <a:r>
              <a:rPr lang="en-US" sz="2000" dirty="0" smtClean="0"/>
              <a:t> </a:t>
            </a:r>
            <a:r>
              <a:rPr lang="en-US" sz="2000" dirty="0" err="1" smtClean="0"/>
              <a:t>durumlarda</a:t>
            </a:r>
            <a:r>
              <a:rPr lang="en-US" sz="2000" dirty="0" smtClean="0"/>
              <a:t> </a:t>
            </a:r>
            <a:r>
              <a:rPr lang="en-US" sz="2000" dirty="0" err="1" smtClean="0"/>
              <a:t>enfeksiyon</a:t>
            </a:r>
            <a:r>
              <a:rPr lang="en-US" sz="2000" dirty="0" smtClean="0"/>
              <a:t> </a:t>
            </a:r>
            <a:r>
              <a:rPr lang="en-US" sz="2000" dirty="0" err="1" smtClean="0"/>
              <a:t>riski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mortalite</a:t>
            </a:r>
            <a:r>
              <a:rPr lang="en-US" sz="2000" dirty="0" smtClean="0"/>
              <a:t> </a:t>
            </a:r>
            <a:r>
              <a:rPr lang="en-US" sz="2000" dirty="0" err="1" smtClean="0"/>
              <a:t>oranları</a:t>
            </a:r>
            <a:r>
              <a:rPr lang="en-US" sz="2000" dirty="0" smtClean="0"/>
              <a:t> </a:t>
            </a:r>
            <a:r>
              <a:rPr lang="en-US" sz="2000" dirty="0" err="1" smtClean="0"/>
              <a:t>artmıs</a:t>
            </a:r>
            <a:r>
              <a:rPr lang="en-US" sz="2000" dirty="0" smtClean="0"/>
              <a:t>̧ </a:t>
            </a:r>
            <a:r>
              <a:rPr lang="en-US" sz="2000" dirty="0" err="1" smtClean="0"/>
              <a:t>olduğundan</a:t>
            </a:r>
            <a:r>
              <a:rPr lang="en-US" sz="2000" dirty="0" smtClean="0"/>
              <a:t>; </a:t>
            </a:r>
            <a:r>
              <a:rPr lang="en-US" sz="2000" dirty="0" err="1" smtClean="0"/>
              <a:t>kontrastlı</a:t>
            </a:r>
            <a:r>
              <a:rPr lang="en-US" sz="2000" dirty="0" smtClean="0"/>
              <a:t> </a:t>
            </a:r>
            <a:r>
              <a:rPr lang="en-US" sz="2000" dirty="0" err="1" smtClean="0"/>
              <a:t>retrograd</a:t>
            </a:r>
            <a:r>
              <a:rPr lang="en-US" sz="2000" dirty="0" smtClean="0"/>
              <a:t> </a:t>
            </a:r>
            <a:r>
              <a:rPr lang="en-US" sz="2000" dirty="0" err="1" smtClean="0"/>
              <a:t>tetkikler</a:t>
            </a:r>
            <a:r>
              <a:rPr lang="en-US" sz="2000" dirty="0" smtClean="0"/>
              <a:t>; </a:t>
            </a:r>
            <a:r>
              <a:rPr lang="en-US" sz="2000" dirty="0" err="1" smtClean="0"/>
              <a:t>perforasyon</a:t>
            </a:r>
            <a:r>
              <a:rPr lang="en-US" sz="2000" dirty="0" smtClean="0"/>
              <a:t>, </a:t>
            </a:r>
            <a:r>
              <a:rPr lang="en-US" sz="2000" dirty="0" err="1" smtClean="0"/>
              <a:t>peritonit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ileri</a:t>
            </a:r>
            <a:r>
              <a:rPr lang="en-US" sz="2000" dirty="0" smtClean="0"/>
              <a:t> </a:t>
            </a:r>
            <a:r>
              <a:rPr lang="en-US" sz="2000" dirty="0" err="1" smtClean="0"/>
              <a:t>çekal</a:t>
            </a:r>
            <a:r>
              <a:rPr lang="en-US" sz="2000" dirty="0" smtClean="0"/>
              <a:t> </a:t>
            </a:r>
            <a:r>
              <a:rPr lang="en-US" sz="2000" dirty="0" err="1" smtClean="0"/>
              <a:t>dilatasyon</a:t>
            </a:r>
            <a:r>
              <a:rPr lang="en-US" sz="2000" dirty="0" smtClean="0"/>
              <a:t> </a:t>
            </a:r>
            <a:r>
              <a:rPr lang="en-US" sz="2000" dirty="0" err="1" smtClean="0"/>
              <a:t>varlığında</a:t>
            </a:r>
            <a:r>
              <a:rPr lang="en-US" sz="2000" dirty="0" smtClean="0"/>
              <a:t> </a:t>
            </a:r>
            <a:r>
              <a:rPr lang="en-US" sz="2000" b="1" i="1" dirty="0" err="1" smtClean="0"/>
              <a:t>kontrendikedir</a:t>
            </a:r>
            <a:r>
              <a:rPr lang="en-US" sz="2000" dirty="0" smtClean="0"/>
              <a:t>. </a:t>
            </a:r>
            <a:r>
              <a:rPr lang="en-US" sz="2000" dirty="0" err="1" smtClean="0"/>
              <a:t>Barsaklarda</a:t>
            </a:r>
            <a:r>
              <a:rPr lang="en-US" sz="2000" dirty="0" smtClean="0"/>
              <a:t> </a:t>
            </a:r>
            <a:r>
              <a:rPr lang="en-US" sz="2000" dirty="0" err="1" smtClean="0"/>
              <a:t>belirgin</a:t>
            </a:r>
            <a:r>
              <a:rPr lang="en-US" sz="2000" dirty="0" smtClean="0"/>
              <a:t> </a:t>
            </a:r>
            <a:r>
              <a:rPr lang="en-US" sz="2000" dirty="0" err="1" smtClean="0"/>
              <a:t>distansiyon</a:t>
            </a:r>
            <a:r>
              <a:rPr lang="en-US" sz="2000" dirty="0" smtClean="0"/>
              <a:t> </a:t>
            </a:r>
            <a:r>
              <a:rPr lang="en-US" sz="2000" dirty="0" err="1" smtClean="0"/>
              <a:t>olmayan</a:t>
            </a:r>
            <a:r>
              <a:rPr lang="en-US" sz="2000" dirty="0" smtClean="0"/>
              <a:t> </a:t>
            </a:r>
            <a:r>
              <a:rPr lang="en-US" sz="2000" dirty="0" err="1" smtClean="0"/>
              <a:t>akut</a:t>
            </a:r>
            <a:r>
              <a:rPr lang="en-US" sz="2000" dirty="0" smtClean="0"/>
              <a:t> </a:t>
            </a:r>
            <a:r>
              <a:rPr lang="en-US" sz="2000" dirty="0" err="1" smtClean="0"/>
              <a:t>karın</a:t>
            </a:r>
            <a:r>
              <a:rPr lang="en-US" sz="2000" dirty="0" smtClean="0"/>
              <a:t> </a:t>
            </a:r>
            <a:r>
              <a:rPr lang="en-US" sz="2000" dirty="0" err="1" smtClean="0"/>
              <a:t>durumlarında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erken</a:t>
            </a:r>
            <a:r>
              <a:rPr lang="en-US" sz="2000" dirty="0" smtClean="0"/>
              <a:t> </a:t>
            </a:r>
            <a:r>
              <a:rPr lang="en-US" sz="2000" dirty="0" err="1" smtClean="0"/>
              <a:t>dönemde</a:t>
            </a:r>
            <a:r>
              <a:rPr lang="en-US" sz="2000" dirty="0" smtClean="0"/>
              <a:t> </a:t>
            </a:r>
            <a:r>
              <a:rPr lang="en-US" sz="2000" dirty="0" err="1" smtClean="0"/>
              <a:t>cerrahi</a:t>
            </a:r>
            <a:r>
              <a:rPr lang="en-US" sz="2000" dirty="0" smtClean="0"/>
              <a:t> </a:t>
            </a:r>
            <a:r>
              <a:rPr lang="en-US" sz="2000" dirty="0" err="1" smtClean="0"/>
              <a:t>planlandığında</a:t>
            </a:r>
            <a:r>
              <a:rPr lang="en-US" sz="2000" dirty="0" smtClean="0"/>
              <a:t> da </a:t>
            </a:r>
            <a:r>
              <a:rPr lang="en-US" sz="2000" dirty="0" err="1" smtClean="0"/>
              <a:t>baryumla</a:t>
            </a:r>
            <a:r>
              <a:rPr lang="en-US" sz="2000" dirty="0" smtClean="0"/>
              <a:t> </a:t>
            </a:r>
            <a:r>
              <a:rPr lang="en-US" sz="2000" dirty="0" err="1" smtClean="0"/>
              <a:t>yapılacak</a:t>
            </a:r>
            <a:r>
              <a:rPr lang="en-US" sz="2000" dirty="0" smtClean="0"/>
              <a:t> </a:t>
            </a:r>
            <a:r>
              <a:rPr lang="en-US" sz="2000" dirty="0" err="1" smtClean="0"/>
              <a:t>kontrastlı</a:t>
            </a:r>
            <a:r>
              <a:rPr lang="en-US" sz="2000" dirty="0" smtClean="0"/>
              <a:t> </a:t>
            </a:r>
            <a:r>
              <a:rPr lang="en-US" sz="2000" dirty="0" err="1" smtClean="0"/>
              <a:t>tetkikler</a:t>
            </a:r>
            <a:r>
              <a:rPr lang="en-US" sz="2000" dirty="0" smtClean="0"/>
              <a:t> </a:t>
            </a:r>
            <a:r>
              <a:rPr lang="en-US" sz="2000" dirty="0" err="1" smtClean="0"/>
              <a:t>önerilmez</a:t>
            </a:r>
            <a:r>
              <a:rPr lang="en-US" sz="2000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94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43" y="-86836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295" y="289901"/>
            <a:ext cx="8537242" cy="6223384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b="1" dirty="0">
                <a:solidFill>
                  <a:srgbClr val="FF0000"/>
                </a:solidFill>
              </a:rPr>
              <a:t>A</a:t>
            </a:r>
            <a:r>
              <a:rPr lang="en-US" sz="2000" b="1" dirty="0" smtClean="0">
                <a:solidFill>
                  <a:srgbClr val="FF0000"/>
                </a:solidFill>
              </a:rPr>
              <a:t>bdominal </a:t>
            </a:r>
            <a:r>
              <a:rPr lang="en-US" sz="2000" b="1" dirty="0" err="1" smtClean="0">
                <a:solidFill>
                  <a:srgbClr val="FF0000"/>
                </a:solidFill>
              </a:rPr>
              <a:t>tomografi</a:t>
            </a:r>
            <a:r>
              <a:rPr lang="en-US" sz="2000" b="1" dirty="0" smtClean="0">
                <a:solidFill>
                  <a:srgbClr val="FF0000"/>
                </a:solidFill>
              </a:rPr>
              <a:t>: </a:t>
            </a:r>
            <a:r>
              <a:rPr lang="en-US" sz="2000" dirty="0" smtClean="0"/>
              <a:t>Tümör </a:t>
            </a:r>
            <a:r>
              <a:rPr lang="en-US" sz="2000" dirty="0" err="1" smtClean="0"/>
              <a:t>şüphesinin</a:t>
            </a:r>
            <a:r>
              <a:rPr lang="en-US" sz="2000" dirty="0" smtClean="0"/>
              <a:t> de </a:t>
            </a:r>
            <a:r>
              <a:rPr lang="en-US" sz="2000" dirty="0" err="1" smtClean="0"/>
              <a:t>olduğu</a:t>
            </a:r>
            <a:r>
              <a:rPr lang="en-US" sz="2000" dirty="0" smtClean="0"/>
              <a:t> </a:t>
            </a:r>
            <a:r>
              <a:rPr lang="en-US" sz="2000" dirty="0" err="1" smtClean="0"/>
              <a:t>subakut</a:t>
            </a:r>
            <a:r>
              <a:rPr lang="en-US" sz="2000" dirty="0" smtClean="0"/>
              <a:t> intestinal </a:t>
            </a:r>
            <a:r>
              <a:rPr lang="en-US" sz="2000" dirty="0" err="1" smtClean="0"/>
              <a:t>obstrüksiyon</a:t>
            </a:r>
            <a:r>
              <a:rPr lang="en-US" sz="2000" dirty="0" smtClean="0"/>
              <a:t> </a:t>
            </a:r>
            <a:r>
              <a:rPr lang="en-US" sz="2000" dirty="0" err="1" smtClean="0"/>
              <a:t>durumlarında</a:t>
            </a:r>
            <a:r>
              <a:rPr lang="en-US" sz="2000" dirty="0" smtClean="0"/>
              <a:t> </a:t>
            </a:r>
            <a:r>
              <a:rPr lang="en-US" sz="2000" dirty="0" err="1" smtClean="0"/>
              <a:t>faydalı</a:t>
            </a:r>
            <a:r>
              <a:rPr lang="en-US" sz="2000" dirty="0" smtClean="0"/>
              <a:t> </a:t>
            </a:r>
            <a:r>
              <a:rPr lang="en-US" sz="2000" dirty="0" err="1" smtClean="0"/>
              <a:t>olabilir</a:t>
            </a:r>
            <a:r>
              <a:rPr lang="en-US" sz="2000" dirty="0" smtClean="0"/>
              <a:t>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err="1"/>
              <a:t>E</a:t>
            </a:r>
            <a:r>
              <a:rPr lang="en-US" sz="2000" dirty="0" err="1" smtClean="0"/>
              <a:t>rken</a:t>
            </a:r>
            <a:r>
              <a:rPr lang="en-US" sz="2000" dirty="0" smtClean="0"/>
              <a:t> </a:t>
            </a:r>
            <a:r>
              <a:rPr lang="en-US" sz="2000" dirty="0" err="1" smtClean="0"/>
              <a:t>ameliyat</a:t>
            </a:r>
            <a:r>
              <a:rPr lang="en-US" sz="2000" dirty="0" smtClean="0"/>
              <a:t> </a:t>
            </a:r>
            <a:r>
              <a:rPr lang="en-US" sz="2000" dirty="0" err="1" smtClean="0"/>
              <a:t>sonrası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</a:t>
            </a:r>
            <a:r>
              <a:rPr lang="en-US" sz="2000" dirty="0" smtClean="0"/>
              <a:t> </a:t>
            </a:r>
            <a:r>
              <a:rPr lang="en-US" sz="2000" dirty="0" err="1" smtClean="0"/>
              <a:t>varlığında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da </a:t>
            </a:r>
            <a:r>
              <a:rPr lang="en-US" sz="2000" dirty="0" err="1" smtClean="0"/>
              <a:t>obstrüksiyonla</a:t>
            </a:r>
            <a:r>
              <a:rPr lang="en-US" sz="2000" dirty="0" smtClean="0"/>
              <a:t> </a:t>
            </a:r>
            <a:r>
              <a:rPr lang="en-US" sz="2000" dirty="0" err="1" smtClean="0"/>
              <a:t>birlikte</a:t>
            </a:r>
            <a:r>
              <a:rPr lang="en-US" sz="2000" dirty="0" smtClean="0"/>
              <a:t> </a:t>
            </a:r>
            <a:r>
              <a:rPr lang="en-US" sz="2000" dirty="0" err="1" smtClean="0"/>
              <a:t>enfeksiyon</a:t>
            </a:r>
            <a:r>
              <a:rPr lang="en-US" sz="2000" dirty="0" smtClean="0"/>
              <a:t>, </a:t>
            </a:r>
            <a:r>
              <a:rPr lang="en-US" sz="2000" dirty="0" err="1" smtClean="0"/>
              <a:t>vasküler</a:t>
            </a:r>
            <a:r>
              <a:rPr lang="en-US" sz="2000" dirty="0" smtClean="0"/>
              <a:t> </a:t>
            </a:r>
            <a:r>
              <a:rPr lang="en-US" sz="2000" dirty="0" err="1" smtClean="0"/>
              <a:t>oklüzyon</a:t>
            </a:r>
            <a:r>
              <a:rPr lang="en-US" sz="2000" dirty="0" smtClean="0"/>
              <a:t>, abdominal </a:t>
            </a:r>
            <a:r>
              <a:rPr lang="en-US" sz="2000" dirty="0" err="1" smtClean="0"/>
              <a:t>kitle</a:t>
            </a:r>
            <a:r>
              <a:rPr lang="en-US" sz="2000" dirty="0" smtClean="0"/>
              <a:t> </a:t>
            </a:r>
            <a:r>
              <a:rPr lang="en-US" sz="2000" dirty="0" err="1" smtClean="0"/>
              <a:t>bulguları</a:t>
            </a:r>
            <a:r>
              <a:rPr lang="en-US" sz="2000" dirty="0" smtClean="0"/>
              <a:t> </a:t>
            </a:r>
            <a:r>
              <a:rPr lang="en-US" sz="2000" dirty="0" err="1" smtClean="0"/>
              <a:t>olduğunda</a:t>
            </a:r>
            <a:r>
              <a:rPr lang="en-US" sz="2000" dirty="0" smtClean="0"/>
              <a:t> da </a:t>
            </a:r>
            <a:r>
              <a:rPr lang="en-US" sz="2000" dirty="0" err="1" smtClean="0"/>
              <a:t>anlamlıdır</a:t>
            </a:r>
            <a:r>
              <a:rPr lang="en-US" sz="2000" dirty="0" smtClean="0"/>
              <a:t>. 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 smtClean="0"/>
              <a:t>Tomografi</a:t>
            </a:r>
            <a:r>
              <a:rPr lang="en-US" sz="2000" dirty="0" smtClean="0"/>
              <a:t>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saptanabilecek</a:t>
            </a:r>
            <a:r>
              <a:rPr lang="en-US" sz="2000" dirty="0" smtClean="0"/>
              <a:t> </a:t>
            </a:r>
            <a:r>
              <a:rPr lang="en-US" sz="2000" dirty="0" err="1" smtClean="0"/>
              <a:t>diğer</a:t>
            </a:r>
            <a:r>
              <a:rPr lang="en-US" sz="2000" dirty="0" smtClean="0"/>
              <a:t> </a:t>
            </a:r>
            <a:r>
              <a:rPr lang="en-US" sz="2000" dirty="0" err="1" smtClean="0"/>
              <a:t>bulgular</a:t>
            </a:r>
            <a:r>
              <a:rPr lang="en-US" sz="2000" dirty="0" smtClean="0"/>
              <a:t>;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duvar</a:t>
            </a:r>
            <a:r>
              <a:rPr lang="en-US" sz="2000" dirty="0" smtClean="0"/>
              <a:t> </a:t>
            </a:r>
            <a:r>
              <a:rPr lang="en-US" sz="2000" dirty="0" err="1" smtClean="0"/>
              <a:t>kalınlığında</a:t>
            </a:r>
            <a:r>
              <a:rPr lang="en-US" sz="2000" dirty="0" smtClean="0"/>
              <a:t> </a:t>
            </a:r>
            <a:r>
              <a:rPr lang="en-US" sz="2000" dirty="0" err="1" smtClean="0"/>
              <a:t>artıs</a:t>
            </a:r>
            <a:r>
              <a:rPr lang="en-US" sz="2000" dirty="0" smtClean="0"/>
              <a:t>̧, </a:t>
            </a:r>
            <a:r>
              <a:rPr lang="en-US" sz="2000" dirty="0" err="1" smtClean="0"/>
              <a:t>enfeksiyon</a:t>
            </a:r>
            <a:r>
              <a:rPr lang="en-US" sz="2000" dirty="0" smtClean="0"/>
              <a:t> </a:t>
            </a:r>
            <a:r>
              <a:rPr lang="en-US" sz="2000" dirty="0" err="1" smtClean="0"/>
              <a:t>yada</a:t>
            </a:r>
            <a:r>
              <a:rPr lang="en-US" sz="2000" dirty="0" smtClean="0"/>
              <a:t> </a:t>
            </a:r>
            <a:r>
              <a:rPr lang="en-US" sz="2000" dirty="0" err="1" smtClean="0"/>
              <a:t>inflamasyon</a:t>
            </a:r>
            <a:r>
              <a:rPr lang="en-US" sz="2000" dirty="0" smtClean="0"/>
              <a:t> </a:t>
            </a:r>
            <a:r>
              <a:rPr lang="en-US" sz="2000" dirty="0" err="1" smtClean="0"/>
              <a:t>göstergesi</a:t>
            </a:r>
            <a:r>
              <a:rPr lang="en-US" sz="2000" dirty="0" smtClean="0"/>
              <a:t> </a:t>
            </a:r>
            <a:r>
              <a:rPr lang="en-US" sz="2000" dirty="0" err="1" smtClean="0"/>
              <a:t>olabilecek</a:t>
            </a:r>
            <a:r>
              <a:rPr lang="en-US" sz="2000" dirty="0" smtClean="0"/>
              <a:t> </a:t>
            </a:r>
            <a:r>
              <a:rPr lang="en-US" sz="2000" dirty="0" err="1" smtClean="0"/>
              <a:t>yumuşak</a:t>
            </a:r>
            <a:r>
              <a:rPr lang="en-US" sz="2000" dirty="0" smtClean="0"/>
              <a:t> </a:t>
            </a:r>
            <a:r>
              <a:rPr lang="en-US" sz="2000" dirty="0" err="1" smtClean="0"/>
              <a:t>doku</a:t>
            </a:r>
            <a:r>
              <a:rPr lang="en-US" sz="2000" dirty="0" smtClean="0"/>
              <a:t> </a:t>
            </a:r>
            <a:r>
              <a:rPr lang="en-US" sz="2000" dirty="0" err="1" smtClean="0"/>
              <a:t>ödemi</a:t>
            </a:r>
            <a:r>
              <a:rPr lang="en-US" sz="2000" dirty="0" smtClean="0"/>
              <a:t>, intramural </a:t>
            </a:r>
            <a:r>
              <a:rPr lang="en-US" sz="2000" dirty="0" err="1" smtClean="0"/>
              <a:t>ya</a:t>
            </a:r>
            <a:r>
              <a:rPr lang="en-US" sz="2000" dirty="0" smtClean="0"/>
              <a:t> da </a:t>
            </a:r>
            <a:r>
              <a:rPr lang="en-US" sz="2000" dirty="0" err="1" smtClean="0"/>
              <a:t>ekstraintestinal</a:t>
            </a:r>
            <a:r>
              <a:rPr lang="en-US" sz="2000" dirty="0" smtClean="0"/>
              <a:t> </a:t>
            </a:r>
            <a:r>
              <a:rPr lang="en-US" sz="2000" dirty="0" err="1" smtClean="0"/>
              <a:t>gaz</a:t>
            </a:r>
            <a:r>
              <a:rPr lang="en-US" sz="2000" dirty="0" smtClean="0"/>
              <a:t>, </a:t>
            </a:r>
            <a:r>
              <a:rPr lang="en-US" sz="2000" dirty="0" err="1" smtClean="0"/>
              <a:t>sıvı</a:t>
            </a:r>
            <a:r>
              <a:rPr lang="en-US" sz="2000" dirty="0" smtClean="0"/>
              <a:t> </a:t>
            </a:r>
            <a:r>
              <a:rPr lang="en-US" sz="2000" dirty="0" err="1" smtClean="0"/>
              <a:t>kolleksiyonları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retroperitoneal </a:t>
            </a:r>
            <a:r>
              <a:rPr lang="en-US" sz="2000" dirty="0" err="1" smtClean="0"/>
              <a:t>lezyonlardır</a:t>
            </a:r>
            <a:r>
              <a:rPr lang="en-US" sz="2000" dirty="0" smtClean="0"/>
              <a:t>. 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err="1" smtClean="0"/>
              <a:t>Kanser</a:t>
            </a:r>
            <a:r>
              <a:rPr lang="en-US" sz="2000" dirty="0" smtClean="0"/>
              <a:t> </a:t>
            </a:r>
            <a:r>
              <a:rPr lang="en-US" sz="2000" dirty="0" err="1" smtClean="0"/>
              <a:t>varlığında</a:t>
            </a:r>
            <a:r>
              <a:rPr lang="en-US" sz="2000" dirty="0" smtClean="0"/>
              <a:t>, </a:t>
            </a:r>
            <a:r>
              <a:rPr lang="en-US" sz="2000" dirty="0" err="1" smtClean="0"/>
              <a:t>tomografi</a:t>
            </a:r>
            <a:r>
              <a:rPr lang="en-US" sz="2000" dirty="0" smtClean="0"/>
              <a:t>, </a:t>
            </a:r>
            <a:r>
              <a:rPr lang="en-US" sz="2000" dirty="0" err="1" smtClean="0"/>
              <a:t>hastalığın</a:t>
            </a:r>
            <a:r>
              <a:rPr lang="en-US" sz="2000" dirty="0" smtClean="0"/>
              <a:t> </a:t>
            </a:r>
            <a:r>
              <a:rPr lang="en-US" sz="2000" dirty="0" err="1" smtClean="0"/>
              <a:t>evresinin</a:t>
            </a:r>
            <a:r>
              <a:rPr lang="en-US" sz="2000" dirty="0" smtClean="0"/>
              <a:t> </a:t>
            </a:r>
            <a:r>
              <a:rPr lang="en-US" sz="2000" dirty="0" err="1" smtClean="0"/>
              <a:t>belirlenmesi</a:t>
            </a:r>
            <a:r>
              <a:rPr lang="en-US" sz="2000" dirty="0" smtClean="0"/>
              <a:t> </a:t>
            </a:r>
            <a:r>
              <a:rPr lang="en-US" sz="2000" dirty="0" err="1" smtClean="0"/>
              <a:t>açısından</a:t>
            </a:r>
            <a:r>
              <a:rPr lang="en-US" sz="2000" dirty="0" smtClean="0"/>
              <a:t> </a:t>
            </a:r>
            <a:r>
              <a:rPr lang="en-US" sz="2000" dirty="0" err="1" smtClean="0"/>
              <a:t>önemlidir</a:t>
            </a:r>
            <a:r>
              <a:rPr lang="en-US" sz="2000" dirty="0" smtClean="0"/>
              <a:t>. </a:t>
            </a:r>
            <a:r>
              <a:rPr lang="en-US" sz="2000" dirty="0" err="1" smtClean="0"/>
              <a:t>Obstrüksiyon</a:t>
            </a:r>
            <a:r>
              <a:rPr lang="en-US" sz="2000" dirty="0" smtClean="0"/>
              <a:t> </a:t>
            </a:r>
            <a:r>
              <a:rPr lang="en-US" sz="2000" dirty="0" err="1" smtClean="0"/>
              <a:t>divertikülite</a:t>
            </a:r>
            <a:r>
              <a:rPr lang="en-US" sz="2000" dirty="0" smtClean="0"/>
              <a:t> </a:t>
            </a:r>
            <a:r>
              <a:rPr lang="en-US" sz="2000" dirty="0" err="1" smtClean="0"/>
              <a:t>bağlı</a:t>
            </a:r>
            <a:r>
              <a:rPr lang="en-US" sz="2000" dirty="0" smtClean="0"/>
              <a:t> </a:t>
            </a:r>
            <a:r>
              <a:rPr lang="en-US" sz="2000" dirty="0" err="1" smtClean="0"/>
              <a:t>ise</a:t>
            </a:r>
            <a:r>
              <a:rPr lang="en-US" sz="2000" dirty="0" smtClean="0"/>
              <a:t>, </a:t>
            </a:r>
            <a:r>
              <a:rPr lang="en-US" sz="2000" dirty="0" err="1" smtClean="0"/>
              <a:t>perikolonik</a:t>
            </a:r>
            <a:r>
              <a:rPr lang="en-US" sz="2000" dirty="0" smtClean="0"/>
              <a:t> </a:t>
            </a:r>
            <a:r>
              <a:rPr lang="en-US" sz="2000" dirty="0" err="1" smtClean="0"/>
              <a:t>inflamasyon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da </a:t>
            </a:r>
            <a:r>
              <a:rPr lang="en-US" sz="2000" dirty="0" err="1" smtClean="0"/>
              <a:t>abse</a:t>
            </a:r>
            <a:r>
              <a:rPr lang="en-US" sz="2000" dirty="0" smtClean="0"/>
              <a:t> </a:t>
            </a:r>
            <a:r>
              <a:rPr lang="en-US" sz="2000" dirty="0" err="1" smtClean="0"/>
              <a:t>varlığı</a:t>
            </a:r>
            <a:r>
              <a:rPr lang="en-US" sz="2000" dirty="0" smtClean="0"/>
              <a:t> </a:t>
            </a:r>
            <a:r>
              <a:rPr lang="en-US" sz="2000" dirty="0" err="1" smtClean="0"/>
              <a:t>saptanabilir</a:t>
            </a:r>
            <a:r>
              <a:rPr lang="en-US" sz="2000" dirty="0" smtClean="0"/>
              <a:t>. 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err="1" smtClean="0"/>
              <a:t>Acil</a:t>
            </a:r>
            <a:r>
              <a:rPr lang="en-US" sz="2000" dirty="0" smtClean="0"/>
              <a:t> </a:t>
            </a:r>
            <a:r>
              <a:rPr lang="en-US" sz="2000" dirty="0" err="1" smtClean="0"/>
              <a:t>tedavi</a:t>
            </a:r>
            <a:r>
              <a:rPr lang="en-US" sz="2000" dirty="0" smtClean="0"/>
              <a:t> </a:t>
            </a:r>
            <a:r>
              <a:rPr lang="en-US" sz="2000" dirty="0" err="1" smtClean="0"/>
              <a:t>gerektiren</a:t>
            </a:r>
            <a:r>
              <a:rPr lang="en-US" sz="2000" dirty="0" smtClean="0"/>
              <a:t> </a:t>
            </a:r>
            <a:r>
              <a:rPr lang="en-US" sz="2000" dirty="0" err="1" smtClean="0"/>
              <a:t>kapalı</a:t>
            </a:r>
            <a:r>
              <a:rPr lang="en-US" sz="2000" dirty="0" smtClean="0"/>
              <a:t> loop </a:t>
            </a:r>
            <a:r>
              <a:rPr lang="en-US" sz="2000" dirty="0" err="1" smtClean="0"/>
              <a:t>obstrüksiyonu</a:t>
            </a:r>
            <a:r>
              <a:rPr lang="en-US" sz="2000" dirty="0" smtClean="0"/>
              <a:t>, </a:t>
            </a:r>
            <a:r>
              <a:rPr lang="en-US" sz="2000" dirty="0" err="1" smtClean="0"/>
              <a:t>içi</a:t>
            </a:r>
            <a:r>
              <a:rPr lang="en-US" sz="2000" dirty="0" smtClean="0"/>
              <a:t> </a:t>
            </a:r>
            <a:r>
              <a:rPr lang="en-US" sz="2000" dirty="0" err="1" smtClean="0"/>
              <a:t>tamamen</a:t>
            </a:r>
            <a:r>
              <a:rPr lang="en-US" sz="2000" dirty="0" smtClean="0"/>
              <a:t> </a:t>
            </a:r>
            <a:r>
              <a:rPr lang="en-US" sz="2000" dirty="0" err="1" smtClean="0"/>
              <a:t>sıvı</a:t>
            </a:r>
            <a:r>
              <a:rPr lang="en-US" sz="2000" dirty="0" smtClean="0"/>
              <a:t>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dolu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segmenti</a:t>
            </a:r>
            <a:r>
              <a:rPr lang="en-US" sz="2000" dirty="0" smtClean="0"/>
              <a:t> </a:t>
            </a:r>
            <a:r>
              <a:rPr lang="en-US" sz="2000" dirty="0" err="1" smtClean="0"/>
              <a:t>oluşturup</a:t>
            </a:r>
            <a:r>
              <a:rPr lang="en-US" sz="2000" dirty="0" smtClean="0"/>
              <a:t>, </a:t>
            </a:r>
            <a:r>
              <a:rPr lang="en-US" sz="2000" dirty="0" err="1" smtClean="0"/>
              <a:t>düz</a:t>
            </a:r>
            <a:r>
              <a:rPr lang="en-US" sz="2000" dirty="0" smtClean="0"/>
              <a:t> </a:t>
            </a:r>
            <a:r>
              <a:rPr lang="en-US" sz="2000" dirty="0" err="1" smtClean="0"/>
              <a:t>karın</a:t>
            </a:r>
            <a:r>
              <a:rPr lang="en-US" sz="2000" dirty="0" smtClean="0"/>
              <a:t> </a:t>
            </a:r>
            <a:r>
              <a:rPr lang="en-US" sz="2000" dirty="0" err="1" smtClean="0"/>
              <a:t>grafisinde</a:t>
            </a:r>
            <a:r>
              <a:rPr lang="en-US" sz="2000" dirty="0" smtClean="0"/>
              <a:t> </a:t>
            </a:r>
            <a:r>
              <a:rPr lang="en-US" sz="2000" dirty="0" err="1" smtClean="0"/>
              <a:t>görüntülenemeyebilirken</a:t>
            </a:r>
            <a:r>
              <a:rPr lang="en-US" sz="2000" dirty="0" smtClean="0"/>
              <a:t> </a:t>
            </a:r>
            <a:r>
              <a:rPr lang="en-US" sz="2000" dirty="0" err="1" smtClean="0"/>
              <a:t>tomografi</a:t>
            </a:r>
            <a:r>
              <a:rPr lang="en-US" sz="2000" dirty="0" smtClean="0"/>
              <a:t>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tanı</a:t>
            </a:r>
            <a:r>
              <a:rPr lang="en-US" sz="2000" dirty="0" smtClean="0"/>
              <a:t> </a:t>
            </a:r>
            <a:r>
              <a:rPr lang="en-US" sz="2000" dirty="0" err="1" smtClean="0"/>
              <a:t>konabilir</a:t>
            </a:r>
            <a:r>
              <a:rPr lang="en-US" sz="2000" dirty="0" smtClean="0"/>
              <a:t>. </a:t>
            </a:r>
            <a:r>
              <a:rPr lang="en-US" sz="2000" dirty="0" err="1" smtClean="0"/>
              <a:t>Mukozal</a:t>
            </a:r>
            <a:r>
              <a:rPr lang="en-US" sz="2000" dirty="0" smtClean="0"/>
              <a:t> </a:t>
            </a:r>
            <a:r>
              <a:rPr lang="en-US" sz="2000" dirty="0" err="1" smtClean="0"/>
              <a:t>ödem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duvarında</a:t>
            </a:r>
            <a:r>
              <a:rPr lang="en-US" sz="2000" dirty="0" smtClean="0"/>
              <a:t> </a:t>
            </a:r>
            <a:r>
              <a:rPr lang="en-US" sz="2000" dirty="0" err="1" smtClean="0"/>
              <a:t>gaz</a:t>
            </a:r>
            <a:r>
              <a:rPr lang="en-US" sz="2000" dirty="0" smtClean="0"/>
              <a:t> </a:t>
            </a:r>
            <a:r>
              <a:rPr lang="en-US" sz="2000" dirty="0" err="1" smtClean="0"/>
              <a:t>varlığı</a:t>
            </a:r>
            <a:r>
              <a:rPr lang="en-US" sz="2000" dirty="0" smtClean="0"/>
              <a:t> </a:t>
            </a:r>
            <a:r>
              <a:rPr lang="en-US" sz="2000" dirty="0" err="1" smtClean="0"/>
              <a:t>iskemik</a:t>
            </a:r>
            <a:r>
              <a:rPr lang="en-US" sz="2000" dirty="0" smtClean="0"/>
              <a:t> </a:t>
            </a:r>
            <a:r>
              <a:rPr lang="en-US" sz="2000" dirty="0" err="1" smtClean="0"/>
              <a:t>hasar</a:t>
            </a:r>
            <a:r>
              <a:rPr lang="en-US" sz="2000" dirty="0" smtClean="0"/>
              <a:t> </a:t>
            </a:r>
            <a:r>
              <a:rPr lang="en-US" sz="2000" dirty="0" err="1" smtClean="0"/>
              <a:t>gelişimini</a:t>
            </a:r>
            <a:r>
              <a:rPr lang="en-US" sz="2000" dirty="0" smtClean="0"/>
              <a:t> </a:t>
            </a:r>
            <a:r>
              <a:rPr lang="en-US" sz="2000" dirty="0" err="1" smtClean="0"/>
              <a:t>gösterebilir</a:t>
            </a:r>
            <a:r>
              <a:rPr lang="en-US" sz="20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080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162" y="-680523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2" y="750002"/>
            <a:ext cx="8229600" cy="5606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solidFill>
                  <a:srgbClr val="FF0000"/>
                </a:solidFill>
              </a:rPr>
              <a:t>K</a:t>
            </a:r>
            <a:r>
              <a:rPr lang="en-US" sz="2000" b="1" dirty="0" err="1" smtClean="0">
                <a:solidFill>
                  <a:srgbClr val="FF0000"/>
                </a:solidFill>
              </a:rPr>
              <a:t>olonoskopi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uygulanması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2000" dirty="0" smtClean="0"/>
              <a:t>Strangüle </a:t>
            </a:r>
            <a:r>
              <a:rPr lang="en-US" sz="2000" dirty="0" err="1" smtClean="0"/>
              <a:t>olmamıs</a:t>
            </a:r>
            <a:r>
              <a:rPr lang="en-US" sz="2000" dirty="0" smtClean="0"/>
              <a:t>̧ </a:t>
            </a:r>
            <a:r>
              <a:rPr lang="en-US" sz="2000" dirty="0" err="1" smtClean="0"/>
              <a:t>volvuluslarda</a:t>
            </a:r>
            <a:r>
              <a:rPr lang="en-US" sz="2000" dirty="0" smtClean="0"/>
              <a:t>, </a:t>
            </a:r>
            <a:r>
              <a:rPr lang="en-US" sz="2000" dirty="0" err="1" smtClean="0"/>
              <a:t>tümöral</a:t>
            </a:r>
            <a:r>
              <a:rPr lang="en-US" sz="2000" dirty="0" smtClean="0"/>
              <a:t> de </a:t>
            </a:r>
            <a:r>
              <a:rPr lang="en-US" sz="2000" dirty="0" err="1" smtClean="0"/>
              <a:t>olabilecek</a:t>
            </a:r>
            <a:r>
              <a:rPr lang="en-US" sz="2000" dirty="0" smtClean="0"/>
              <a:t> distal </a:t>
            </a:r>
            <a:r>
              <a:rPr lang="en-US" sz="2000" dirty="0" err="1" smtClean="0"/>
              <a:t>kolonik</a:t>
            </a:r>
            <a:r>
              <a:rPr lang="en-US" sz="2000" dirty="0" smtClean="0"/>
              <a:t> </a:t>
            </a:r>
            <a:r>
              <a:rPr lang="en-US" sz="2000" dirty="0" err="1" smtClean="0"/>
              <a:t>obstrüksiyonlarda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psödo-obstrüksiyondan</a:t>
            </a:r>
            <a:r>
              <a:rPr lang="en-US" sz="2000" dirty="0" smtClean="0"/>
              <a:t> </a:t>
            </a:r>
            <a:r>
              <a:rPr lang="en-US" sz="2000" dirty="0" err="1" smtClean="0"/>
              <a:t>şüphe</a:t>
            </a:r>
            <a:r>
              <a:rPr lang="en-US" sz="2000" dirty="0" smtClean="0"/>
              <a:t> </a:t>
            </a:r>
            <a:r>
              <a:rPr lang="en-US" sz="2000" dirty="0" err="1" smtClean="0"/>
              <a:t>edildiğinde</a:t>
            </a:r>
            <a:r>
              <a:rPr lang="en-US" sz="2000" dirty="0" smtClean="0"/>
              <a:t>; </a:t>
            </a:r>
            <a:r>
              <a:rPr lang="en-US" sz="2000" dirty="0" err="1" smtClean="0"/>
              <a:t>mukozanın</a:t>
            </a:r>
            <a:r>
              <a:rPr lang="en-US" sz="2000" dirty="0" smtClean="0"/>
              <a:t> </a:t>
            </a:r>
            <a:r>
              <a:rPr lang="en-US" sz="2000" dirty="0" err="1" smtClean="0"/>
              <a:t>direkt</a:t>
            </a:r>
            <a:r>
              <a:rPr lang="en-US" sz="2000" dirty="0" smtClean="0"/>
              <a:t> </a:t>
            </a:r>
            <a:r>
              <a:rPr lang="en-US" sz="2000" dirty="0" err="1" smtClean="0"/>
              <a:t>görüntülenmesine</a:t>
            </a:r>
            <a:r>
              <a:rPr lang="en-US" sz="2000" dirty="0" smtClean="0"/>
              <a:t>, </a:t>
            </a:r>
            <a:r>
              <a:rPr lang="en-US" sz="2000" dirty="0" err="1" smtClean="0"/>
              <a:t>biyopsi</a:t>
            </a:r>
            <a:r>
              <a:rPr lang="en-US" sz="2000" dirty="0" smtClean="0"/>
              <a:t> </a:t>
            </a:r>
            <a:r>
              <a:rPr lang="en-US" sz="2000" dirty="0" err="1" smtClean="0"/>
              <a:t>alınmasına</a:t>
            </a:r>
            <a:r>
              <a:rPr lang="en-US" sz="2000" dirty="0" smtClean="0"/>
              <a:t>, stent </a:t>
            </a:r>
            <a:r>
              <a:rPr lang="en-US" sz="2000" dirty="0" err="1" smtClean="0"/>
              <a:t>yerleştirilmesine</a:t>
            </a:r>
            <a:r>
              <a:rPr lang="en-US" sz="2000" dirty="0" smtClean="0"/>
              <a:t>, </a:t>
            </a:r>
            <a:r>
              <a:rPr lang="en-US" sz="2000" dirty="0" err="1" smtClean="0"/>
              <a:t>dekompresyona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sonraki</a:t>
            </a:r>
            <a:r>
              <a:rPr lang="en-US" sz="2000" dirty="0" smtClean="0"/>
              <a:t> </a:t>
            </a:r>
            <a:r>
              <a:rPr lang="en-US" sz="2000" dirty="0" err="1" smtClean="0"/>
              <a:t>ameliyat</a:t>
            </a:r>
            <a:r>
              <a:rPr lang="en-US" sz="2000" dirty="0" smtClean="0"/>
              <a:t> </a:t>
            </a:r>
            <a:r>
              <a:rPr lang="en-US" sz="2000" dirty="0" err="1" smtClean="0"/>
              <a:t>için</a:t>
            </a:r>
            <a:r>
              <a:rPr lang="en-US" sz="2000" dirty="0" smtClean="0"/>
              <a:t> </a:t>
            </a:r>
            <a:r>
              <a:rPr lang="en-US" sz="2000" dirty="0" err="1" smtClean="0"/>
              <a:t>hazırlık</a:t>
            </a:r>
            <a:r>
              <a:rPr lang="en-US" sz="2000" dirty="0" smtClean="0"/>
              <a:t> </a:t>
            </a:r>
            <a:r>
              <a:rPr lang="en-US" sz="2000" dirty="0" err="1" smtClean="0"/>
              <a:t>yapılabilmesine</a:t>
            </a:r>
            <a:r>
              <a:rPr lang="en-US" sz="2000" dirty="0" smtClean="0"/>
              <a:t> </a:t>
            </a:r>
            <a:r>
              <a:rPr lang="en-US" sz="2000" dirty="0" err="1" smtClean="0"/>
              <a:t>olanak</a:t>
            </a:r>
            <a:r>
              <a:rPr lang="en-US" sz="2000" dirty="0" smtClean="0"/>
              <a:t> </a:t>
            </a:r>
            <a:r>
              <a:rPr lang="en-US" sz="2000" dirty="0" err="1" smtClean="0"/>
              <a:t>sağlayan</a:t>
            </a:r>
            <a:r>
              <a:rPr lang="en-US" sz="2000" dirty="0" smtClean="0"/>
              <a:t> </a:t>
            </a:r>
            <a:r>
              <a:rPr lang="en-US" sz="2000" dirty="0" err="1" smtClean="0"/>
              <a:t>gözönünde</a:t>
            </a:r>
            <a:r>
              <a:rPr lang="en-US" sz="2000" dirty="0" smtClean="0"/>
              <a:t> </a:t>
            </a:r>
            <a:r>
              <a:rPr lang="en-US" sz="2000" dirty="0" err="1" smtClean="0"/>
              <a:t>bulundurulmalıdır</a:t>
            </a:r>
            <a:r>
              <a:rPr lang="en-US" sz="2000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10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LABORATUVAR BULGULARI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438" y="1045583"/>
            <a:ext cx="8571061" cy="5483097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Dolaşan</a:t>
            </a:r>
            <a:r>
              <a:rPr lang="en-US" sz="2000" dirty="0" smtClean="0"/>
              <a:t> 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hacminden</a:t>
            </a:r>
            <a:r>
              <a:rPr lang="en-US" sz="2000" dirty="0"/>
              <a:t> </a:t>
            </a:r>
            <a:r>
              <a:rPr lang="en-US" sz="2000" dirty="0" err="1"/>
              <a:t>sıvı</a:t>
            </a:r>
            <a:r>
              <a:rPr lang="en-US" sz="2000" dirty="0"/>
              <a:t> </a:t>
            </a:r>
            <a:r>
              <a:rPr lang="en-US" sz="2000" dirty="0" err="1"/>
              <a:t>kaybolması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akut</a:t>
            </a:r>
            <a:r>
              <a:rPr lang="en-US" sz="2000" dirty="0"/>
              <a:t> </a:t>
            </a:r>
            <a:r>
              <a:rPr lang="en-US" sz="2000" dirty="0" err="1"/>
              <a:t>hipovolemiye</a:t>
            </a:r>
            <a:r>
              <a:rPr lang="en-US" sz="2000" dirty="0"/>
              <a:t> </a:t>
            </a:r>
            <a:r>
              <a:rPr lang="en-US" sz="2000" dirty="0" err="1"/>
              <a:t>yol</a:t>
            </a:r>
            <a:r>
              <a:rPr lang="en-US" sz="2000" dirty="0"/>
              <a:t> </a:t>
            </a:r>
            <a:r>
              <a:rPr lang="en-US" sz="2000" dirty="0" err="1"/>
              <a:t>açan</a:t>
            </a:r>
            <a:r>
              <a:rPr lang="en-US" sz="2000" dirty="0"/>
              <a:t> </a:t>
            </a:r>
            <a:r>
              <a:rPr lang="en-US" sz="2000" dirty="0" err="1"/>
              <a:t>barsak</a:t>
            </a:r>
            <a:r>
              <a:rPr lang="en-US" sz="2000" dirty="0"/>
              <a:t> </a:t>
            </a:r>
            <a:r>
              <a:rPr lang="en-US" sz="2000" dirty="0" err="1"/>
              <a:t>tıkanmalarında</a:t>
            </a:r>
            <a:r>
              <a:rPr lang="en-US" sz="2000" dirty="0"/>
              <a:t>, </a:t>
            </a:r>
            <a:r>
              <a:rPr lang="en-US" sz="2000" dirty="0" err="1"/>
              <a:t>başlangıçta</a:t>
            </a:r>
            <a:r>
              <a:rPr lang="en-US" sz="2000" dirty="0"/>
              <a:t> </a:t>
            </a:r>
            <a:r>
              <a:rPr lang="en-US" sz="2000" b="1" i="1" dirty="0" err="1"/>
              <a:t>lökositoz</a:t>
            </a:r>
            <a:r>
              <a:rPr lang="en-US" sz="2000" dirty="0"/>
              <a:t> </a:t>
            </a:r>
            <a:r>
              <a:rPr lang="en-US" sz="2000" dirty="0" err="1"/>
              <a:t>olabilir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Lökositoz</a:t>
            </a:r>
            <a:r>
              <a:rPr lang="en-US" sz="2000" dirty="0" smtClean="0"/>
              <a:t> </a:t>
            </a:r>
            <a:r>
              <a:rPr lang="en-US" sz="2000" dirty="0"/>
              <a:t>12.000-15.000/mm3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üstüne</a:t>
            </a:r>
            <a:r>
              <a:rPr lang="en-US" sz="2000" dirty="0"/>
              <a:t> </a:t>
            </a:r>
            <a:r>
              <a:rPr lang="en-US" sz="2000" dirty="0" err="1"/>
              <a:t>çıkacak</a:t>
            </a:r>
            <a:r>
              <a:rPr lang="en-US" sz="2000" dirty="0"/>
              <a:t> </a:t>
            </a:r>
            <a:r>
              <a:rPr lang="en-US" sz="2000" dirty="0" err="1"/>
              <a:t>olursa</a:t>
            </a:r>
            <a:r>
              <a:rPr lang="en-US" sz="2000" dirty="0"/>
              <a:t>, </a:t>
            </a:r>
            <a:r>
              <a:rPr lang="en-US" sz="2000" dirty="0" err="1"/>
              <a:t>diğer</a:t>
            </a:r>
            <a:r>
              <a:rPr lang="en-US" sz="2000" dirty="0"/>
              <a:t> </a:t>
            </a:r>
            <a:r>
              <a:rPr lang="en-US" sz="2000" dirty="0" err="1"/>
              <a:t>bulgularla</a:t>
            </a:r>
            <a:r>
              <a:rPr lang="en-US" sz="2000" dirty="0"/>
              <a:t> </a:t>
            </a:r>
            <a:r>
              <a:rPr lang="en-US" sz="2000" dirty="0" err="1"/>
              <a:t>birlikte</a:t>
            </a:r>
            <a:r>
              <a:rPr lang="en-US" sz="2000" dirty="0"/>
              <a:t> </a:t>
            </a:r>
            <a:r>
              <a:rPr lang="en-US" sz="2000" dirty="0" err="1"/>
              <a:t>strangülasyonun</a:t>
            </a:r>
            <a:r>
              <a:rPr lang="en-US" sz="2000" dirty="0"/>
              <a:t> </a:t>
            </a:r>
            <a:r>
              <a:rPr lang="en-US" sz="2000" dirty="0" err="1"/>
              <a:t>gelişmekte</a:t>
            </a:r>
            <a:r>
              <a:rPr lang="en-US" sz="2000" dirty="0"/>
              <a:t> </a:t>
            </a:r>
            <a:r>
              <a:rPr lang="en-US" sz="2000" dirty="0" err="1"/>
              <a:t>olduğunu</a:t>
            </a:r>
            <a:r>
              <a:rPr lang="en-US" sz="2000" dirty="0"/>
              <a:t> </a:t>
            </a:r>
            <a:r>
              <a:rPr lang="en-US" sz="2000" dirty="0" err="1"/>
              <a:t>düşündürür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Hipovoleminin</a:t>
            </a:r>
            <a:r>
              <a:rPr lang="en-US" sz="2000" dirty="0" smtClean="0"/>
              <a:t> </a:t>
            </a:r>
            <a:r>
              <a:rPr lang="en-US" sz="2000" dirty="0" err="1"/>
              <a:t>derinliğine</a:t>
            </a:r>
            <a:r>
              <a:rPr lang="en-US" sz="2000" dirty="0"/>
              <a:t> </a:t>
            </a:r>
            <a:r>
              <a:rPr lang="en-US" sz="2000" dirty="0" err="1"/>
              <a:t>göre</a:t>
            </a:r>
            <a:r>
              <a:rPr lang="en-US" sz="2000" dirty="0"/>
              <a:t> </a:t>
            </a:r>
            <a:r>
              <a:rPr lang="en-US" sz="2000" i="1" dirty="0" err="1"/>
              <a:t>ve</a:t>
            </a:r>
            <a:r>
              <a:rPr lang="en-US" sz="2000" i="1" dirty="0"/>
              <a:t> </a:t>
            </a:r>
            <a:r>
              <a:rPr lang="en-US" sz="2000" dirty="0" err="1"/>
              <a:t>geçen</a:t>
            </a:r>
            <a:r>
              <a:rPr lang="en-US" sz="2000" dirty="0"/>
              <a:t> </a:t>
            </a:r>
            <a:r>
              <a:rPr lang="en-US" sz="2000" dirty="0" err="1"/>
              <a:t>zamanla</a:t>
            </a:r>
            <a:r>
              <a:rPr lang="en-US" sz="2000" dirty="0"/>
              <a:t> </a:t>
            </a:r>
            <a:r>
              <a:rPr lang="en-US" sz="2000" dirty="0" err="1"/>
              <a:t>ilgili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oligüri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b="1" i="1" dirty="0" err="1"/>
              <a:t>idrar</a:t>
            </a:r>
            <a:r>
              <a:rPr lang="en-US" sz="2000" b="1" i="1" dirty="0"/>
              <a:t> </a:t>
            </a:r>
            <a:r>
              <a:rPr lang="en-US" sz="2000" b="1" i="1" dirty="0" err="1"/>
              <a:t>dansitesinde</a:t>
            </a:r>
            <a:r>
              <a:rPr lang="en-US" sz="2000" b="1" i="1" dirty="0"/>
              <a:t> </a:t>
            </a:r>
            <a:r>
              <a:rPr lang="en-US" sz="2000" b="1" i="1" dirty="0" err="1"/>
              <a:t>artma</a:t>
            </a:r>
            <a:r>
              <a:rPr lang="en-US" sz="2000" b="1" i="1" dirty="0"/>
              <a:t> </a:t>
            </a:r>
            <a:r>
              <a:rPr lang="en-US" sz="2000" dirty="0"/>
              <a:t>(1025-1030), </a:t>
            </a:r>
            <a:r>
              <a:rPr lang="en-US" sz="2000" b="1" i="1" dirty="0" err="1"/>
              <a:t>hemokonsantrasyon</a:t>
            </a:r>
            <a:r>
              <a:rPr lang="en-US" sz="2000" b="1" i="1" dirty="0"/>
              <a:t>, </a:t>
            </a:r>
            <a:r>
              <a:rPr lang="en-US" sz="2000" b="1" i="1" dirty="0" err="1"/>
              <a:t>kan</a:t>
            </a:r>
            <a:r>
              <a:rPr lang="en-US" sz="2000" b="1" i="1" dirty="0"/>
              <a:t> </a:t>
            </a:r>
            <a:r>
              <a:rPr lang="en-US" sz="2000" b="1" i="1" dirty="0" err="1"/>
              <a:t>üre</a:t>
            </a:r>
            <a:r>
              <a:rPr lang="en-US" sz="2000" b="1" i="1" dirty="0"/>
              <a:t> </a:t>
            </a:r>
            <a:r>
              <a:rPr lang="en-US" sz="2000" b="1" i="1" dirty="0" err="1"/>
              <a:t>nitrojeni</a:t>
            </a:r>
            <a:r>
              <a:rPr lang="en-US" sz="2000" b="1" i="1" dirty="0"/>
              <a:t> </a:t>
            </a:r>
            <a:r>
              <a:rPr lang="en-US" sz="2000" b="1" i="1" dirty="0" err="1"/>
              <a:t>ve</a:t>
            </a:r>
            <a:r>
              <a:rPr lang="en-US" sz="2000" b="1" i="1" dirty="0"/>
              <a:t> </a:t>
            </a:r>
            <a:r>
              <a:rPr lang="en-US" sz="2000" b="1" i="1" dirty="0" err="1"/>
              <a:t>kreatinin</a:t>
            </a:r>
            <a:r>
              <a:rPr lang="en-US" sz="2000" b="1" i="1" dirty="0"/>
              <a:t> </a:t>
            </a:r>
            <a:r>
              <a:rPr lang="en-US" sz="2000" b="1" i="1" dirty="0" err="1"/>
              <a:t>değerinde</a:t>
            </a:r>
            <a:r>
              <a:rPr lang="en-US" sz="2000" b="1" i="1" dirty="0"/>
              <a:t> </a:t>
            </a:r>
            <a:r>
              <a:rPr lang="en-US" sz="2000" b="1" i="1" dirty="0" err="1"/>
              <a:t>yükselme</a:t>
            </a:r>
            <a:r>
              <a:rPr lang="en-US" sz="2000" dirty="0"/>
              <a:t>, </a:t>
            </a:r>
            <a:r>
              <a:rPr lang="en-US" sz="2000" dirty="0" err="1"/>
              <a:t>bazen</a:t>
            </a:r>
            <a:r>
              <a:rPr lang="en-US" sz="2000" dirty="0"/>
              <a:t> de </a:t>
            </a:r>
            <a:r>
              <a:rPr lang="en-US" sz="2000" b="1" i="1" dirty="0"/>
              <a:t>serum </a:t>
            </a:r>
            <a:r>
              <a:rPr lang="en-US" sz="2000" b="1" i="1" dirty="0" err="1"/>
              <a:t>amilaz</a:t>
            </a:r>
            <a:r>
              <a:rPr lang="en-US" sz="2000" b="1" i="1" dirty="0"/>
              <a:t> </a:t>
            </a:r>
            <a:r>
              <a:rPr lang="en-US" sz="2000" b="1" i="1" dirty="0" err="1"/>
              <a:t>değerinde</a:t>
            </a:r>
            <a:r>
              <a:rPr lang="en-US" sz="2000" b="1" i="1" dirty="0"/>
              <a:t> </a:t>
            </a:r>
            <a:r>
              <a:rPr lang="en-US" sz="2000" b="1" i="1" dirty="0" err="1"/>
              <a:t>artma</a:t>
            </a:r>
            <a:r>
              <a:rPr lang="en-US" sz="2000" b="1" i="1" dirty="0"/>
              <a:t> </a:t>
            </a:r>
            <a:r>
              <a:rPr lang="en-US" sz="2000" dirty="0" err="1"/>
              <a:t>olur</a:t>
            </a:r>
            <a:r>
              <a:rPr lang="en-US" sz="2000" b="1" i="1" dirty="0"/>
              <a:t>. </a:t>
            </a:r>
            <a:r>
              <a:rPr lang="en-US" sz="2000" dirty="0" smtClean="0"/>
              <a:t>(</a:t>
            </a:r>
            <a:r>
              <a:rPr lang="en-US" sz="2000" dirty="0" err="1" smtClean="0"/>
              <a:t>Amilaz</a:t>
            </a:r>
            <a:r>
              <a:rPr lang="en-US" sz="2000" dirty="0" smtClean="0"/>
              <a:t> </a:t>
            </a:r>
            <a:r>
              <a:rPr lang="en-US" sz="2000" dirty="0" err="1"/>
              <a:t>değerindeki</a:t>
            </a:r>
            <a:r>
              <a:rPr lang="en-US" sz="2000" dirty="0"/>
              <a:t> </a:t>
            </a:r>
            <a:r>
              <a:rPr lang="en-US" sz="2000" dirty="0" err="1"/>
              <a:t>artma</a:t>
            </a:r>
            <a:r>
              <a:rPr lang="en-US" sz="2000" dirty="0"/>
              <a:t>, </a:t>
            </a:r>
            <a:r>
              <a:rPr lang="en-US" sz="2000" dirty="0" err="1"/>
              <a:t>iskeminin</a:t>
            </a:r>
            <a:r>
              <a:rPr lang="en-US" sz="2000" dirty="0"/>
              <a:t> </a:t>
            </a:r>
            <a:r>
              <a:rPr lang="en-US" sz="2000" dirty="0" err="1"/>
              <a:t>artması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barsaktan</a:t>
            </a:r>
            <a:r>
              <a:rPr lang="en-US" sz="2000" dirty="0"/>
              <a:t> </a:t>
            </a:r>
            <a:r>
              <a:rPr lang="en-US" sz="2000" dirty="0" err="1"/>
              <a:t>peritona</a:t>
            </a:r>
            <a:r>
              <a:rPr lang="en-US" sz="2000" dirty="0"/>
              <a:t> </a:t>
            </a:r>
            <a:r>
              <a:rPr lang="en-US" sz="2000" dirty="0" err="1"/>
              <a:t>geçen</a:t>
            </a:r>
            <a:r>
              <a:rPr lang="en-US" sz="2000" dirty="0"/>
              <a:t> </a:t>
            </a:r>
            <a:r>
              <a:rPr lang="en-US" sz="2000" dirty="0" err="1"/>
              <a:t>sıvıların</a:t>
            </a:r>
            <a:r>
              <a:rPr lang="en-US" sz="2000" dirty="0"/>
              <a:t> </a:t>
            </a:r>
            <a:r>
              <a:rPr lang="en-US" sz="2000" dirty="0" err="1"/>
              <a:t>absorbsiyonuna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artmıs</a:t>
            </a:r>
            <a:r>
              <a:rPr lang="en-US" sz="2000" dirty="0"/>
              <a:t>̧ </a:t>
            </a:r>
            <a:r>
              <a:rPr lang="en-US" sz="2000" dirty="0" err="1"/>
              <a:t>basınca</a:t>
            </a:r>
            <a:r>
              <a:rPr lang="en-US" sz="2000" dirty="0"/>
              <a:t> </a:t>
            </a:r>
            <a:r>
              <a:rPr lang="en-US" sz="2000" dirty="0" err="1"/>
              <a:t>bağlı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pankreastan</a:t>
            </a:r>
            <a:r>
              <a:rPr lang="en-US" sz="2000" dirty="0"/>
              <a:t> kana </a:t>
            </a:r>
            <a:r>
              <a:rPr lang="en-US" sz="2000" dirty="0" err="1"/>
              <a:t>regürjitasyonuna</a:t>
            </a:r>
            <a:r>
              <a:rPr lang="en-US" sz="2000" dirty="0"/>
              <a:t> </a:t>
            </a:r>
            <a:r>
              <a:rPr lang="en-US" sz="2000" dirty="0" err="1" smtClean="0"/>
              <a:t>bağlıdır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667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9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TEDAVİ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364"/>
            <a:ext cx="8229600" cy="5106916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</a:rPr>
              <a:t>sıvı</a:t>
            </a:r>
            <a:r>
              <a:rPr lang="en-US" sz="2000" b="1" dirty="0" smtClean="0">
                <a:solidFill>
                  <a:srgbClr val="FF0000"/>
                </a:solidFill>
              </a:rPr>
              <a:t> - </a:t>
            </a:r>
            <a:r>
              <a:rPr lang="en-US" sz="2000" b="1" dirty="0" err="1" smtClean="0">
                <a:solidFill>
                  <a:srgbClr val="FF0000"/>
                </a:solidFill>
              </a:rPr>
              <a:t>elektrolit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tedavisi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gastrointestinal </a:t>
            </a:r>
            <a:r>
              <a:rPr lang="en-US" sz="2000" b="1" dirty="0" err="1">
                <a:solidFill>
                  <a:srgbClr val="FF0000"/>
                </a:solidFill>
              </a:rPr>
              <a:t>sistemin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dekompresyonu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.. </a:t>
            </a:r>
            <a:r>
              <a:rPr lang="en-US" sz="2000" b="1" dirty="0" err="1" smtClean="0">
                <a:solidFill>
                  <a:srgbClr val="FF0000"/>
                </a:solidFill>
              </a:rPr>
              <a:t>ve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bu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yöntemlerle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düzelmeyen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durumlarda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cerrahi</a:t>
            </a:r>
            <a:r>
              <a:rPr lang="en-US" sz="2000" b="1" dirty="0" smtClean="0">
                <a:solidFill>
                  <a:srgbClr val="FF0000"/>
                </a:solidFill>
              </a:rPr>
              <a:t> (!) 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dirty="0" smtClean="0"/>
              <a:t>IV </a:t>
            </a:r>
            <a:r>
              <a:rPr lang="en-US" sz="2000" dirty="0" err="1" smtClean="0"/>
              <a:t>sıvı</a:t>
            </a:r>
            <a:r>
              <a:rPr lang="en-US" sz="2000" dirty="0" smtClean="0"/>
              <a:t> </a:t>
            </a:r>
            <a:r>
              <a:rPr lang="en-US" sz="2000" dirty="0" err="1" smtClean="0"/>
              <a:t>tedavisi</a:t>
            </a:r>
            <a:r>
              <a:rPr lang="en-US" sz="2000" dirty="0" smtClean="0"/>
              <a:t> </a:t>
            </a:r>
            <a:r>
              <a:rPr lang="en-US" sz="2000" dirty="0" err="1" smtClean="0"/>
              <a:t>ile</a:t>
            </a:r>
            <a:r>
              <a:rPr lang="en-US" sz="2000" dirty="0" smtClean="0"/>
              <a:t> </a:t>
            </a:r>
            <a:r>
              <a:rPr lang="en-US" sz="2000" dirty="0" err="1" smtClean="0"/>
              <a:t>akut</a:t>
            </a:r>
            <a:r>
              <a:rPr lang="en-US" sz="2000" dirty="0" smtClean="0"/>
              <a:t> </a:t>
            </a:r>
            <a:r>
              <a:rPr lang="en-US" sz="2000" dirty="0" err="1"/>
              <a:t>gelişen</a:t>
            </a:r>
            <a:r>
              <a:rPr lang="en-US" sz="2000" dirty="0"/>
              <a:t> </a:t>
            </a:r>
            <a:r>
              <a:rPr lang="en-US" sz="2000" dirty="0" err="1"/>
              <a:t>hipovoleminin</a:t>
            </a:r>
            <a:r>
              <a:rPr lang="en-US" sz="2000" dirty="0"/>
              <a:t> </a:t>
            </a:r>
            <a:r>
              <a:rPr lang="en-US" sz="2000" dirty="0" err="1" smtClean="0"/>
              <a:t>düzeltilmesi</a:t>
            </a:r>
            <a:r>
              <a:rPr lang="en-US" sz="2000" dirty="0"/>
              <a:t>.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CVP </a:t>
            </a:r>
            <a:r>
              <a:rPr lang="en-US" sz="2000" dirty="0" err="1" smtClean="0"/>
              <a:t>monitorize</a:t>
            </a:r>
            <a:r>
              <a:rPr lang="en-US" sz="2000" dirty="0" smtClean="0"/>
              <a:t> </a:t>
            </a:r>
            <a:r>
              <a:rPr lang="en-US" sz="2000" dirty="0" err="1"/>
              <a:t>edilmesi</a:t>
            </a:r>
            <a:r>
              <a:rPr lang="en-US" sz="2000" dirty="0"/>
              <a:t> </a:t>
            </a:r>
            <a:r>
              <a:rPr lang="en-US" sz="2000" dirty="0" smtClean="0"/>
              <a:t>(10-12 cm </a:t>
            </a:r>
            <a:r>
              <a:rPr lang="en-US" sz="2000" dirty="0" err="1" smtClean="0"/>
              <a:t>su</a:t>
            </a:r>
            <a:r>
              <a:rPr lang="en-US" sz="2000" dirty="0" smtClean="0"/>
              <a:t>) </a:t>
            </a:r>
            <a:r>
              <a:rPr lang="en-US" sz="2000" dirty="0" err="1" smtClean="0"/>
              <a:t>özellikle</a:t>
            </a:r>
            <a:r>
              <a:rPr lang="en-US" sz="2000" dirty="0" smtClean="0"/>
              <a:t> </a:t>
            </a:r>
            <a:r>
              <a:rPr lang="en-US" sz="2000" dirty="0" err="1"/>
              <a:t>yaşlı</a:t>
            </a:r>
            <a:r>
              <a:rPr lang="en-US" sz="2000" dirty="0"/>
              <a:t>, </a:t>
            </a:r>
            <a:r>
              <a:rPr lang="en-US" sz="2000" dirty="0" err="1"/>
              <a:t>düşkün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 smtClean="0"/>
              <a:t>kalp</a:t>
            </a:r>
            <a:r>
              <a:rPr lang="en-US" sz="2000" dirty="0" smtClean="0"/>
              <a:t> 	</a:t>
            </a:r>
            <a:r>
              <a:rPr lang="en-US" sz="2000" dirty="0" err="1" smtClean="0"/>
              <a:t>yetmezliği</a:t>
            </a:r>
            <a:r>
              <a:rPr lang="en-US" sz="2000" dirty="0" smtClean="0"/>
              <a:t> </a:t>
            </a:r>
            <a:r>
              <a:rPr lang="en-US" sz="2000" dirty="0" err="1"/>
              <a:t>bulunanlarda</a:t>
            </a:r>
            <a:r>
              <a:rPr lang="en-US" sz="2000" dirty="0"/>
              <a:t> </a:t>
            </a:r>
            <a:r>
              <a:rPr lang="en-US" sz="2000" dirty="0" err="1"/>
              <a:t>yardımcıdır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elektrolit</a:t>
            </a:r>
            <a:r>
              <a:rPr lang="en-US" sz="2000" dirty="0" smtClean="0"/>
              <a:t> </a:t>
            </a:r>
            <a:r>
              <a:rPr lang="en-US" sz="2000" dirty="0" err="1" smtClean="0"/>
              <a:t>eksiklikleri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özellikle</a:t>
            </a:r>
            <a:r>
              <a:rPr lang="en-US" sz="2000" dirty="0" smtClean="0"/>
              <a:t> </a:t>
            </a:r>
            <a:r>
              <a:rPr lang="en-US" sz="2000" dirty="0" err="1"/>
              <a:t>potasyum</a:t>
            </a:r>
            <a:r>
              <a:rPr lang="en-US" sz="2000" dirty="0"/>
              <a:t> </a:t>
            </a:r>
            <a:r>
              <a:rPr lang="en-US" sz="2000" dirty="0" err="1"/>
              <a:t>eksikliğinin</a:t>
            </a:r>
            <a:r>
              <a:rPr lang="en-US" sz="2000" dirty="0"/>
              <a:t> </a:t>
            </a:r>
            <a:r>
              <a:rPr lang="en-US" sz="2000" dirty="0" err="1"/>
              <a:t>düzeltilmesi</a:t>
            </a:r>
            <a:r>
              <a:rPr lang="en-US" sz="2000" dirty="0"/>
              <a:t> </a:t>
            </a:r>
            <a:r>
              <a:rPr lang="en-US" sz="2000" dirty="0" err="1"/>
              <a:t>gerekir</a:t>
            </a:r>
            <a:r>
              <a:rPr lang="en-US" sz="2000" dirty="0"/>
              <a:t>. </a:t>
            </a:r>
            <a:r>
              <a:rPr lang="en-US" sz="2000" dirty="0" err="1"/>
              <a:t>Ancak</a:t>
            </a:r>
            <a:r>
              <a:rPr lang="en-US" sz="2000" dirty="0"/>
              <a:t> </a:t>
            </a:r>
            <a:r>
              <a:rPr lang="en-US" sz="2000" dirty="0" err="1"/>
              <a:t>hastaya</a:t>
            </a:r>
            <a:r>
              <a:rPr lang="en-US" sz="2000" dirty="0"/>
              <a:t> </a:t>
            </a:r>
            <a:r>
              <a:rPr lang="en-US" sz="2000" dirty="0" smtClean="0"/>
              <a:t>	</a:t>
            </a:r>
            <a:r>
              <a:rPr lang="en-US" sz="2000" dirty="0" err="1" smtClean="0"/>
              <a:t>potasyum</a:t>
            </a:r>
            <a:r>
              <a:rPr lang="en-US" sz="2000" dirty="0" smtClean="0"/>
              <a:t> </a:t>
            </a:r>
            <a:r>
              <a:rPr lang="en-US" sz="2000" dirty="0" err="1"/>
              <a:t>verilebilmesi</a:t>
            </a:r>
            <a:r>
              <a:rPr lang="en-US" sz="2000" dirty="0"/>
              <a:t> </a:t>
            </a:r>
            <a:r>
              <a:rPr lang="en-US" sz="2000" dirty="0" err="1"/>
              <a:t>için</a:t>
            </a:r>
            <a:r>
              <a:rPr lang="en-US" sz="2000" dirty="0"/>
              <a:t> </a:t>
            </a:r>
            <a:r>
              <a:rPr lang="en-US" sz="2000" dirty="0" err="1"/>
              <a:t>idrar</a:t>
            </a:r>
            <a:r>
              <a:rPr lang="en-US" sz="2000" dirty="0"/>
              <a:t> </a:t>
            </a:r>
            <a:r>
              <a:rPr lang="en-US" sz="2000" dirty="0" err="1"/>
              <a:t>atımı</a:t>
            </a:r>
            <a:r>
              <a:rPr lang="en-US" sz="2000" dirty="0"/>
              <a:t> </a:t>
            </a:r>
            <a:r>
              <a:rPr lang="en-US" sz="2000" dirty="0" err="1"/>
              <a:t>yeterli</a:t>
            </a:r>
            <a:r>
              <a:rPr lang="en-US" sz="2000" dirty="0"/>
              <a:t> </a:t>
            </a:r>
            <a:r>
              <a:rPr lang="en-US" sz="2000" dirty="0" err="1"/>
              <a:t>olmalıdır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/>
              <a:t>Ö</a:t>
            </a:r>
            <a:r>
              <a:rPr lang="en-US" sz="2000" dirty="0" err="1" smtClean="0"/>
              <a:t>zellikle</a:t>
            </a:r>
            <a:r>
              <a:rPr lang="en-US" sz="2000" dirty="0" smtClean="0"/>
              <a:t> </a:t>
            </a:r>
            <a:r>
              <a:rPr lang="en-US" sz="2000" dirty="0" err="1"/>
              <a:t>enterik</a:t>
            </a:r>
            <a:r>
              <a:rPr lang="en-US" sz="2000" dirty="0"/>
              <a:t> </a:t>
            </a:r>
            <a:r>
              <a:rPr lang="en-US" sz="2000" dirty="0" err="1"/>
              <a:t>mikroorganizmalara</a:t>
            </a:r>
            <a:r>
              <a:rPr lang="en-US" sz="2000" dirty="0"/>
              <a:t> </a:t>
            </a:r>
            <a:r>
              <a:rPr lang="en-US" sz="2000" dirty="0" err="1"/>
              <a:t>etkili</a:t>
            </a:r>
            <a:r>
              <a:rPr lang="en-US" sz="2000" dirty="0"/>
              <a:t> </a:t>
            </a:r>
            <a:r>
              <a:rPr lang="en-US" sz="2000" dirty="0" err="1" smtClean="0"/>
              <a:t>antibiyotikler</a:t>
            </a:r>
            <a:r>
              <a:rPr lang="en-US" sz="2000" dirty="0" smtClean="0"/>
              <a:t> (IV)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32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68362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246" y="403625"/>
            <a:ext cx="8442785" cy="6041084"/>
          </a:xfrm>
        </p:spPr>
        <p:txBody>
          <a:bodyPr>
            <a:normAutofit/>
          </a:bodyPr>
          <a:lstStyle/>
          <a:p>
            <a:r>
              <a:rPr lang="en-US" sz="2000" dirty="0" err="1"/>
              <a:t>Midenin</a:t>
            </a:r>
            <a:r>
              <a:rPr lang="en-US" sz="2000" dirty="0"/>
              <a:t> </a:t>
            </a:r>
            <a:r>
              <a:rPr lang="en-US" sz="2000" dirty="0" err="1"/>
              <a:t>dekompresyon</a:t>
            </a:r>
            <a:r>
              <a:rPr lang="en-US" sz="2000" dirty="0"/>
              <a:t> </a:t>
            </a:r>
            <a:r>
              <a:rPr lang="en-US" sz="2000" dirty="0" err="1"/>
              <a:t>işlemi</a:t>
            </a:r>
            <a:r>
              <a:rPr lang="en-US" sz="2000" dirty="0"/>
              <a:t> </a:t>
            </a:r>
            <a:r>
              <a:rPr lang="en-US" sz="2000" dirty="0" err="1"/>
              <a:t>standart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115-125 cm. </a:t>
            </a:r>
            <a:r>
              <a:rPr lang="en-US" sz="2000" dirty="0" err="1"/>
              <a:t>uzunluğundaki</a:t>
            </a:r>
            <a:r>
              <a:rPr lang="en-US" sz="2000" dirty="0"/>
              <a:t> NG </a:t>
            </a:r>
            <a:r>
              <a:rPr lang="en-US" sz="2000" dirty="0" err="1"/>
              <a:t>tüplerle</a:t>
            </a:r>
            <a:r>
              <a:rPr lang="en-US" sz="2000" dirty="0"/>
              <a:t> (Levine, </a:t>
            </a:r>
            <a:r>
              <a:rPr lang="en-US" sz="2000" dirty="0" err="1"/>
              <a:t>Einhorn</a:t>
            </a:r>
            <a:r>
              <a:rPr lang="en-US" sz="2000" dirty="0"/>
              <a:t> </a:t>
            </a:r>
            <a:r>
              <a:rPr lang="en-US" sz="2000" dirty="0" err="1"/>
              <a:t>tüpleri</a:t>
            </a:r>
            <a:r>
              <a:rPr lang="en-US" sz="2000" dirty="0"/>
              <a:t>) </a:t>
            </a:r>
            <a:r>
              <a:rPr lang="en-US" sz="2000" dirty="0" err="1"/>
              <a:t>yapılır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İntestinal</a:t>
            </a:r>
            <a:r>
              <a:rPr lang="en-US" sz="2000" dirty="0" smtClean="0"/>
              <a:t> </a:t>
            </a:r>
            <a:r>
              <a:rPr lang="en-US" sz="2000" dirty="0" err="1"/>
              <a:t>sistemin</a:t>
            </a:r>
            <a:r>
              <a:rPr lang="en-US" sz="2000" dirty="0"/>
              <a:t> </a:t>
            </a:r>
            <a:r>
              <a:rPr lang="en-US" sz="2000" dirty="0" err="1"/>
              <a:t>dekompresyonu</a:t>
            </a:r>
            <a:r>
              <a:rPr lang="en-US" sz="2000" dirty="0"/>
              <a:t> </a:t>
            </a:r>
            <a:r>
              <a:rPr lang="en-US" sz="2000" dirty="0" err="1"/>
              <a:t>amacı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iki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üc</a:t>
            </a:r>
            <a:r>
              <a:rPr lang="en-US" sz="2000" dirty="0"/>
              <a:t>̧ </a:t>
            </a:r>
            <a:r>
              <a:rPr lang="en-US" sz="2000" dirty="0" err="1"/>
              <a:t>yollu</a:t>
            </a:r>
            <a:r>
              <a:rPr lang="en-US" sz="2000" dirty="0"/>
              <a:t> </a:t>
            </a:r>
            <a:r>
              <a:rPr lang="en-US" sz="2000" dirty="0" err="1"/>
              <a:t>olabilen</a:t>
            </a:r>
            <a:r>
              <a:rPr lang="en-US" sz="2000" dirty="0"/>
              <a:t>, 325-350 cm. </a:t>
            </a:r>
            <a:r>
              <a:rPr lang="en-US" sz="2000" dirty="0" err="1"/>
              <a:t>civarında</a:t>
            </a:r>
            <a:r>
              <a:rPr lang="en-US" sz="2000" dirty="0"/>
              <a:t> </a:t>
            </a:r>
            <a:r>
              <a:rPr lang="en-US" sz="2000" dirty="0" err="1"/>
              <a:t>olan</a:t>
            </a:r>
            <a:r>
              <a:rPr lang="en-US" sz="2000" dirty="0"/>
              <a:t> Miller-Abbott, Dennis </a:t>
            </a:r>
            <a:r>
              <a:rPr lang="en-US" sz="2000" dirty="0" err="1"/>
              <a:t>ve</a:t>
            </a:r>
            <a:r>
              <a:rPr lang="en-US" sz="2000" dirty="0"/>
              <a:t> Canter </a:t>
            </a:r>
            <a:r>
              <a:rPr lang="en-US" sz="2000" dirty="0" err="1"/>
              <a:t>tüpleri</a:t>
            </a:r>
            <a:r>
              <a:rPr lang="en-US" sz="2000" dirty="0"/>
              <a:t> </a:t>
            </a:r>
            <a:r>
              <a:rPr lang="en-US" sz="2000" dirty="0" err="1"/>
              <a:t>sayılabilir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Konservatif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tedavi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yöntemlerine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cevap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alınamadığı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durumlarda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cerrahi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i="1" dirty="0" err="1">
                <a:solidFill>
                  <a:srgbClr val="FF0000"/>
                </a:solidFill>
              </a:rPr>
              <a:t>tedavi</a:t>
            </a:r>
            <a:r>
              <a:rPr lang="en-US" sz="2000" b="1" i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endikedir</a:t>
            </a:r>
            <a:r>
              <a:rPr lang="en-US" sz="2000" b="1" dirty="0">
                <a:solidFill>
                  <a:srgbClr val="FF0000"/>
                </a:solidFill>
              </a:rPr>
              <a:t>.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Bu </a:t>
            </a:r>
            <a:r>
              <a:rPr lang="en-US" sz="2000" dirty="0" err="1"/>
              <a:t>endikasyon</a:t>
            </a:r>
            <a:r>
              <a:rPr lang="en-US" sz="2000" dirty="0"/>
              <a:t> </a:t>
            </a:r>
            <a:r>
              <a:rPr lang="en-US" sz="2000" dirty="0" err="1"/>
              <a:t>bazı</a:t>
            </a:r>
            <a:r>
              <a:rPr lang="en-US" sz="2000" dirty="0"/>
              <a:t> </a:t>
            </a:r>
            <a:r>
              <a:rPr lang="en-US" sz="2000" dirty="0" err="1"/>
              <a:t>durumlarda</a:t>
            </a:r>
            <a:r>
              <a:rPr lang="en-US" sz="2000" dirty="0"/>
              <a:t> </a:t>
            </a:r>
            <a:r>
              <a:rPr lang="en-US" sz="2000" dirty="0" err="1"/>
              <a:t>erken</a:t>
            </a:r>
            <a:r>
              <a:rPr lang="en-US" sz="2000" dirty="0"/>
              <a:t> </a:t>
            </a:r>
            <a:r>
              <a:rPr lang="en-US" sz="2000" dirty="0" err="1"/>
              <a:t>dönemde</a:t>
            </a:r>
            <a:r>
              <a:rPr lang="en-US" sz="2000" dirty="0"/>
              <a:t> </a:t>
            </a:r>
            <a:r>
              <a:rPr lang="en-US" sz="2000" dirty="0" err="1"/>
              <a:t>düşünülmelidir</a:t>
            </a:r>
            <a:r>
              <a:rPr lang="en-US" sz="2000" dirty="0"/>
              <a:t>. Bu </a:t>
            </a:r>
            <a:r>
              <a:rPr lang="en-US" sz="2000" dirty="0" err="1"/>
              <a:t>durumlar</a:t>
            </a:r>
            <a:r>
              <a:rPr lang="en-US" sz="2000" dirty="0"/>
              <a:t>: </a:t>
            </a:r>
            <a:endParaRPr lang="en-US" sz="2000" dirty="0" smtClean="0"/>
          </a:p>
          <a:p>
            <a:r>
              <a:rPr lang="en-US" sz="2000" dirty="0" err="1"/>
              <a:t>Strangülasyonlu</a:t>
            </a:r>
            <a:r>
              <a:rPr lang="en-US" sz="2000" dirty="0"/>
              <a:t> intestinal </a:t>
            </a:r>
            <a:r>
              <a:rPr lang="en-US" sz="2000" dirty="0" err="1"/>
              <a:t>obstrüksiyonlar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İki</a:t>
            </a:r>
            <a:r>
              <a:rPr lang="en-US" sz="2000" dirty="0"/>
              <a:t> </a:t>
            </a:r>
            <a:r>
              <a:rPr lang="en-US" sz="2000" dirty="0" err="1"/>
              <a:t>ucu</a:t>
            </a:r>
            <a:r>
              <a:rPr lang="en-US" sz="2000" dirty="0"/>
              <a:t> </a:t>
            </a:r>
            <a:r>
              <a:rPr lang="en-US" sz="2000" dirty="0" err="1"/>
              <a:t>kapalı</a:t>
            </a:r>
            <a:r>
              <a:rPr lang="en-US" sz="2000" dirty="0"/>
              <a:t> intestinal </a:t>
            </a:r>
            <a:r>
              <a:rPr lang="en-US" sz="2000" dirty="0" err="1"/>
              <a:t>obstrüksiyonlar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Kolona</a:t>
            </a:r>
            <a:r>
              <a:rPr lang="en-US" sz="2000" dirty="0"/>
              <a:t> </a:t>
            </a:r>
            <a:r>
              <a:rPr lang="en-US" sz="2000" dirty="0" err="1"/>
              <a:t>ait</a:t>
            </a:r>
            <a:r>
              <a:rPr lang="en-US" sz="2000" dirty="0"/>
              <a:t> </a:t>
            </a:r>
            <a:r>
              <a:rPr lang="en-US" sz="2000" dirty="0" err="1"/>
              <a:t>obstrüksiyonlar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Erken</a:t>
            </a:r>
            <a:r>
              <a:rPr lang="en-US" sz="2000" dirty="0"/>
              <a:t> </a:t>
            </a:r>
            <a:r>
              <a:rPr lang="en-US" sz="2000" dirty="0" err="1"/>
              <a:t>dönemde</a:t>
            </a:r>
            <a:r>
              <a:rPr lang="en-US" sz="2000" dirty="0"/>
              <a:t> </a:t>
            </a:r>
            <a:r>
              <a:rPr lang="en-US" sz="2000" dirty="0" err="1"/>
              <a:t>basit</a:t>
            </a:r>
            <a:r>
              <a:rPr lang="en-US" sz="2000" dirty="0"/>
              <a:t> </a:t>
            </a:r>
            <a:r>
              <a:rPr lang="en-US" sz="2000" dirty="0" err="1"/>
              <a:t>mekanik</a:t>
            </a:r>
            <a:r>
              <a:rPr lang="en-US" sz="2000" dirty="0"/>
              <a:t> </a:t>
            </a:r>
            <a:r>
              <a:rPr lang="en-US" sz="2000" dirty="0" err="1" smtClean="0"/>
              <a:t>obstrüksiyonlardır</a:t>
            </a:r>
            <a:r>
              <a:rPr lang="en-US" sz="2000" dirty="0" smtClean="0"/>
              <a:t>. (</a:t>
            </a:r>
            <a:r>
              <a:rPr lang="en-US" sz="2000" dirty="0" err="1" smtClean="0"/>
              <a:t>fıtıklar</a:t>
            </a:r>
            <a:r>
              <a:rPr lang="en-US" sz="2000" dirty="0" smtClean="0"/>
              <a:t> </a:t>
            </a:r>
            <a:r>
              <a:rPr lang="en-US" sz="2000" dirty="0" err="1" smtClean="0"/>
              <a:t>gibi</a:t>
            </a:r>
            <a:r>
              <a:rPr lang="en-US" sz="2000" dirty="0" smtClean="0"/>
              <a:t>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366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Ateş, </a:t>
            </a:r>
            <a:r>
              <a:rPr lang="en-US" sz="2000" dirty="0" err="1" smtClean="0"/>
              <a:t>taşikardi</a:t>
            </a:r>
            <a:r>
              <a:rPr lang="en-US" sz="2000" dirty="0" smtClean="0"/>
              <a:t>, </a:t>
            </a:r>
            <a:r>
              <a:rPr lang="en-US" sz="2000" dirty="0" err="1" smtClean="0"/>
              <a:t>lokalize</a:t>
            </a:r>
            <a:r>
              <a:rPr lang="en-US" sz="2000" dirty="0" smtClean="0"/>
              <a:t> </a:t>
            </a:r>
            <a:r>
              <a:rPr lang="en-US" sz="2000" dirty="0" err="1" smtClean="0"/>
              <a:t>duyarlılık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lökositoz</a:t>
            </a:r>
            <a:r>
              <a:rPr lang="en-US" sz="2000" dirty="0" smtClean="0"/>
              <a:t> </a:t>
            </a:r>
            <a:r>
              <a:rPr lang="en-US" sz="2000" dirty="0" err="1" smtClean="0"/>
              <a:t>yoksa</a:t>
            </a:r>
            <a:r>
              <a:rPr lang="en-US" sz="2000" dirty="0" smtClean="0"/>
              <a:t>, </a:t>
            </a:r>
            <a:r>
              <a:rPr lang="en-US" sz="2000" b="1" i="1" dirty="0" smtClean="0"/>
              <a:t>non-</a:t>
            </a:r>
            <a:r>
              <a:rPr lang="en-US" sz="2000" b="1" i="1" dirty="0" err="1" smtClean="0"/>
              <a:t>operatif</a:t>
            </a:r>
            <a:r>
              <a:rPr lang="en-US" sz="2000" b="1" i="1" dirty="0" smtClean="0"/>
              <a:t> </a:t>
            </a:r>
            <a:r>
              <a:rPr lang="en-US" sz="2000" b="1" i="1" dirty="0" err="1" smtClean="0"/>
              <a:t>tedavi</a:t>
            </a:r>
            <a:r>
              <a:rPr lang="en-US" sz="2000" b="1" i="1" dirty="0" smtClean="0"/>
              <a:t> </a:t>
            </a:r>
            <a:r>
              <a:rPr lang="en-US" sz="2000" dirty="0" err="1" smtClean="0"/>
              <a:t>denenebilir</a:t>
            </a:r>
            <a:r>
              <a:rPr lang="en-US" sz="2000" dirty="0" smtClean="0"/>
              <a:t>; </a:t>
            </a:r>
          </a:p>
          <a:p>
            <a:r>
              <a:rPr lang="en-US" sz="2000" dirty="0" err="1"/>
              <a:t>A</a:t>
            </a:r>
            <a:r>
              <a:rPr lang="en-US" sz="2000" dirty="0" err="1" smtClean="0"/>
              <a:t>ncak</a:t>
            </a:r>
            <a:r>
              <a:rPr lang="en-US" sz="2000" dirty="0" smtClean="0"/>
              <a:t> </a:t>
            </a:r>
            <a:r>
              <a:rPr lang="en-US" sz="2000" dirty="0" err="1" smtClean="0"/>
              <a:t>hiçbir</a:t>
            </a:r>
            <a:r>
              <a:rPr lang="en-US" sz="2000" dirty="0" smtClean="0"/>
              <a:t> </a:t>
            </a:r>
            <a:r>
              <a:rPr lang="en-US" sz="2000" dirty="0" err="1" smtClean="0"/>
              <a:t>laboratuvar</a:t>
            </a:r>
            <a:r>
              <a:rPr lang="en-US" sz="2000" dirty="0" smtClean="0"/>
              <a:t> </a:t>
            </a:r>
            <a:r>
              <a:rPr lang="en-US" sz="2000" dirty="0" err="1" smtClean="0"/>
              <a:t>yöntemin</a:t>
            </a:r>
            <a:r>
              <a:rPr lang="en-US" sz="2000" dirty="0" smtClean="0"/>
              <a:t> </a:t>
            </a:r>
            <a:r>
              <a:rPr lang="en-US" sz="2000" dirty="0" err="1" smtClean="0"/>
              <a:t>strangülasyonu</a:t>
            </a:r>
            <a:r>
              <a:rPr lang="en-US" sz="2000" dirty="0"/>
              <a:t> </a:t>
            </a:r>
            <a:r>
              <a:rPr lang="en-US" sz="2000" dirty="0" smtClean="0"/>
              <a:t>net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gösteremediği</a:t>
            </a:r>
            <a:r>
              <a:rPr lang="en-US" sz="2000" dirty="0" smtClean="0"/>
              <a:t> </a:t>
            </a:r>
            <a:r>
              <a:rPr lang="en-US" sz="2000" dirty="0" err="1" smtClean="0"/>
              <a:t>akılda</a:t>
            </a:r>
            <a:r>
              <a:rPr lang="en-US" sz="2000" dirty="0" smtClean="0"/>
              <a:t> </a:t>
            </a:r>
            <a:r>
              <a:rPr lang="en-US" sz="2000" dirty="0" err="1" smtClean="0"/>
              <a:t>bulundurularak</a:t>
            </a:r>
            <a:r>
              <a:rPr lang="en-US" sz="2000" dirty="0" smtClean="0"/>
              <a:t>; </a:t>
            </a:r>
          </a:p>
          <a:p>
            <a:r>
              <a:rPr lang="en-US" sz="2000" dirty="0"/>
              <a:t>B</a:t>
            </a:r>
            <a:r>
              <a:rPr lang="en-US" sz="2000" dirty="0" smtClean="0"/>
              <a:t>u </a:t>
            </a:r>
            <a:r>
              <a:rPr lang="en-US" sz="2000" dirty="0" err="1" smtClean="0"/>
              <a:t>bulgulardan</a:t>
            </a:r>
            <a:r>
              <a:rPr lang="en-US" sz="2000" dirty="0" smtClean="0"/>
              <a:t> </a:t>
            </a:r>
            <a:r>
              <a:rPr lang="en-US" sz="2000" dirty="0" err="1" smtClean="0"/>
              <a:t>herhangi</a:t>
            </a:r>
            <a:r>
              <a:rPr lang="en-US" sz="2000" dirty="0" smtClean="0"/>
              <a:t> </a:t>
            </a:r>
            <a:r>
              <a:rPr lang="en-US" sz="2000" dirty="0" err="1" smtClean="0"/>
              <a:t>birinin</a:t>
            </a:r>
            <a:r>
              <a:rPr lang="en-US" sz="2000" dirty="0" smtClean="0"/>
              <a:t> </a:t>
            </a:r>
            <a:r>
              <a:rPr lang="en-US" sz="2000" dirty="0" err="1" smtClean="0"/>
              <a:t>varlığı</a:t>
            </a:r>
            <a:r>
              <a:rPr lang="en-US" sz="2000" dirty="0" smtClean="0"/>
              <a:t> </a:t>
            </a:r>
            <a:r>
              <a:rPr lang="en-US" sz="2000" dirty="0" err="1" smtClean="0"/>
              <a:t>durumunda</a:t>
            </a:r>
            <a:r>
              <a:rPr lang="en-US" sz="2000" dirty="0" smtClean="0"/>
              <a:t> </a:t>
            </a:r>
            <a:r>
              <a:rPr lang="en-US" sz="2000" dirty="0" err="1" smtClean="0"/>
              <a:t>acil</a:t>
            </a:r>
            <a:r>
              <a:rPr lang="en-US" sz="2000" dirty="0" smtClean="0"/>
              <a:t> </a:t>
            </a:r>
            <a:r>
              <a:rPr lang="en-US" sz="2000" dirty="0" err="1" smtClean="0"/>
              <a:t>cerrahi</a:t>
            </a:r>
            <a:r>
              <a:rPr lang="en-US" sz="2000" dirty="0" smtClean="0"/>
              <a:t> </a:t>
            </a:r>
            <a:r>
              <a:rPr lang="en-US" sz="2000" dirty="0" err="1" smtClean="0"/>
              <a:t>seçeneği</a:t>
            </a:r>
            <a:r>
              <a:rPr lang="en-US" sz="2000" dirty="0" smtClean="0"/>
              <a:t> </a:t>
            </a:r>
            <a:r>
              <a:rPr lang="en-US" sz="2000" dirty="0" err="1" smtClean="0"/>
              <a:t>gündeme</a:t>
            </a:r>
            <a:r>
              <a:rPr lang="en-US" sz="2000" dirty="0" smtClean="0"/>
              <a:t> </a:t>
            </a:r>
            <a:r>
              <a:rPr lang="en-US" sz="2000" dirty="0" err="1" smtClean="0"/>
              <a:t>gelmelidir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1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4392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ETİYOLOJİ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03" y="925239"/>
            <a:ext cx="8792289" cy="57962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u="sng" dirty="0" smtClean="0">
                <a:solidFill>
                  <a:srgbClr val="FF0000"/>
                </a:solidFill>
                <a:latin typeface="+mj-lt"/>
              </a:rPr>
              <a:t>BARSAK LÜMENİNİN MEKANİK TIKANMALARI</a:t>
            </a:r>
          </a:p>
          <a:p>
            <a:pPr marL="0" indent="0">
              <a:buNone/>
            </a:pPr>
            <a:endParaRPr lang="en-US" sz="18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1. Barsak </a:t>
            </a:r>
            <a:r>
              <a:rPr lang="en-US" sz="1800" b="1" dirty="0" err="1">
                <a:solidFill>
                  <a:srgbClr val="FF0000"/>
                </a:solidFill>
                <a:latin typeface="+mj-lt"/>
              </a:rPr>
              <a:t>Lümeninin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+mj-lt"/>
              </a:rPr>
              <a:t>Daralması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+mj-lt"/>
              </a:rPr>
              <a:t>veya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+mj-lt"/>
              </a:rPr>
              <a:t>Tıkanması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 (</a:t>
            </a:r>
            <a:r>
              <a:rPr lang="en-US" sz="1800" b="1" dirty="0" err="1">
                <a:solidFill>
                  <a:srgbClr val="FF0000"/>
                </a:solidFill>
                <a:latin typeface="+mj-lt"/>
              </a:rPr>
              <a:t>intralüminal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) </a:t>
            </a:r>
          </a:p>
          <a:p>
            <a:pPr lvl="1">
              <a:buFont typeface="Arial"/>
              <a:buChar char="•"/>
            </a:pPr>
            <a:r>
              <a:rPr lang="en-US" sz="1800" dirty="0" err="1">
                <a:latin typeface="+mj-lt"/>
              </a:rPr>
              <a:t>Mekonyum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ileusu</a:t>
            </a:r>
            <a:r>
              <a:rPr lang="en-US" sz="1800" dirty="0">
                <a:latin typeface="+mj-lt"/>
              </a:rPr>
              <a:t> </a:t>
            </a:r>
          </a:p>
          <a:p>
            <a:pPr lvl="1">
              <a:buFont typeface="Arial"/>
              <a:buChar char="•"/>
            </a:pPr>
            <a:r>
              <a:rPr lang="en-US" sz="1800" dirty="0" err="1">
                <a:latin typeface="+mj-lt"/>
              </a:rPr>
              <a:t>İnvajinasyon</a:t>
            </a:r>
            <a:r>
              <a:rPr lang="en-US" sz="1800" dirty="0">
                <a:latin typeface="+mj-lt"/>
              </a:rPr>
              <a:t> </a:t>
            </a:r>
          </a:p>
          <a:p>
            <a:pPr lvl="1">
              <a:buFont typeface="Arial"/>
              <a:buChar char="•"/>
            </a:pPr>
            <a:r>
              <a:rPr lang="en-US" sz="1800" dirty="0" err="1">
                <a:latin typeface="+mj-lt"/>
              </a:rPr>
              <a:t>Safra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taşı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ileusu</a:t>
            </a:r>
            <a:r>
              <a:rPr lang="en-US" sz="1800" dirty="0">
                <a:latin typeface="+mj-lt"/>
              </a:rPr>
              <a:t> (en </a:t>
            </a:r>
            <a:r>
              <a:rPr lang="en-US" sz="1800" dirty="0" err="1">
                <a:latin typeface="+mj-lt"/>
              </a:rPr>
              <a:t>sık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görülen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yabancı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cisim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tıkanıklığı</a:t>
            </a:r>
            <a:r>
              <a:rPr lang="en-US" sz="1800" dirty="0">
                <a:latin typeface="+mj-lt"/>
              </a:rPr>
              <a:t>, terminal </a:t>
            </a:r>
            <a:r>
              <a:rPr lang="en-US" sz="1800" dirty="0" err="1" smtClean="0">
                <a:latin typeface="+mj-lt"/>
              </a:rPr>
              <a:t>ileumda</a:t>
            </a:r>
            <a:r>
              <a:rPr lang="en-US" sz="1800" dirty="0">
                <a:latin typeface="+mj-lt"/>
              </a:rPr>
              <a:t>)</a:t>
            </a:r>
            <a:br>
              <a:rPr lang="en-US" sz="1800" dirty="0">
                <a:latin typeface="+mj-lt"/>
              </a:rPr>
            </a:br>
            <a:r>
              <a:rPr lang="en-US" sz="1800" dirty="0" err="1" smtClean="0">
                <a:latin typeface="+mj-lt"/>
              </a:rPr>
              <a:t>Sertleşme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veya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taşlaşma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şeklinde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tıkayıcı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nedenler</a:t>
            </a:r>
            <a:r>
              <a:rPr lang="en-US" sz="1800" dirty="0">
                <a:latin typeface="+mj-lt"/>
              </a:rPr>
              <a:t>. </a:t>
            </a:r>
            <a:r>
              <a:rPr lang="en-US" sz="1800" dirty="0" err="1">
                <a:latin typeface="+mj-lt"/>
              </a:rPr>
              <a:t>Rektumda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feçesin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taşlaşması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impaksiyon</a:t>
            </a:r>
            <a:r>
              <a:rPr lang="en-US" sz="1800" dirty="0">
                <a:latin typeface="+mj-lt"/>
              </a:rPr>
              <a:t>), </a:t>
            </a:r>
            <a:r>
              <a:rPr lang="en-US" sz="1800" dirty="0" err="1">
                <a:latin typeface="+mj-lt"/>
              </a:rPr>
              <a:t>baryumun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sertleşmesi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bezoarlar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yumak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haline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gelmis</a:t>
            </a:r>
            <a:r>
              <a:rPr lang="en-US" sz="1800" dirty="0">
                <a:latin typeface="+mj-lt"/>
              </a:rPr>
              <a:t>̧ </a:t>
            </a:r>
            <a:r>
              <a:rPr lang="en-US" sz="1800" dirty="0" err="1">
                <a:latin typeface="+mj-lt"/>
              </a:rPr>
              <a:t>parazitler</a:t>
            </a:r>
            <a:r>
              <a:rPr lang="en-US" sz="1800" dirty="0">
                <a:latin typeface="+mj-lt"/>
              </a:rPr>
              <a:t> (en </a:t>
            </a:r>
            <a:r>
              <a:rPr lang="en-US" sz="1800" dirty="0" err="1">
                <a:latin typeface="+mj-lt"/>
              </a:rPr>
              <a:t>sık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askaris,tenya</a:t>
            </a:r>
            <a:r>
              <a:rPr lang="en-US" sz="1800" dirty="0">
                <a:latin typeface="+mj-lt"/>
              </a:rPr>
              <a:t>). </a:t>
            </a:r>
            <a:endParaRPr lang="en-US" sz="1800" dirty="0" smtClean="0">
              <a:latin typeface="+mj-lt"/>
            </a:endParaRPr>
          </a:p>
          <a:p>
            <a:endParaRPr lang="en-US" sz="18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2. Barsak </a:t>
            </a:r>
            <a:r>
              <a:rPr lang="en-US" sz="1800" b="1" dirty="0" err="1" smtClean="0">
                <a:solidFill>
                  <a:srgbClr val="FF0000"/>
                </a:solidFill>
                <a:latin typeface="+mj-lt"/>
              </a:rPr>
              <a:t>Duvarı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+mj-lt"/>
              </a:rPr>
              <a:t>Lezyonları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 (mural)</a:t>
            </a:r>
          </a:p>
          <a:p>
            <a:r>
              <a:rPr lang="en-US" sz="1800" dirty="0" err="1" smtClean="0">
                <a:latin typeface="+mj-lt"/>
              </a:rPr>
              <a:t>Konjenital</a:t>
            </a:r>
            <a:r>
              <a:rPr lang="en-US" sz="1800" dirty="0" smtClean="0">
                <a:latin typeface="+mj-lt"/>
              </a:rPr>
              <a:t>: </a:t>
            </a:r>
            <a:r>
              <a:rPr lang="en-US" sz="1800" dirty="0" err="1" smtClean="0">
                <a:latin typeface="+mj-lt"/>
              </a:rPr>
              <a:t>Atreziler</a:t>
            </a:r>
            <a:r>
              <a:rPr lang="en-US" sz="1800" dirty="0" smtClean="0">
                <a:latin typeface="+mj-lt"/>
              </a:rPr>
              <a:t> (</a:t>
            </a:r>
            <a:r>
              <a:rPr lang="en-US" sz="1800" dirty="0" err="1" smtClean="0">
                <a:latin typeface="+mj-lt"/>
              </a:rPr>
              <a:t>yeni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doğanda</a:t>
            </a:r>
            <a:r>
              <a:rPr lang="en-US" sz="1800" dirty="0" smtClean="0">
                <a:latin typeface="+mj-lt"/>
              </a:rPr>
              <a:t> en </a:t>
            </a:r>
            <a:r>
              <a:rPr lang="en-US" sz="1800" dirty="0" err="1" smtClean="0">
                <a:latin typeface="+mj-lt"/>
              </a:rPr>
              <a:t>sık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neden</a:t>
            </a:r>
            <a:r>
              <a:rPr lang="en-US" sz="1800" dirty="0" smtClean="0">
                <a:latin typeface="+mj-lt"/>
              </a:rPr>
              <a:t>), </a:t>
            </a:r>
            <a:r>
              <a:rPr lang="en-US" sz="1800" dirty="0" err="1" smtClean="0">
                <a:latin typeface="+mj-lt"/>
              </a:rPr>
              <a:t>stenozlar</a:t>
            </a:r>
            <a:r>
              <a:rPr lang="en-US" sz="1800" dirty="0" smtClean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imperfore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anüs</a:t>
            </a:r>
            <a:r>
              <a:rPr lang="en-US" sz="1800" dirty="0" smtClean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barsak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duplikasyonları</a:t>
            </a:r>
            <a:r>
              <a:rPr lang="en-US" sz="1800" dirty="0" smtClean="0">
                <a:latin typeface="+mj-lt"/>
              </a:rPr>
              <a:t>, </a:t>
            </a:r>
            <a:r>
              <a:rPr lang="en-US" sz="1800" dirty="0" err="1" smtClean="0">
                <a:latin typeface="+mj-lt"/>
              </a:rPr>
              <a:t>Meckel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divertikülu</a:t>
            </a:r>
            <a:r>
              <a:rPr lang="en-US" sz="1800" dirty="0" smtClean="0">
                <a:latin typeface="+mj-lt"/>
              </a:rPr>
              <a:t>̈ </a:t>
            </a:r>
          </a:p>
          <a:p>
            <a:r>
              <a:rPr lang="en-US" sz="1800" dirty="0" err="1" smtClean="0">
                <a:latin typeface="+mj-lt"/>
              </a:rPr>
              <a:t>Travmatik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nedenler</a:t>
            </a:r>
            <a:r>
              <a:rPr lang="en-US" sz="1800" dirty="0">
                <a:latin typeface="+mj-lt"/>
              </a:rPr>
              <a:t> </a:t>
            </a:r>
          </a:p>
          <a:p>
            <a:r>
              <a:rPr lang="en-US" sz="1800" dirty="0" err="1">
                <a:latin typeface="+mj-lt"/>
              </a:rPr>
              <a:t>Enflamatuvar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nedenler</a:t>
            </a:r>
            <a:r>
              <a:rPr lang="en-US" sz="1800" dirty="0">
                <a:latin typeface="+mj-lt"/>
              </a:rPr>
              <a:t>: </a:t>
            </a:r>
            <a:r>
              <a:rPr lang="en-US" sz="1800" dirty="0" err="1">
                <a:latin typeface="+mj-lt"/>
              </a:rPr>
              <a:t>Rejyonel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enterit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divertikülit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kronik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ülseratif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kolit</a:t>
            </a:r>
            <a:r>
              <a:rPr lang="en-US" sz="1800" dirty="0">
                <a:latin typeface="+mj-lt"/>
              </a:rPr>
              <a:t> </a:t>
            </a:r>
          </a:p>
          <a:p>
            <a:r>
              <a:rPr lang="en-US" sz="1800" dirty="0" err="1">
                <a:latin typeface="+mj-lt"/>
              </a:rPr>
              <a:t>Neoplastik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nedenler</a:t>
            </a:r>
            <a:r>
              <a:rPr lang="en-US" sz="1800" dirty="0">
                <a:latin typeface="+mj-lt"/>
              </a:rPr>
              <a:t> (</a:t>
            </a:r>
            <a:r>
              <a:rPr lang="en-US" sz="1800" dirty="0" err="1">
                <a:latin typeface="+mj-lt"/>
              </a:rPr>
              <a:t>tümöral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nedenler</a:t>
            </a:r>
            <a:r>
              <a:rPr lang="en-US" sz="1800" dirty="0">
                <a:latin typeface="+mj-lt"/>
              </a:rPr>
              <a:t>) (</a:t>
            </a:r>
            <a:r>
              <a:rPr lang="en-US" sz="1800" dirty="0" err="1">
                <a:latin typeface="+mj-lt"/>
              </a:rPr>
              <a:t>inen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kolon</a:t>
            </a:r>
            <a:r>
              <a:rPr lang="en-US" sz="1800" dirty="0">
                <a:latin typeface="+mj-lt"/>
              </a:rPr>
              <a:t>, sigmoid </a:t>
            </a:r>
            <a:r>
              <a:rPr lang="en-US" sz="1800" dirty="0" err="1">
                <a:latin typeface="+mj-lt"/>
              </a:rPr>
              <a:t>ve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rektumda</a:t>
            </a:r>
            <a:r>
              <a:rPr lang="en-US" sz="1800" dirty="0">
                <a:latin typeface="+mj-lt"/>
              </a:rPr>
              <a:t> </a:t>
            </a:r>
          </a:p>
          <a:p>
            <a:r>
              <a:rPr lang="en-US" sz="1800" dirty="0" err="1">
                <a:latin typeface="+mj-lt"/>
              </a:rPr>
              <a:t>daha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sık</a:t>
            </a:r>
            <a:r>
              <a:rPr lang="en-US" sz="1800" dirty="0">
                <a:latin typeface="+mj-lt"/>
              </a:rPr>
              <a:t>)</a:t>
            </a:r>
            <a:br>
              <a:rPr lang="en-US" sz="1800" dirty="0">
                <a:latin typeface="+mj-lt"/>
              </a:rPr>
            </a:br>
            <a:r>
              <a:rPr lang="en-US" sz="1800" dirty="0" err="1" smtClean="0">
                <a:latin typeface="+mj-lt"/>
              </a:rPr>
              <a:t>Diğer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bazı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nedenler</a:t>
            </a:r>
            <a:r>
              <a:rPr lang="en-US" sz="1800" dirty="0">
                <a:latin typeface="+mj-lt"/>
              </a:rPr>
              <a:t>: </a:t>
            </a:r>
            <a:r>
              <a:rPr lang="en-US" sz="1800" dirty="0" err="1">
                <a:latin typeface="+mj-lt"/>
              </a:rPr>
              <a:t>Radyasyona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bağlı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strüktürler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endometriozis</a:t>
            </a:r>
            <a:r>
              <a:rPr lang="en-US" sz="1800" dirty="0">
                <a:latin typeface="+mj-lt"/>
              </a:rPr>
              <a:t> </a:t>
            </a:r>
          </a:p>
          <a:p>
            <a:endParaRPr lang="en-US" sz="18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67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358823" cy="942929"/>
          </a:xfrm>
        </p:spPr>
        <p:txBody>
          <a:bodyPr>
            <a:no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</a:rPr>
              <a:t>Mekanik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İntestinal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Obstrüksiyonlarda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br>
              <a:rPr lang="en-US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err="1" smtClean="0">
                <a:solidFill>
                  <a:srgbClr val="FF0000"/>
                </a:solidFill>
              </a:rPr>
              <a:t>Uygulanan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Cerrahi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Girişimler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406" y="1632197"/>
            <a:ext cx="8358822" cy="4724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1" dirty="0" err="1" smtClean="0"/>
              <a:t>İntestinal</a:t>
            </a:r>
            <a:r>
              <a:rPr lang="en-US" sz="2000" b="1" i="1" dirty="0" smtClean="0"/>
              <a:t> </a:t>
            </a:r>
            <a:r>
              <a:rPr lang="en-US" sz="2000" b="1" i="1" dirty="0" err="1"/>
              <a:t>obstrüksiyona</a:t>
            </a:r>
            <a:r>
              <a:rPr lang="en-US" sz="2000" b="1" i="1" dirty="0"/>
              <a:t> </a:t>
            </a:r>
            <a:r>
              <a:rPr lang="en-US" sz="2000" b="1" i="1" dirty="0" err="1"/>
              <a:t>yol</a:t>
            </a:r>
            <a:r>
              <a:rPr lang="en-US" sz="2000" b="1" i="1" dirty="0"/>
              <a:t> </a:t>
            </a:r>
            <a:r>
              <a:rPr lang="en-US" sz="2000" b="1" i="1" dirty="0" err="1"/>
              <a:t>açan</a:t>
            </a:r>
            <a:r>
              <a:rPr lang="en-US" sz="2000" b="1" i="1" dirty="0"/>
              <a:t> </a:t>
            </a:r>
            <a:r>
              <a:rPr lang="en-US" sz="2000" b="1" i="1" dirty="0" err="1"/>
              <a:t>olayın</a:t>
            </a:r>
            <a:r>
              <a:rPr lang="en-US" sz="2000" b="1" i="1" dirty="0"/>
              <a:t> </a:t>
            </a:r>
            <a:r>
              <a:rPr lang="en-US" sz="2000" b="1" i="1" dirty="0" err="1"/>
              <a:t>natürüne</a:t>
            </a:r>
            <a:r>
              <a:rPr lang="en-US" sz="2000" b="1" i="1" dirty="0"/>
              <a:t> </a:t>
            </a:r>
            <a:r>
              <a:rPr lang="en-US" sz="2000" b="1" i="1" dirty="0" err="1" smtClean="0"/>
              <a:t>göre</a:t>
            </a:r>
            <a:r>
              <a:rPr lang="en-US" sz="2000" b="1" i="1" dirty="0" smtClean="0"/>
              <a:t>;</a:t>
            </a:r>
          </a:p>
          <a:p>
            <a:r>
              <a:rPr lang="en-US" sz="2000" dirty="0" err="1"/>
              <a:t>E</a:t>
            </a:r>
            <a:r>
              <a:rPr lang="en-US" sz="2000" dirty="0" err="1" smtClean="0"/>
              <a:t>nterotomi</a:t>
            </a:r>
            <a:r>
              <a:rPr lang="en-US" sz="2000" dirty="0"/>
              <a:t>, </a:t>
            </a:r>
            <a:endParaRPr lang="en-US" sz="2000" dirty="0" smtClean="0"/>
          </a:p>
          <a:p>
            <a:r>
              <a:rPr lang="en-US" sz="2000" dirty="0" err="1"/>
              <a:t>R</a:t>
            </a:r>
            <a:r>
              <a:rPr lang="en-US" sz="2000" dirty="0" err="1" smtClean="0"/>
              <a:t>ezeksiyon</a:t>
            </a:r>
            <a:r>
              <a:rPr lang="en-US" sz="2000" dirty="0" err="1"/>
              <a:t>-anastomoz</a:t>
            </a:r>
            <a:r>
              <a:rPr lang="en-US" sz="2000" dirty="0"/>
              <a:t>, </a:t>
            </a:r>
            <a:endParaRPr lang="en-US" sz="2000" dirty="0" smtClean="0"/>
          </a:p>
          <a:p>
            <a:r>
              <a:rPr lang="en-US" sz="2000" dirty="0"/>
              <a:t>İ</a:t>
            </a:r>
            <a:r>
              <a:rPr lang="en-US" sz="2000" dirty="0" smtClean="0"/>
              <a:t>ntestinal </a:t>
            </a:r>
            <a:r>
              <a:rPr lang="en-US" sz="2000" dirty="0"/>
              <a:t>by-pass, </a:t>
            </a:r>
            <a:endParaRPr lang="en-US" sz="2000" dirty="0" smtClean="0"/>
          </a:p>
          <a:p>
            <a:r>
              <a:rPr lang="en-US" sz="2000" dirty="0" err="1"/>
              <a:t>A</a:t>
            </a:r>
            <a:r>
              <a:rPr lang="en-US" sz="2000" dirty="0" err="1" smtClean="0"/>
              <a:t>dezyonların</a:t>
            </a:r>
            <a:r>
              <a:rPr lang="en-US" sz="2000" dirty="0" smtClean="0"/>
              <a:t> </a:t>
            </a:r>
            <a:r>
              <a:rPr lang="en-US" sz="2000" dirty="0" err="1"/>
              <a:t>açılması</a:t>
            </a:r>
            <a:r>
              <a:rPr lang="en-US" sz="2000" dirty="0"/>
              <a:t>, </a:t>
            </a:r>
            <a:endParaRPr lang="en-US" sz="2000" dirty="0" smtClean="0"/>
          </a:p>
          <a:p>
            <a:r>
              <a:rPr lang="en-US" sz="2000" dirty="0" err="1"/>
              <a:t>E</a:t>
            </a:r>
            <a:r>
              <a:rPr lang="en-US" sz="2000" dirty="0" err="1" smtClean="0"/>
              <a:t>ksteriorizasyon</a:t>
            </a:r>
            <a:r>
              <a:rPr lang="en-US" sz="2000" dirty="0" smtClean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kolostomi</a:t>
            </a:r>
            <a:r>
              <a:rPr lang="en-US" sz="2000" dirty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79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66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</a:rPr>
              <a:t>Kolon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Obstrüksiyonlarında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Cerrahi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Yaklaşım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33668"/>
            <a:ext cx="8379813" cy="5022682"/>
          </a:xfrm>
        </p:spPr>
        <p:txBody>
          <a:bodyPr>
            <a:normAutofit lnSpcReduction="10000"/>
          </a:bodyPr>
          <a:lstStyle/>
          <a:p>
            <a:r>
              <a:rPr lang="en-US" sz="2200" dirty="0" err="1" smtClean="0"/>
              <a:t>Özellikle</a:t>
            </a:r>
            <a:r>
              <a:rPr lang="en-US" sz="2200" dirty="0" smtClean="0"/>
              <a:t> </a:t>
            </a:r>
            <a:r>
              <a:rPr lang="en-US" sz="2200" dirty="0" err="1"/>
              <a:t>kolon</a:t>
            </a:r>
            <a:r>
              <a:rPr lang="en-US" sz="2200" dirty="0"/>
              <a:t> </a:t>
            </a:r>
            <a:r>
              <a:rPr lang="en-US" sz="2200" dirty="0" err="1"/>
              <a:t>karsinomaları</a:t>
            </a:r>
            <a:r>
              <a:rPr lang="en-US" sz="2200" dirty="0"/>
              <a:t> </a:t>
            </a:r>
            <a:r>
              <a:rPr lang="en-US" sz="2200" b="1" i="1" dirty="0" err="1"/>
              <a:t>uzun</a:t>
            </a:r>
            <a:r>
              <a:rPr lang="en-US" sz="2200" b="1" i="1" dirty="0"/>
              <a:t> </a:t>
            </a:r>
            <a:r>
              <a:rPr lang="en-US" sz="2200" b="1" i="1" dirty="0" err="1"/>
              <a:t>zamanda</a:t>
            </a:r>
            <a:r>
              <a:rPr lang="en-US" sz="2200" b="1" i="1" dirty="0"/>
              <a:t> </a:t>
            </a:r>
            <a:r>
              <a:rPr lang="en-US" sz="2200" b="1" i="1" dirty="0" err="1"/>
              <a:t>yavas</a:t>
            </a:r>
            <a:r>
              <a:rPr lang="en-US" sz="2200" b="1" i="1" dirty="0"/>
              <a:t>̧ </a:t>
            </a:r>
            <a:r>
              <a:rPr lang="en-US" sz="2200" b="1" i="1" dirty="0" err="1"/>
              <a:t>gelişen</a:t>
            </a:r>
            <a:r>
              <a:rPr lang="en-US" sz="2200" b="1" i="1" dirty="0"/>
              <a:t> </a:t>
            </a:r>
            <a:r>
              <a:rPr lang="en-US" sz="2200" b="1" i="1" dirty="0" err="1"/>
              <a:t>bir</a:t>
            </a:r>
            <a:r>
              <a:rPr lang="en-US" sz="2200" b="1" i="1" dirty="0"/>
              <a:t> </a:t>
            </a:r>
            <a:r>
              <a:rPr lang="en-US" sz="2200" b="1" i="1" dirty="0" err="1"/>
              <a:t>obstrüksiyona</a:t>
            </a:r>
            <a:r>
              <a:rPr lang="en-US" sz="2200" dirty="0"/>
              <a:t> </a:t>
            </a:r>
            <a:r>
              <a:rPr lang="en-US" sz="2200" dirty="0" err="1"/>
              <a:t>yol</a:t>
            </a:r>
            <a:r>
              <a:rPr lang="en-US" sz="2200" dirty="0"/>
              <a:t> </a:t>
            </a:r>
            <a:r>
              <a:rPr lang="en-US" sz="2200" dirty="0" err="1" smtClean="0"/>
              <a:t>açarlar</a:t>
            </a:r>
            <a:endParaRPr lang="en-US" sz="2200" dirty="0" smtClean="0"/>
          </a:p>
          <a:p>
            <a:r>
              <a:rPr lang="en-US" sz="2200" dirty="0" err="1"/>
              <a:t>T</a:t>
            </a:r>
            <a:r>
              <a:rPr lang="en-US" sz="2200" dirty="0" err="1" smtClean="0"/>
              <a:t>ıkanmanın</a:t>
            </a:r>
            <a:r>
              <a:rPr lang="en-US" sz="2200" dirty="0" smtClean="0"/>
              <a:t> </a:t>
            </a:r>
            <a:r>
              <a:rPr lang="en-US" sz="2200" b="1" i="1" dirty="0" err="1"/>
              <a:t>proksimalindeki</a:t>
            </a:r>
            <a:r>
              <a:rPr lang="en-US" sz="2200" b="1" i="1" dirty="0"/>
              <a:t> </a:t>
            </a:r>
            <a:r>
              <a:rPr lang="en-US" sz="2200" b="1" i="1" dirty="0" err="1"/>
              <a:t>kolon</a:t>
            </a:r>
            <a:r>
              <a:rPr lang="en-US" sz="2200" b="1" i="1" dirty="0"/>
              <a:t> </a:t>
            </a:r>
            <a:r>
              <a:rPr lang="en-US" sz="2200" b="1" i="1" dirty="0" err="1"/>
              <a:t>segmentleri</a:t>
            </a:r>
            <a:r>
              <a:rPr lang="en-US" sz="2200" b="1" i="1" dirty="0"/>
              <a:t> </a:t>
            </a:r>
            <a:r>
              <a:rPr lang="en-US" sz="2200" b="1" i="1" dirty="0" err="1"/>
              <a:t>aşırı</a:t>
            </a:r>
            <a:r>
              <a:rPr lang="en-US" sz="2200" b="1" i="1" dirty="0"/>
              <a:t> </a:t>
            </a:r>
            <a:r>
              <a:rPr lang="en-US" sz="2200" b="1" i="1" dirty="0" err="1"/>
              <a:t>derecede</a:t>
            </a:r>
            <a:r>
              <a:rPr lang="en-US" sz="2200" b="1" i="1" dirty="0"/>
              <a:t> </a:t>
            </a:r>
            <a:r>
              <a:rPr lang="en-US" sz="2200" b="1" i="1" dirty="0" err="1"/>
              <a:t>genişler</a:t>
            </a:r>
            <a:r>
              <a:rPr lang="en-US" sz="2200" dirty="0"/>
              <a:t>, </a:t>
            </a:r>
            <a:r>
              <a:rPr lang="en-US" sz="2200" dirty="0" err="1"/>
              <a:t>manüplasyonları</a:t>
            </a:r>
            <a:r>
              <a:rPr lang="en-US" sz="2200" dirty="0"/>
              <a:t> </a:t>
            </a:r>
            <a:r>
              <a:rPr lang="en-US" sz="2200" dirty="0" err="1"/>
              <a:t>çok</a:t>
            </a:r>
            <a:r>
              <a:rPr lang="en-US" sz="2200" dirty="0"/>
              <a:t> </a:t>
            </a:r>
            <a:r>
              <a:rPr lang="en-US" sz="2200" dirty="0" err="1"/>
              <a:t>zorlaşır</a:t>
            </a:r>
            <a:r>
              <a:rPr lang="en-US" sz="2200" dirty="0"/>
              <a:t>. </a:t>
            </a:r>
            <a:endParaRPr lang="en-US" sz="2200" dirty="0" smtClean="0"/>
          </a:p>
          <a:p>
            <a:r>
              <a:rPr lang="en-US" sz="2200" b="1" i="1" dirty="0" err="1" smtClean="0"/>
              <a:t>Bakteri</a:t>
            </a:r>
            <a:r>
              <a:rPr lang="en-US" sz="2200" b="1" i="1" dirty="0" smtClean="0"/>
              <a:t> </a:t>
            </a:r>
            <a:r>
              <a:rPr lang="en-US" sz="2200" b="1" i="1" dirty="0" err="1"/>
              <a:t>kapsamları</a:t>
            </a:r>
            <a:r>
              <a:rPr lang="en-US" sz="2200" b="1" i="1" dirty="0"/>
              <a:t> </a:t>
            </a:r>
            <a:r>
              <a:rPr lang="en-US" sz="2200" b="1" i="1" dirty="0" err="1"/>
              <a:t>çok</a:t>
            </a:r>
            <a:r>
              <a:rPr lang="en-US" sz="2200" b="1" i="1" dirty="0"/>
              <a:t> </a:t>
            </a:r>
            <a:r>
              <a:rPr lang="en-US" sz="2200" b="1" i="1" dirty="0" err="1"/>
              <a:t>artar</a:t>
            </a:r>
            <a:r>
              <a:rPr lang="en-US" sz="2200" b="1" i="1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içlerinde</a:t>
            </a:r>
            <a:r>
              <a:rPr lang="en-US" sz="2200" dirty="0"/>
              <a:t> </a:t>
            </a:r>
            <a:r>
              <a:rPr lang="en-US" sz="2200" dirty="0" err="1"/>
              <a:t>çok</a:t>
            </a:r>
            <a:r>
              <a:rPr lang="en-US" sz="2200" dirty="0"/>
              <a:t> </a:t>
            </a:r>
            <a:r>
              <a:rPr lang="en-US" sz="2200" dirty="0" err="1"/>
              <a:t>miktarda</a:t>
            </a:r>
            <a:r>
              <a:rPr lang="en-US" sz="2200" dirty="0"/>
              <a:t> </a:t>
            </a:r>
            <a:r>
              <a:rPr lang="en-US" sz="2200" dirty="0" err="1"/>
              <a:t>toksik</a:t>
            </a:r>
            <a:r>
              <a:rPr lang="en-US" sz="2200" dirty="0"/>
              <a:t> </a:t>
            </a:r>
            <a:r>
              <a:rPr lang="en-US" sz="2200" dirty="0" err="1"/>
              <a:t>madde</a:t>
            </a:r>
            <a:r>
              <a:rPr lang="en-US" sz="2200" dirty="0"/>
              <a:t> </a:t>
            </a:r>
            <a:r>
              <a:rPr lang="en-US" sz="2200" dirty="0" err="1"/>
              <a:t>birikir</a:t>
            </a:r>
            <a:r>
              <a:rPr lang="en-US" sz="2200" dirty="0"/>
              <a:t>. </a:t>
            </a:r>
            <a:endParaRPr lang="en-US" sz="2200" dirty="0" smtClean="0"/>
          </a:p>
          <a:p>
            <a:r>
              <a:rPr lang="en-US" sz="2200" dirty="0"/>
              <a:t>O</a:t>
            </a:r>
            <a:r>
              <a:rPr lang="en-US" sz="2200" dirty="0" smtClean="0"/>
              <a:t>bstrüksiyonun </a:t>
            </a:r>
            <a:r>
              <a:rPr lang="en-US" sz="2200" dirty="0" err="1"/>
              <a:t>distalindeki</a:t>
            </a:r>
            <a:r>
              <a:rPr lang="en-US" sz="2200" dirty="0"/>
              <a:t> segment </a:t>
            </a:r>
            <a:r>
              <a:rPr lang="en-US" sz="2200" dirty="0" err="1"/>
              <a:t>ile</a:t>
            </a:r>
            <a:r>
              <a:rPr lang="en-US" sz="2200" dirty="0"/>
              <a:t> </a:t>
            </a:r>
            <a:r>
              <a:rPr lang="en-US" sz="2200" dirty="0" err="1"/>
              <a:t>arada</a:t>
            </a:r>
            <a:r>
              <a:rPr lang="en-US" sz="2200" dirty="0"/>
              <a:t> </a:t>
            </a:r>
            <a:r>
              <a:rPr lang="en-US" sz="2200" dirty="0" err="1"/>
              <a:t>çok</a:t>
            </a:r>
            <a:r>
              <a:rPr lang="en-US" sz="2200" dirty="0"/>
              <a:t> </a:t>
            </a:r>
            <a:r>
              <a:rPr lang="en-US" sz="2200" dirty="0" err="1"/>
              <a:t>büyük</a:t>
            </a:r>
            <a:r>
              <a:rPr lang="en-US" sz="2200" dirty="0"/>
              <a:t> </a:t>
            </a:r>
            <a:r>
              <a:rPr lang="en-US" sz="2200" b="1" i="1" dirty="0" err="1"/>
              <a:t>çap</a:t>
            </a:r>
            <a:r>
              <a:rPr lang="en-US" sz="2200" b="1" i="1" dirty="0"/>
              <a:t> </a:t>
            </a:r>
            <a:r>
              <a:rPr lang="en-US" sz="2200" b="1" i="1" dirty="0" err="1"/>
              <a:t>farkı</a:t>
            </a:r>
            <a:r>
              <a:rPr lang="en-US" sz="2200" b="1" i="1" dirty="0"/>
              <a:t> </a:t>
            </a:r>
            <a:r>
              <a:rPr lang="en-US" sz="2200" dirty="0" err="1"/>
              <a:t>gelişir</a:t>
            </a:r>
            <a:r>
              <a:rPr lang="en-US" sz="2200" dirty="0"/>
              <a:t>. Bu </a:t>
            </a:r>
            <a:r>
              <a:rPr lang="en-US" sz="2200" dirty="0" err="1"/>
              <a:t>nedenlerle</a:t>
            </a:r>
            <a:r>
              <a:rPr lang="en-US" sz="2200" dirty="0"/>
              <a:t> </a:t>
            </a:r>
            <a:r>
              <a:rPr lang="en-US" sz="2200" dirty="0" err="1"/>
              <a:t>tıkanmanın</a:t>
            </a:r>
            <a:r>
              <a:rPr lang="en-US" sz="2200" dirty="0"/>
              <a:t> </a:t>
            </a:r>
            <a:r>
              <a:rPr lang="en-US" sz="2200" dirty="0" err="1"/>
              <a:t>hemen</a:t>
            </a:r>
            <a:r>
              <a:rPr lang="en-US" sz="2200" dirty="0"/>
              <a:t> </a:t>
            </a:r>
            <a:r>
              <a:rPr lang="en-US" sz="2200" dirty="0" err="1"/>
              <a:t>proksimalindeki</a:t>
            </a:r>
            <a:r>
              <a:rPr lang="en-US" sz="2200" dirty="0"/>
              <a:t> </a:t>
            </a:r>
            <a:r>
              <a:rPr lang="en-US" sz="2200" dirty="0" err="1"/>
              <a:t>kolon</a:t>
            </a:r>
            <a:r>
              <a:rPr lang="en-US" sz="2200" dirty="0"/>
              <a:t> </a:t>
            </a:r>
            <a:r>
              <a:rPr lang="en-US" sz="2200" dirty="0" err="1"/>
              <a:t>segmenti</a:t>
            </a:r>
            <a:r>
              <a:rPr lang="en-US" sz="2200" dirty="0"/>
              <a:t> </a:t>
            </a:r>
            <a:r>
              <a:rPr lang="en-US" sz="2200" dirty="0" err="1"/>
              <a:t>karnın</a:t>
            </a:r>
            <a:r>
              <a:rPr lang="en-US" sz="2200" dirty="0"/>
              <a:t> </a:t>
            </a:r>
            <a:r>
              <a:rPr lang="en-US" sz="2200" dirty="0" err="1"/>
              <a:t>dışına</a:t>
            </a:r>
            <a:r>
              <a:rPr lang="en-US" sz="2200" dirty="0"/>
              <a:t> </a:t>
            </a:r>
            <a:r>
              <a:rPr lang="en-US" sz="2200" dirty="0" err="1"/>
              <a:t>alınır</a:t>
            </a:r>
            <a:r>
              <a:rPr lang="en-US" sz="2200" dirty="0"/>
              <a:t>. </a:t>
            </a:r>
            <a:endParaRPr lang="en-US" sz="2200" dirty="0" smtClean="0"/>
          </a:p>
          <a:p>
            <a:r>
              <a:rPr lang="en-US" sz="2200" dirty="0" err="1" smtClean="0"/>
              <a:t>Dekompresyon</a:t>
            </a:r>
            <a:r>
              <a:rPr lang="en-US" sz="2200" dirty="0" smtClean="0"/>
              <a:t> </a:t>
            </a:r>
            <a:r>
              <a:rPr lang="en-US" sz="2200" dirty="0" err="1"/>
              <a:t>amaçlı</a:t>
            </a:r>
            <a:r>
              <a:rPr lang="en-US" sz="2200" dirty="0"/>
              <a:t> </a:t>
            </a:r>
            <a:r>
              <a:rPr lang="en-US" sz="2200" dirty="0" err="1"/>
              <a:t>bu</a:t>
            </a:r>
            <a:r>
              <a:rPr lang="en-US" sz="2200" dirty="0"/>
              <a:t> </a:t>
            </a:r>
            <a:r>
              <a:rPr lang="en-US" sz="2200" dirty="0" err="1"/>
              <a:t>geçici</a:t>
            </a:r>
            <a:r>
              <a:rPr lang="en-US" sz="2200" dirty="0"/>
              <a:t> </a:t>
            </a:r>
            <a:r>
              <a:rPr lang="en-US" sz="2200" dirty="0" err="1"/>
              <a:t>kolostomiler</a:t>
            </a:r>
            <a:r>
              <a:rPr lang="en-US" sz="2200" dirty="0"/>
              <a:t> </a:t>
            </a:r>
            <a:r>
              <a:rPr lang="en-US" sz="2200" dirty="0" err="1"/>
              <a:t>yapıldıktan</a:t>
            </a:r>
            <a:r>
              <a:rPr lang="en-US" sz="2200" dirty="0"/>
              <a:t> </a:t>
            </a:r>
            <a:r>
              <a:rPr lang="en-US" sz="2200" dirty="0" err="1"/>
              <a:t>sonra</a:t>
            </a:r>
            <a:r>
              <a:rPr lang="en-US" sz="2200" dirty="0"/>
              <a:t> </a:t>
            </a:r>
            <a:r>
              <a:rPr lang="en-US" sz="2200" dirty="0" err="1"/>
              <a:t>pürgatifler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lavmanlar</a:t>
            </a:r>
            <a:r>
              <a:rPr lang="en-US" sz="2200" dirty="0"/>
              <a:t> </a:t>
            </a:r>
            <a:r>
              <a:rPr lang="en-US" sz="2200" dirty="0" err="1"/>
              <a:t>kullanılarak</a:t>
            </a:r>
            <a:r>
              <a:rPr lang="en-US" sz="2200" dirty="0"/>
              <a:t> </a:t>
            </a:r>
            <a:r>
              <a:rPr lang="en-US" sz="2200" dirty="0" err="1"/>
              <a:t>barsak</a:t>
            </a:r>
            <a:r>
              <a:rPr lang="en-US" sz="2200" dirty="0"/>
              <a:t> </a:t>
            </a:r>
            <a:r>
              <a:rPr lang="en-US" sz="2200" dirty="0" err="1"/>
              <a:t>temizliği</a:t>
            </a:r>
            <a:r>
              <a:rPr lang="en-US" sz="2200" dirty="0"/>
              <a:t> </a:t>
            </a:r>
            <a:r>
              <a:rPr lang="en-US" sz="2200" dirty="0" err="1"/>
              <a:t>sağlanır</a:t>
            </a:r>
            <a:r>
              <a:rPr lang="en-US" sz="2200" dirty="0"/>
              <a:t>. </a:t>
            </a:r>
            <a:endParaRPr lang="en-US" sz="2200" dirty="0" smtClean="0"/>
          </a:p>
          <a:p>
            <a:r>
              <a:rPr lang="en-US" sz="2200" dirty="0" smtClean="0"/>
              <a:t>Hastanın </a:t>
            </a:r>
            <a:r>
              <a:rPr lang="en-US" sz="2200" dirty="0" err="1"/>
              <a:t>sıvı-elektrolit</a:t>
            </a:r>
            <a:r>
              <a:rPr lang="en-US" sz="2200" dirty="0"/>
              <a:t> </a:t>
            </a:r>
            <a:r>
              <a:rPr lang="en-US" sz="2200" dirty="0" err="1"/>
              <a:t>dengesi</a:t>
            </a:r>
            <a:r>
              <a:rPr lang="en-US" sz="2200" dirty="0"/>
              <a:t> tam </a:t>
            </a:r>
            <a:r>
              <a:rPr lang="en-US" sz="2200" dirty="0" err="1"/>
              <a:t>olarak</a:t>
            </a:r>
            <a:r>
              <a:rPr lang="en-US" sz="2200" dirty="0"/>
              <a:t> </a:t>
            </a:r>
            <a:r>
              <a:rPr lang="en-US" sz="2200" dirty="0" err="1"/>
              <a:t>düzeltilir</a:t>
            </a:r>
            <a:r>
              <a:rPr lang="en-US" sz="2200" dirty="0"/>
              <a:t>. </a:t>
            </a:r>
            <a:endParaRPr lang="en-US" sz="2200" dirty="0" smtClean="0"/>
          </a:p>
          <a:p>
            <a:r>
              <a:rPr lang="en-US" sz="2200" dirty="0" err="1" smtClean="0"/>
              <a:t>Yaklaşık</a:t>
            </a:r>
            <a:r>
              <a:rPr lang="en-US" sz="2200" dirty="0" smtClean="0"/>
              <a:t> </a:t>
            </a:r>
            <a:r>
              <a:rPr lang="en-US" sz="2200" dirty="0"/>
              <a:t>6 </a:t>
            </a:r>
            <a:r>
              <a:rPr lang="en-US" sz="2200" dirty="0" err="1"/>
              <a:t>hafta</a:t>
            </a:r>
            <a:r>
              <a:rPr lang="en-US" sz="2200" dirty="0"/>
              <a:t> </a:t>
            </a:r>
            <a:r>
              <a:rPr lang="en-US" sz="2200" dirty="0" err="1"/>
              <a:t>sonra</a:t>
            </a:r>
            <a:r>
              <a:rPr lang="en-US" sz="2200" dirty="0"/>
              <a:t> </a:t>
            </a:r>
            <a:r>
              <a:rPr lang="en-US" sz="2200" dirty="0" err="1"/>
              <a:t>uygun</a:t>
            </a:r>
            <a:r>
              <a:rPr lang="en-US" sz="2200" dirty="0"/>
              <a:t> </a:t>
            </a:r>
            <a:r>
              <a:rPr lang="en-US" sz="2200" dirty="0" err="1"/>
              <a:t>rezeksiyon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anastomoz</a:t>
            </a:r>
            <a:r>
              <a:rPr lang="en-US" sz="2200" dirty="0"/>
              <a:t> </a:t>
            </a:r>
            <a:r>
              <a:rPr lang="en-US" sz="2200" dirty="0" err="1"/>
              <a:t>yapılarak</a:t>
            </a:r>
            <a:r>
              <a:rPr lang="en-US" sz="2200" dirty="0"/>
              <a:t> intestinal </a:t>
            </a:r>
            <a:r>
              <a:rPr lang="en-US" sz="2200" dirty="0" err="1"/>
              <a:t>devamlılık</a:t>
            </a:r>
            <a:r>
              <a:rPr lang="en-US" sz="2200" dirty="0"/>
              <a:t> </a:t>
            </a:r>
            <a:r>
              <a:rPr lang="en-US" sz="2200" dirty="0" err="1"/>
              <a:t>sağlanır</a:t>
            </a:r>
            <a:r>
              <a:rPr lang="en-US" sz="2200" dirty="0"/>
              <a:t>. </a:t>
            </a:r>
            <a:endParaRPr lang="en-US" sz="2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809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6947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</a:rPr>
              <a:t>Konservatif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Yaklaşım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305" y="996053"/>
            <a:ext cx="8537242" cy="5360297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İntraperitoneal</a:t>
            </a:r>
            <a:r>
              <a:rPr lang="en-US" sz="2200" dirty="0" smtClean="0"/>
              <a:t> </a:t>
            </a:r>
            <a:r>
              <a:rPr lang="en-US" sz="2200" dirty="0" err="1"/>
              <a:t>yaygın</a:t>
            </a:r>
            <a:r>
              <a:rPr lang="en-US" sz="2200" dirty="0"/>
              <a:t> </a:t>
            </a:r>
            <a:r>
              <a:rPr lang="en-US" sz="2200" dirty="0" err="1"/>
              <a:t>adezyonlardan</a:t>
            </a:r>
            <a:r>
              <a:rPr lang="en-US" sz="2200" dirty="0"/>
              <a:t> </a:t>
            </a:r>
            <a:r>
              <a:rPr lang="en-US" sz="2200" dirty="0" err="1"/>
              <a:t>meydana</a:t>
            </a:r>
            <a:r>
              <a:rPr lang="en-US" sz="2200" dirty="0"/>
              <a:t> </a:t>
            </a:r>
            <a:r>
              <a:rPr lang="en-US" sz="2200" dirty="0" err="1"/>
              <a:t>gelmis</a:t>
            </a:r>
            <a:r>
              <a:rPr lang="en-US" sz="2200" dirty="0"/>
              <a:t>̧ intestinal </a:t>
            </a:r>
            <a:r>
              <a:rPr lang="en-US" sz="2200" dirty="0" err="1"/>
              <a:t>obstrüksiyonlar</a:t>
            </a:r>
            <a:r>
              <a:rPr lang="en-US" sz="2200" dirty="0"/>
              <a:t> </a:t>
            </a:r>
          </a:p>
          <a:p>
            <a:r>
              <a:rPr lang="en-US" sz="2200" dirty="0" err="1"/>
              <a:t>İ</a:t>
            </a:r>
            <a:r>
              <a:rPr lang="en-US" sz="2200" dirty="0" err="1" smtClean="0"/>
              <a:t>zleme</a:t>
            </a:r>
            <a:r>
              <a:rPr lang="en-US" sz="2200" dirty="0" smtClean="0"/>
              <a:t> </a:t>
            </a:r>
            <a:r>
              <a:rPr lang="en-US" sz="2200" dirty="0" err="1"/>
              <a:t>sırasında</a:t>
            </a:r>
            <a:r>
              <a:rPr lang="en-US" sz="2200" dirty="0"/>
              <a:t> </a:t>
            </a:r>
            <a:r>
              <a:rPr lang="en-US" sz="2200" dirty="0" err="1"/>
              <a:t>strangülasyon</a:t>
            </a:r>
            <a:r>
              <a:rPr lang="en-US" sz="2200" dirty="0"/>
              <a:t> </a:t>
            </a:r>
            <a:r>
              <a:rPr lang="en-US" sz="2200" dirty="0" err="1"/>
              <a:t>belirtileri</a:t>
            </a:r>
            <a:r>
              <a:rPr lang="en-US" sz="2200" dirty="0"/>
              <a:t> </a:t>
            </a:r>
            <a:r>
              <a:rPr lang="en-US" sz="2200" dirty="0" err="1"/>
              <a:t>gelişirse</a:t>
            </a:r>
            <a:r>
              <a:rPr lang="en-US" sz="2200" dirty="0"/>
              <a:t> </a:t>
            </a:r>
            <a:r>
              <a:rPr lang="en-US" sz="2200" dirty="0" err="1"/>
              <a:t>operatif</a:t>
            </a:r>
            <a:r>
              <a:rPr lang="en-US" sz="2200" dirty="0"/>
              <a:t> </a:t>
            </a:r>
            <a:r>
              <a:rPr lang="en-US" sz="2200" dirty="0" err="1"/>
              <a:t>girişim</a:t>
            </a:r>
            <a:r>
              <a:rPr lang="en-US" sz="2200" dirty="0"/>
              <a:t> </a:t>
            </a:r>
            <a:r>
              <a:rPr lang="en-US" sz="2200" dirty="0" err="1"/>
              <a:t>kaçınılmaz</a:t>
            </a:r>
            <a:r>
              <a:rPr lang="en-US" sz="2200" dirty="0"/>
              <a:t> </a:t>
            </a:r>
            <a:r>
              <a:rPr lang="en-US" sz="2200" dirty="0" err="1"/>
              <a:t>olacaktır</a:t>
            </a:r>
            <a:r>
              <a:rPr lang="en-US" sz="2200" dirty="0"/>
              <a:t>. 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err="1" smtClean="0"/>
              <a:t>Bunun</a:t>
            </a:r>
            <a:r>
              <a:rPr lang="en-US" sz="2200" dirty="0" smtClean="0"/>
              <a:t> </a:t>
            </a:r>
            <a:r>
              <a:rPr lang="en-US" sz="2200" dirty="0" err="1"/>
              <a:t>gibi</a:t>
            </a:r>
            <a:r>
              <a:rPr lang="en-US" sz="2200" dirty="0"/>
              <a:t> </a:t>
            </a:r>
            <a:r>
              <a:rPr lang="en-US" sz="2200" dirty="0" err="1"/>
              <a:t>karsinomatozise</a:t>
            </a:r>
            <a:r>
              <a:rPr lang="en-US" sz="2200" dirty="0"/>
              <a:t> </a:t>
            </a:r>
            <a:r>
              <a:rPr lang="en-US" sz="2200" dirty="0" err="1"/>
              <a:t>sekonder</a:t>
            </a:r>
            <a:r>
              <a:rPr lang="en-US" sz="2200" dirty="0"/>
              <a:t> intestinal </a:t>
            </a:r>
            <a:r>
              <a:rPr lang="en-US" sz="2200" dirty="0" err="1"/>
              <a:t>obstrüksiyonlarda</a:t>
            </a:r>
            <a:r>
              <a:rPr lang="en-US" sz="2200" dirty="0"/>
              <a:t>, </a:t>
            </a:r>
            <a:r>
              <a:rPr lang="en-US" sz="2200" dirty="0" err="1"/>
              <a:t>Crohn</a:t>
            </a:r>
            <a:r>
              <a:rPr lang="en-US" sz="2200" dirty="0"/>
              <a:t> </a:t>
            </a:r>
            <a:r>
              <a:rPr lang="en-US" sz="2200" dirty="0" err="1"/>
              <a:t>gibi</a:t>
            </a:r>
            <a:r>
              <a:rPr lang="en-US" sz="2200" dirty="0"/>
              <a:t> </a:t>
            </a:r>
            <a:r>
              <a:rPr lang="en-US" sz="2200" dirty="0" err="1"/>
              <a:t>kronik</a:t>
            </a:r>
            <a:r>
              <a:rPr lang="en-US" sz="2200" dirty="0"/>
              <a:t> </a:t>
            </a:r>
            <a:r>
              <a:rPr lang="en-US" sz="2200" dirty="0" err="1"/>
              <a:t>gidis</a:t>
            </a:r>
            <a:r>
              <a:rPr lang="en-US" sz="2200" dirty="0"/>
              <a:t>̧ </a:t>
            </a:r>
            <a:r>
              <a:rPr lang="en-US" sz="2200" dirty="0" err="1"/>
              <a:t>şeklinde</a:t>
            </a:r>
            <a:r>
              <a:rPr lang="en-US" sz="2200" dirty="0"/>
              <a:t> </a:t>
            </a:r>
            <a:r>
              <a:rPr lang="en-US" sz="2200" dirty="0" err="1"/>
              <a:t>barsak</a:t>
            </a:r>
            <a:r>
              <a:rPr lang="en-US" sz="2200" dirty="0"/>
              <a:t> </a:t>
            </a:r>
            <a:r>
              <a:rPr lang="en-US" sz="2200" dirty="0" err="1"/>
              <a:t>pasajını</a:t>
            </a:r>
            <a:r>
              <a:rPr lang="en-US" sz="2200" dirty="0"/>
              <a:t> </a:t>
            </a:r>
            <a:r>
              <a:rPr lang="en-US" sz="2200" dirty="0" err="1"/>
              <a:t>daraltarak</a:t>
            </a:r>
            <a:r>
              <a:rPr lang="en-US" sz="2200" dirty="0"/>
              <a:t> </a:t>
            </a:r>
            <a:r>
              <a:rPr lang="en-US" sz="2200" dirty="0" err="1"/>
              <a:t>obstrüksiyona</a:t>
            </a:r>
            <a:r>
              <a:rPr lang="en-US" sz="2200" dirty="0"/>
              <a:t> </a:t>
            </a:r>
            <a:r>
              <a:rPr lang="en-US" sz="2200" dirty="0" err="1"/>
              <a:t>neden</a:t>
            </a:r>
            <a:r>
              <a:rPr lang="en-US" sz="2200" dirty="0"/>
              <a:t> </a:t>
            </a:r>
            <a:r>
              <a:rPr lang="en-US" sz="2200" dirty="0" err="1"/>
              <a:t>olabilecek</a:t>
            </a:r>
            <a:r>
              <a:rPr lang="en-US" sz="2200" dirty="0"/>
              <a:t> </a:t>
            </a:r>
            <a:r>
              <a:rPr lang="en-US" sz="2200" dirty="0" err="1"/>
              <a:t>hastalıklarda</a:t>
            </a:r>
            <a:r>
              <a:rPr lang="en-US" sz="2200" dirty="0"/>
              <a:t>, </a:t>
            </a:r>
            <a:r>
              <a:rPr lang="en-US" sz="2200" dirty="0" err="1"/>
              <a:t>önce</a:t>
            </a:r>
            <a:r>
              <a:rPr lang="en-US" sz="2200" dirty="0"/>
              <a:t> </a:t>
            </a:r>
            <a:r>
              <a:rPr lang="en-US" sz="2200" dirty="0" err="1"/>
              <a:t>konservatif</a:t>
            </a:r>
            <a:r>
              <a:rPr lang="en-US" sz="2200" dirty="0"/>
              <a:t> </a:t>
            </a:r>
            <a:r>
              <a:rPr lang="en-US" sz="2200" dirty="0" err="1"/>
              <a:t>tutum</a:t>
            </a:r>
            <a:r>
              <a:rPr lang="en-US" sz="2200" dirty="0"/>
              <a:t> </a:t>
            </a:r>
            <a:r>
              <a:rPr lang="en-US" sz="2200" dirty="0" err="1"/>
              <a:t>ile</a:t>
            </a:r>
            <a:r>
              <a:rPr lang="en-US" sz="2200" dirty="0"/>
              <a:t> </a:t>
            </a:r>
            <a:r>
              <a:rPr lang="en-US" sz="2200" dirty="0" err="1"/>
              <a:t>uygun</a:t>
            </a:r>
            <a:r>
              <a:rPr lang="en-US" sz="2200" dirty="0"/>
              <a:t> </a:t>
            </a:r>
            <a:r>
              <a:rPr lang="en-US" sz="2200" dirty="0" err="1"/>
              <a:t>ilac</a:t>
            </a:r>
            <a:r>
              <a:rPr lang="en-US" sz="2200" dirty="0"/>
              <a:t>̧ </a:t>
            </a:r>
            <a:r>
              <a:rPr lang="en-US" sz="2200" dirty="0" err="1"/>
              <a:t>tedavisi</a:t>
            </a:r>
            <a:r>
              <a:rPr lang="en-US" sz="2200" dirty="0"/>
              <a:t> </a:t>
            </a:r>
            <a:r>
              <a:rPr lang="en-US" sz="2200" dirty="0" err="1"/>
              <a:t>yapılır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olayın</a:t>
            </a:r>
            <a:r>
              <a:rPr lang="en-US" sz="2200" dirty="0"/>
              <a:t> </a:t>
            </a:r>
            <a:r>
              <a:rPr lang="en-US" sz="2200" dirty="0" err="1"/>
              <a:t>spontan</a:t>
            </a:r>
            <a:r>
              <a:rPr lang="en-US" sz="2200" dirty="0"/>
              <a:t> </a:t>
            </a:r>
            <a:r>
              <a:rPr lang="en-US" sz="2200" dirty="0" err="1"/>
              <a:t>rezolüsyonu</a:t>
            </a:r>
            <a:r>
              <a:rPr lang="en-US" sz="2200" dirty="0"/>
              <a:t> </a:t>
            </a:r>
            <a:r>
              <a:rPr lang="en-US" sz="2200" b="1" i="1" dirty="0" err="1"/>
              <a:t>beklenebilir</a:t>
            </a:r>
            <a:r>
              <a:rPr lang="en-US" sz="2200" dirty="0"/>
              <a:t>. 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</a:t>
            </a:r>
            <a:r>
              <a:rPr lang="en-US" sz="2200" dirty="0" err="1" smtClean="0"/>
              <a:t>Sonuc</a:t>
            </a:r>
            <a:r>
              <a:rPr lang="en-US" sz="2200" dirty="0" smtClean="0"/>
              <a:t>̧ </a:t>
            </a:r>
            <a:r>
              <a:rPr lang="en-US" sz="2200" dirty="0" err="1"/>
              <a:t>alınamazsa</a:t>
            </a:r>
            <a:r>
              <a:rPr lang="en-US" sz="2200" dirty="0"/>
              <a:t> </a:t>
            </a:r>
            <a:r>
              <a:rPr lang="en-US" sz="2200" dirty="0" err="1"/>
              <a:t>cerrahi</a:t>
            </a:r>
            <a:r>
              <a:rPr lang="en-US" sz="2200" dirty="0"/>
              <a:t> </a:t>
            </a:r>
            <a:r>
              <a:rPr lang="en-US" sz="2200" dirty="0" err="1"/>
              <a:t>girişim</a:t>
            </a:r>
            <a:r>
              <a:rPr lang="en-US" sz="2200" dirty="0"/>
              <a:t> </a:t>
            </a:r>
            <a:r>
              <a:rPr lang="en-US" sz="2200" dirty="0" err="1"/>
              <a:t>yapılır</a:t>
            </a:r>
            <a:r>
              <a:rPr lang="en-US" sz="2200" dirty="0"/>
              <a:t>. </a:t>
            </a:r>
            <a:endParaRPr lang="en-US" sz="2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0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Teşekkürler</a:t>
            </a:r>
            <a:r>
              <a:rPr lang="en-US" dirty="0" smtClean="0"/>
              <a:t> 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001" y="338478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3. Barsak </a:t>
            </a:r>
            <a:r>
              <a:rPr lang="en-US" b="1" dirty="0" err="1">
                <a:solidFill>
                  <a:srgbClr val="FF0000"/>
                </a:solidFill>
              </a:rPr>
              <a:t>Dışı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Nedenler</a:t>
            </a:r>
            <a:r>
              <a:rPr lang="en-US" b="1" dirty="0">
                <a:solidFill>
                  <a:srgbClr val="FF0000"/>
                </a:solidFill>
              </a:rPr>
              <a:t> (</a:t>
            </a:r>
            <a:r>
              <a:rPr lang="en-US" b="1" dirty="0" err="1">
                <a:solidFill>
                  <a:srgbClr val="FF0000"/>
                </a:solidFill>
              </a:rPr>
              <a:t>ekstramural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Adezyonlar</a:t>
            </a:r>
            <a:r>
              <a:rPr lang="en-US" dirty="0"/>
              <a:t> (</a:t>
            </a:r>
            <a:r>
              <a:rPr lang="en-US" dirty="0" err="1"/>
              <a:t>tüm</a:t>
            </a:r>
            <a:r>
              <a:rPr lang="en-US" dirty="0"/>
              <a:t> </a:t>
            </a:r>
            <a:r>
              <a:rPr lang="en-US" dirty="0" err="1"/>
              <a:t>yaşlarda</a:t>
            </a:r>
            <a:r>
              <a:rPr lang="en-US" dirty="0"/>
              <a:t> intestinal </a:t>
            </a:r>
            <a:r>
              <a:rPr lang="en-US" dirty="0" err="1"/>
              <a:t>obstrüksiyonun</a:t>
            </a:r>
            <a:r>
              <a:rPr lang="en-US" dirty="0"/>
              <a:t> en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nedeni</a:t>
            </a:r>
            <a:r>
              <a:rPr lang="en-US" dirty="0"/>
              <a:t>;%60) </a:t>
            </a:r>
          </a:p>
          <a:p>
            <a:r>
              <a:rPr lang="en-US" dirty="0" err="1"/>
              <a:t>Fıtıklar</a:t>
            </a:r>
            <a:r>
              <a:rPr lang="en-US" dirty="0"/>
              <a:t> </a:t>
            </a:r>
          </a:p>
          <a:p>
            <a:r>
              <a:rPr lang="en-US" dirty="0"/>
              <a:t>Barsak </a:t>
            </a:r>
            <a:r>
              <a:rPr lang="en-US" dirty="0" err="1"/>
              <a:t>dışı</a:t>
            </a:r>
            <a:r>
              <a:rPr lang="en-US" dirty="0"/>
              <a:t> </a:t>
            </a:r>
            <a:r>
              <a:rPr lang="en-US" dirty="0" err="1"/>
              <a:t>kitleler</a:t>
            </a:r>
            <a:r>
              <a:rPr lang="en-US" dirty="0"/>
              <a:t>: </a:t>
            </a:r>
            <a:r>
              <a:rPr lang="en-US" dirty="0" err="1"/>
              <a:t>Annüler</a:t>
            </a:r>
            <a:r>
              <a:rPr lang="en-US" dirty="0"/>
              <a:t> </a:t>
            </a:r>
            <a:r>
              <a:rPr lang="en-US" dirty="0" err="1"/>
              <a:t>pankreas</a:t>
            </a:r>
            <a:r>
              <a:rPr lang="en-US" dirty="0"/>
              <a:t>, </a:t>
            </a:r>
            <a:r>
              <a:rPr lang="en-US" dirty="0" err="1"/>
              <a:t>damarsal</a:t>
            </a:r>
            <a:r>
              <a:rPr lang="en-US" dirty="0"/>
              <a:t> </a:t>
            </a:r>
            <a:r>
              <a:rPr lang="en-US" dirty="0" err="1"/>
              <a:t>anomaliler</a:t>
            </a:r>
            <a:r>
              <a:rPr lang="en-US" dirty="0"/>
              <a:t>, apse </a:t>
            </a:r>
            <a:r>
              <a:rPr lang="en-US" dirty="0" err="1"/>
              <a:t>ve</a:t>
            </a:r>
            <a:r>
              <a:rPr lang="en-US" dirty="0"/>
              <a:t> </a:t>
            </a:r>
          </a:p>
          <a:p>
            <a:r>
              <a:rPr lang="en-US" dirty="0" err="1"/>
              <a:t>hematomlar</a:t>
            </a:r>
            <a:r>
              <a:rPr lang="en-US" dirty="0"/>
              <a:t>, </a:t>
            </a:r>
            <a:r>
              <a:rPr lang="en-US" dirty="0" err="1"/>
              <a:t>neoplastik</a:t>
            </a:r>
            <a:r>
              <a:rPr lang="en-US" dirty="0"/>
              <a:t> </a:t>
            </a:r>
            <a:r>
              <a:rPr lang="en-US" dirty="0" err="1"/>
              <a:t>kitleler</a:t>
            </a:r>
            <a:r>
              <a:rPr lang="en-US" dirty="0"/>
              <a:t> </a:t>
            </a:r>
            <a:endParaRPr lang="en-US" dirty="0" smtClean="0"/>
          </a:p>
          <a:p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YETERSIZ BARSAK MOTİLİTESİNE BAĞLI İNTESTİNAL OBSTRÜKSİYONLAR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Megakolon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err="1"/>
              <a:t>Paralitik</a:t>
            </a:r>
            <a:r>
              <a:rPr lang="en-US" dirty="0"/>
              <a:t> ileus: </a:t>
            </a:r>
            <a:r>
              <a:rPr lang="en-US" dirty="0" err="1"/>
              <a:t>Hipopotasemi</a:t>
            </a:r>
            <a:r>
              <a:rPr lang="en-US" dirty="0"/>
              <a:t>, </a:t>
            </a:r>
            <a:r>
              <a:rPr lang="en-US" dirty="0" err="1"/>
              <a:t>hipoproteinemi</a:t>
            </a:r>
            <a:r>
              <a:rPr lang="en-US" dirty="0"/>
              <a:t>, </a:t>
            </a:r>
            <a:r>
              <a:rPr lang="en-US" dirty="0" err="1"/>
              <a:t>biliyer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renal </a:t>
            </a:r>
            <a:r>
              <a:rPr lang="en-US" dirty="0" err="1"/>
              <a:t>kolik</a:t>
            </a:r>
            <a:r>
              <a:rPr lang="en-US" dirty="0"/>
              <a:t> </a:t>
            </a:r>
          </a:p>
          <a:p>
            <a:r>
              <a:rPr lang="en-US" dirty="0" err="1"/>
              <a:t>Peritonit</a:t>
            </a:r>
            <a:r>
              <a:rPr lang="en-US" dirty="0"/>
              <a:t> </a:t>
            </a:r>
          </a:p>
          <a:p>
            <a:r>
              <a:rPr lang="en-US" dirty="0"/>
              <a:t>Retroperitoneal </a:t>
            </a:r>
            <a:r>
              <a:rPr lang="en-US" dirty="0" err="1"/>
              <a:t>lezyonlar</a:t>
            </a:r>
            <a:r>
              <a:rPr lang="en-US" dirty="0"/>
              <a:t> </a:t>
            </a:r>
          </a:p>
          <a:p>
            <a:r>
              <a:rPr lang="en-US" dirty="0" err="1"/>
              <a:t>Spastik</a:t>
            </a:r>
            <a:r>
              <a:rPr lang="en-US" dirty="0"/>
              <a:t> </a:t>
            </a:r>
            <a:r>
              <a:rPr lang="en-US" dirty="0" err="1"/>
              <a:t>nedenler</a:t>
            </a:r>
            <a:r>
              <a:rPr lang="en-US" dirty="0"/>
              <a:t> </a:t>
            </a:r>
          </a:p>
          <a:p>
            <a:r>
              <a:rPr lang="en-US" dirty="0" err="1"/>
              <a:t>Vasküler</a:t>
            </a:r>
            <a:r>
              <a:rPr lang="en-US" dirty="0"/>
              <a:t> </a:t>
            </a:r>
            <a:r>
              <a:rPr lang="en-US" dirty="0" err="1"/>
              <a:t>nedenler</a:t>
            </a:r>
            <a:r>
              <a:rPr lang="en-US" dirty="0"/>
              <a:t>: </a:t>
            </a:r>
            <a:r>
              <a:rPr lang="en-US" dirty="0" err="1"/>
              <a:t>Arteryel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venöz</a:t>
            </a:r>
            <a:r>
              <a:rPr lang="en-US" dirty="0"/>
              <a:t> </a:t>
            </a:r>
            <a:r>
              <a:rPr lang="en-US" dirty="0" err="1"/>
              <a:t>obstrüksiyonlar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1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En </a:t>
            </a:r>
            <a:r>
              <a:rPr lang="en-US" sz="3200" b="1" dirty="0" err="1" smtClean="0">
                <a:solidFill>
                  <a:srgbClr val="FF0000"/>
                </a:solidFill>
              </a:rPr>
              <a:t>sık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nedenler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/>
              <a:t>Erişkinlerde</a:t>
            </a:r>
            <a:r>
              <a:rPr lang="en-US" sz="1800" dirty="0"/>
              <a:t> </a:t>
            </a:r>
            <a:r>
              <a:rPr lang="en-US" sz="1800" dirty="0" err="1"/>
              <a:t>ince</a:t>
            </a:r>
            <a:r>
              <a:rPr lang="en-US" sz="1800" dirty="0"/>
              <a:t> </a:t>
            </a:r>
            <a:r>
              <a:rPr lang="en-US" sz="1800" dirty="0" err="1"/>
              <a:t>barsak</a:t>
            </a:r>
            <a:r>
              <a:rPr lang="en-US" sz="1800" dirty="0"/>
              <a:t> </a:t>
            </a:r>
            <a:r>
              <a:rPr lang="en-US" sz="1800" dirty="0" err="1"/>
              <a:t>obstrüksiyonu</a:t>
            </a:r>
            <a:r>
              <a:rPr lang="en-US" sz="1800" dirty="0"/>
              <a:t> en </a:t>
            </a:r>
            <a:r>
              <a:rPr lang="en-US" sz="1800" dirty="0" err="1"/>
              <a:t>sık</a:t>
            </a:r>
            <a:r>
              <a:rPr lang="en-US" sz="1800" dirty="0"/>
              <a:t> </a:t>
            </a:r>
            <a:r>
              <a:rPr lang="en-US" sz="1800" dirty="0" err="1"/>
              <a:t>görülen</a:t>
            </a:r>
            <a:r>
              <a:rPr lang="en-US" sz="1800" dirty="0"/>
              <a:t> intestinal </a:t>
            </a:r>
            <a:r>
              <a:rPr lang="en-US" sz="1800" dirty="0" err="1"/>
              <a:t>obstrüksiyon</a:t>
            </a:r>
            <a:r>
              <a:rPr lang="en-US" sz="1800" dirty="0"/>
              <a:t> </a:t>
            </a:r>
            <a:r>
              <a:rPr lang="en-US" sz="1800" dirty="0" err="1"/>
              <a:t>nedeni</a:t>
            </a:r>
            <a:r>
              <a:rPr lang="en-US" sz="1800" dirty="0"/>
              <a:t> </a:t>
            </a:r>
            <a:r>
              <a:rPr lang="en-US" sz="1800" dirty="0" err="1"/>
              <a:t>olup</a:t>
            </a:r>
            <a:r>
              <a:rPr lang="en-US" sz="1800" dirty="0"/>
              <a:t> </a:t>
            </a:r>
            <a:r>
              <a:rPr lang="en-US" sz="1800" dirty="0" err="1"/>
              <a:t>daha</a:t>
            </a:r>
            <a:r>
              <a:rPr lang="en-US" sz="1800" dirty="0"/>
              <a:t> </a:t>
            </a:r>
            <a:r>
              <a:rPr lang="en-US" sz="1800" dirty="0" err="1"/>
              <a:t>çok</a:t>
            </a:r>
            <a:r>
              <a:rPr lang="en-US" sz="1800" dirty="0"/>
              <a:t> </a:t>
            </a:r>
            <a:r>
              <a:rPr lang="en-US" sz="1800" dirty="0" err="1"/>
              <a:t>batın</a:t>
            </a:r>
            <a:r>
              <a:rPr lang="en-US" sz="1800" dirty="0"/>
              <a:t> </a:t>
            </a:r>
            <a:r>
              <a:rPr lang="en-US" sz="1800" dirty="0" err="1"/>
              <a:t>operasyonlarından</a:t>
            </a:r>
            <a:r>
              <a:rPr lang="en-US" sz="1800" dirty="0"/>
              <a:t> </a:t>
            </a:r>
            <a:r>
              <a:rPr lang="en-US" sz="1800" dirty="0" err="1"/>
              <a:t>sonra</a:t>
            </a:r>
            <a:r>
              <a:rPr lang="en-US" sz="1800" dirty="0"/>
              <a:t> </a:t>
            </a:r>
            <a:r>
              <a:rPr lang="en-US" sz="1800" dirty="0" err="1"/>
              <a:t>batın</a:t>
            </a:r>
            <a:r>
              <a:rPr lang="en-US" sz="1800" dirty="0"/>
              <a:t> </a:t>
            </a:r>
            <a:r>
              <a:rPr lang="en-US" sz="1800" dirty="0" err="1"/>
              <a:t>içi</a:t>
            </a:r>
            <a:r>
              <a:rPr lang="en-US" sz="1800" dirty="0"/>
              <a:t> </a:t>
            </a:r>
            <a:r>
              <a:rPr lang="en-US" sz="1800" dirty="0" err="1"/>
              <a:t>yapışıklıklara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FF0000"/>
                </a:solidFill>
              </a:rPr>
              <a:t>( </a:t>
            </a:r>
            <a:r>
              <a:rPr lang="en-US" sz="1800" b="1" dirty="0" err="1">
                <a:solidFill>
                  <a:srgbClr val="FF0000"/>
                </a:solidFill>
              </a:rPr>
              <a:t>brid</a:t>
            </a:r>
            <a:r>
              <a:rPr lang="en-US" sz="1800" b="1" dirty="0">
                <a:solidFill>
                  <a:srgbClr val="FF0000"/>
                </a:solidFill>
              </a:rPr>
              <a:t>=</a:t>
            </a:r>
            <a:r>
              <a:rPr lang="en-US" sz="1800" b="1" dirty="0" err="1">
                <a:solidFill>
                  <a:srgbClr val="FF0000"/>
                </a:solidFill>
              </a:rPr>
              <a:t>adezyon</a:t>
            </a:r>
            <a:r>
              <a:rPr lang="en-US" sz="1800" b="1" dirty="0">
                <a:solidFill>
                  <a:srgbClr val="FF0000"/>
                </a:solidFill>
              </a:rPr>
              <a:t> ) </a:t>
            </a:r>
            <a:r>
              <a:rPr lang="en-US" sz="1800" dirty="0" err="1"/>
              <a:t>bağlı</a:t>
            </a:r>
            <a:r>
              <a:rPr lang="en-US" sz="1800" dirty="0"/>
              <a:t> </a:t>
            </a:r>
            <a:r>
              <a:rPr lang="en-US" sz="1800" dirty="0" err="1"/>
              <a:t>olarak</a:t>
            </a:r>
            <a:r>
              <a:rPr lang="en-US" sz="1800" dirty="0"/>
              <a:t> </a:t>
            </a:r>
            <a:r>
              <a:rPr lang="en-US" sz="1800" dirty="0" err="1"/>
              <a:t>gelişir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Mekanik</a:t>
            </a:r>
            <a:r>
              <a:rPr lang="en-US" sz="1800" dirty="0" smtClean="0"/>
              <a:t> </a:t>
            </a:r>
            <a:r>
              <a:rPr lang="en-US" sz="1800" dirty="0" err="1"/>
              <a:t>kalın</a:t>
            </a:r>
            <a:r>
              <a:rPr lang="en-US" sz="1800" dirty="0"/>
              <a:t> </a:t>
            </a:r>
            <a:r>
              <a:rPr lang="en-US" sz="1800" dirty="0" err="1"/>
              <a:t>barsak</a:t>
            </a:r>
            <a:r>
              <a:rPr lang="en-US" sz="1800" dirty="0"/>
              <a:t> </a:t>
            </a:r>
            <a:r>
              <a:rPr lang="en-US" sz="1800" dirty="0" err="1"/>
              <a:t>obstrüksiyonu</a:t>
            </a:r>
            <a:r>
              <a:rPr lang="en-US" sz="1800" dirty="0"/>
              <a:t> </a:t>
            </a:r>
            <a:r>
              <a:rPr lang="en-US" sz="1800" dirty="0" err="1"/>
              <a:t>daha</a:t>
            </a:r>
            <a:r>
              <a:rPr lang="en-US" sz="1800" dirty="0"/>
              <a:t> </a:t>
            </a:r>
            <a:r>
              <a:rPr lang="en-US" sz="1800" dirty="0" err="1"/>
              <a:t>az</a:t>
            </a:r>
            <a:r>
              <a:rPr lang="en-US" sz="1800" dirty="0"/>
              <a:t> </a:t>
            </a:r>
            <a:r>
              <a:rPr lang="en-US" sz="1800" dirty="0" err="1"/>
              <a:t>sıklıkla</a:t>
            </a:r>
            <a:r>
              <a:rPr lang="en-US" sz="1800" dirty="0"/>
              <a:t> </a:t>
            </a:r>
            <a:r>
              <a:rPr lang="en-US" sz="1800" dirty="0" err="1"/>
              <a:t>görülür</a:t>
            </a:r>
            <a:r>
              <a:rPr lang="en-US" sz="1800" dirty="0"/>
              <a:t>; </a:t>
            </a:r>
            <a:r>
              <a:rPr lang="en-US" sz="1800" dirty="0" err="1"/>
              <a:t>genellikle</a:t>
            </a:r>
            <a:r>
              <a:rPr lang="en-US" sz="1800" dirty="0"/>
              <a:t> </a:t>
            </a:r>
            <a:r>
              <a:rPr lang="en-US" sz="1800" dirty="0" err="1"/>
              <a:t>kanser</a:t>
            </a:r>
            <a:r>
              <a:rPr lang="en-US" sz="1800" dirty="0"/>
              <a:t>, </a:t>
            </a:r>
            <a:r>
              <a:rPr lang="en-US" sz="1800" dirty="0" err="1"/>
              <a:t>divertikülit</a:t>
            </a:r>
            <a:r>
              <a:rPr lang="en-US" sz="1800" dirty="0"/>
              <a:t>, </a:t>
            </a:r>
            <a:r>
              <a:rPr lang="en-US" sz="1800" dirty="0" err="1" smtClean="0"/>
              <a:t>ya</a:t>
            </a:r>
            <a:r>
              <a:rPr lang="en-US" sz="1800" dirty="0" smtClean="0"/>
              <a:t> da </a:t>
            </a:r>
            <a:r>
              <a:rPr lang="en-US" sz="1800" dirty="0" err="1"/>
              <a:t>volvulusa</a:t>
            </a:r>
            <a:r>
              <a:rPr lang="en-US" sz="1800" dirty="0"/>
              <a:t> </a:t>
            </a:r>
            <a:r>
              <a:rPr lang="en-US" sz="1800" dirty="0" err="1"/>
              <a:t>bağlıdır</a:t>
            </a:r>
            <a:r>
              <a:rPr lang="en-US" sz="1800" dirty="0"/>
              <a:t>. </a:t>
            </a:r>
            <a:endParaRPr lang="en-US" sz="1800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29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İdiopatik</a:t>
            </a:r>
            <a:r>
              <a:rPr lang="en-US" sz="2400" b="1" dirty="0" smtClean="0">
                <a:solidFill>
                  <a:srgbClr val="FF0000"/>
                </a:solidFill>
              </a:rPr>
              <a:t> intestinal </a:t>
            </a:r>
            <a:r>
              <a:rPr lang="en-US" sz="2400" b="1" dirty="0" err="1" smtClean="0">
                <a:solidFill>
                  <a:srgbClr val="FF0000"/>
                </a:solidFill>
              </a:rPr>
              <a:t>Psödo-Obstrüksiyon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/>
              <a:t>B</a:t>
            </a:r>
            <a:r>
              <a:rPr lang="en-US" sz="1800" dirty="0" err="1" smtClean="0"/>
              <a:t>arsaklarda</a:t>
            </a:r>
            <a:r>
              <a:rPr lang="en-US" sz="1800" dirty="0" smtClean="0"/>
              <a:t> </a:t>
            </a:r>
            <a:r>
              <a:rPr lang="en-US" sz="1800" dirty="0" err="1"/>
              <a:t>gösterilebilen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mekanik</a:t>
            </a:r>
            <a:r>
              <a:rPr lang="en-US" sz="1800" dirty="0"/>
              <a:t> </a:t>
            </a:r>
            <a:r>
              <a:rPr lang="en-US" sz="1800" dirty="0" err="1"/>
              <a:t>obstrüksiyon</a:t>
            </a:r>
            <a:r>
              <a:rPr lang="en-US" sz="1800" dirty="0"/>
              <a:t> </a:t>
            </a:r>
            <a:r>
              <a:rPr lang="en-US" sz="1800" dirty="0" err="1"/>
              <a:t>olmaksızın</a:t>
            </a:r>
            <a:r>
              <a:rPr lang="en-US" sz="1800" dirty="0"/>
              <a:t> </a:t>
            </a:r>
            <a:r>
              <a:rPr lang="en-US" sz="1800" dirty="0" err="1"/>
              <a:t>tekrar</a:t>
            </a:r>
            <a:r>
              <a:rPr lang="en-US" sz="1800" dirty="0"/>
              <a:t> </a:t>
            </a:r>
            <a:r>
              <a:rPr lang="en-US" sz="1800" dirty="0" err="1"/>
              <a:t>eden</a:t>
            </a:r>
            <a:r>
              <a:rPr lang="en-US" sz="1800" dirty="0"/>
              <a:t> intestinal </a:t>
            </a:r>
            <a:r>
              <a:rPr lang="en-US" sz="1800" dirty="0" err="1"/>
              <a:t>obstrüksiyon</a:t>
            </a:r>
            <a:r>
              <a:rPr lang="en-US" sz="1800" dirty="0"/>
              <a:t> </a:t>
            </a:r>
            <a:r>
              <a:rPr lang="en-US" sz="1800" dirty="0" err="1"/>
              <a:t>ataklarıyla</a:t>
            </a:r>
            <a:r>
              <a:rPr lang="en-US" sz="1800" dirty="0"/>
              <a:t> </a:t>
            </a:r>
            <a:r>
              <a:rPr lang="en-US" sz="1800" dirty="0" err="1"/>
              <a:t>karakterize</a:t>
            </a:r>
            <a:r>
              <a:rPr lang="en-US" sz="1800" dirty="0"/>
              <a:t> </a:t>
            </a:r>
            <a:r>
              <a:rPr lang="en-US" sz="1800" dirty="0" err="1"/>
              <a:t>kronik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hastalıktır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 smtClean="0"/>
              <a:t>İntestinal</a:t>
            </a:r>
            <a:r>
              <a:rPr lang="en-US" sz="1800" dirty="0" smtClean="0"/>
              <a:t> </a:t>
            </a:r>
            <a:r>
              <a:rPr lang="en-US" sz="1800" dirty="0" err="1"/>
              <a:t>motilite</a:t>
            </a:r>
            <a:r>
              <a:rPr lang="en-US" sz="1800" dirty="0"/>
              <a:t>, </a:t>
            </a:r>
            <a:r>
              <a:rPr lang="en-US" sz="1800" dirty="0" err="1"/>
              <a:t>kas</a:t>
            </a:r>
            <a:r>
              <a:rPr lang="en-US" sz="1800" dirty="0"/>
              <a:t> (</a:t>
            </a:r>
            <a:r>
              <a:rPr lang="en-US" sz="1800" dirty="0" err="1"/>
              <a:t>myopatik</a:t>
            </a:r>
            <a:r>
              <a:rPr lang="en-US" sz="1800" dirty="0"/>
              <a:t>) </a:t>
            </a:r>
            <a:r>
              <a:rPr lang="en-US" sz="1800" dirty="0" err="1" smtClean="0"/>
              <a:t>ya</a:t>
            </a:r>
            <a:r>
              <a:rPr lang="en-US" sz="1800" dirty="0" smtClean="0"/>
              <a:t> da </a:t>
            </a:r>
            <a:r>
              <a:rPr lang="en-US" sz="1800" dirty="0" err="1"/>
              <a:t>sinir</a:t>
            </a:r>
            <a:r>
              <a:rPr lang="en-US" sz="1800" dirty="0"/>
              <a:t> </a:t>
            </a:r>
            <a:r>
              <a:rPr lang="en-US" sz="1800" dirty="0" err="1"/>
              <a:t>sistemi</a:t>
            </a:r>
            <a:r>
              <a:rPr lang="en-US" sz="1800" dirty="0"/>
              <a:t> (</a:t>
            </a:r>
            <a:r>
              <a:rPr lang="en-US" sz="1800" dirty="0" err="1"/>
              <a:t>myenterik</a:t>
            </a:r>
            <a:r>
              <a:rPr lang="en-US" sz="1800" dirty="0"/>
              <a:t> </a:t>
            </a:r>
            <a:r>
              <a:rPr lang="en-US" sz="1800" dirty="0" err="1"/>
              <a:t>nöropatik</a:t>
            </a:r>
            <a:r>
              <a:rPr lang="en-US" sz="1800" dirty="0"/>
              <a:t>) </a:t>
            </a:r>
            <a:r>
              <a:rPr lang="en-US" sz="1800" dirty="0" err="1"/>
              <a:t>patolojilerine</a:t>
            </a:r>
            <a:r>
              <a:rPr lang="en-US" sz="1800" dirty="0"/>
              <a:t> </a:t>
            </a:r>
            <a:r>
              <a:rPr lang="en-US" sz="1800" dirty="0" err="1"/>
              <a:t>bağlı</a:t>
            </a:r>
            <a:r>
              <a:rPr lang="en-US" sz="1800" dirty="0"/>
              <a:t> </a:t>
            </a:r>
            <a:r>
              <a:rPr lang="en-US" sz="1800" dirty="0" err="1"/>
              <a:t>olarak</a:t>
            </a:r>
            <a:r>
              <a:rPr lang="en-US" sz="1800" dirty="0"/>
              <a:t> </a:t>
            </a:r>
            <a:r>
              <a:rPr lang="en-US" sz="1800" dirty="0" err="1"/>
              <a:t>bozulabilir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Gastrointestinal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dışında</a:t>
            </a:r>
            <a:r>
              <a:rPr lang="en-US" sz="1800" dirty="0"/>
              <a:t> </a:t>
            </a:r>
            <a:r>
              <a:rPr lang="en-US" sz="1800" dirty="0" err="1"/>
              <a:t>etki</a:t>
            </a:r>
            <a:r>
              <a:rPr lang="en-US" sz="1800" dirty="0"/>
              <a:t> </a:t>
            </a:r>
            <a:r>
              <a:rPr lang="en-US" sz="1800" dirty="0" err="1"/>
              <a:t>gösteren</a:t>
            </a:r>
            <a:r>
              <a:rPr lang="en-US" sz="1800" dirty="0"/>
              <a:t> </a:t>
            </a:r>
            <a:r>
              <a:rPr lang="en-US" sz="1800" dirty="0" err="1"/>
              <a:t>pek</a:t>
            </a:r>
            <a:r>
              <a:rPr lang="en-US" sz="1800" dirty="0"/>
              <a:t> </a:t>
            </a:r>
            <a:r>
              <a:rPr lang="en-US" sz="1800" dirty="0" err="1"/>
              <a:t>çok</a:t>
            </a:r>
            <a:r>
              <a:rPr lang="en-US" sz="1800" dirty="0"/>
              <a:t> </a:t>
            </a:r>
            <a:r>
              <a:rPr lang="en-US" sz="1800" dirty="0" err="1"/>
              <a:t>hastalık</a:t>
            </a:r>
            <a:r>
              <a:rPr lang="en-US" sz="1800" dirty="0"/>
              <a:t> da </a:t>
            </a:r>
            <a:r>
              <a:rPr lang="en-US" sz="1800" dirty="0" err="1"/>
              <a:t>sinir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kas</a:t>
            </a:r>
            <a:r>
              <a:rPr lang="en-US" sz="1800" dirty="0"/>
              <a:t> </a:t>
            </a:r>
            <a:r>
              <a:rPr lang="en-US" sz="1800" dirty="0" err="1"/>
              <a:t>sistemi</a:t>
            </a:r>
            <a:r>
              <a:rPr lang="en-US" sz="1800" dirty="0"/>
              <a:t> </a:t>
            </a:r>
            <a:r>
              <a:rPr lang="en-US" sz="1800" dirty="0" err="1"/>
              <a:t>bozukluğu</a:t>
            </a:r>
            <a:r>
              <a:rPr lang="en-US" sz="1800" dirty="0"/>
              <a:t> </a:t>
            </a:r>
            <a:r>
              <a:rPr lang="en-US" sz="1800" dirty="0" err="1"/>
              <a:t>üzerinde</a:t>
            </a:r>
            <a:r>
              <a:rPr lang="en-US" sz="1800" dirty="0"/>
              <a:t> </a:t>
            </a:r>
            <a:r>
              <a:rPr lang="en-US" sz="1800" dirty="0" err="1"/>
              <a:t>etkiye</a:t>
            </a:r>
            <a:r>
              <a:rPr lang="en-US" sz="1800" dirty="0"/>
              <a:t> </a:t>
            </a:r>
            <a:r>
              <a:rPr lang="en-US" sz="1800" dirty="0" err="1"/>
              <a:t>sahip</a:t>
            </a:r>
            <a:r>
              <a:rPr lang="en-US" sz="1800" dirty="0"/>
              <a:t> </a:t>
            </a:r>
            <a:r>
              <a:rPr lang="en-US" sz="1800" dirty="0" err="1"/>
              <a:t>olabilmektedir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err="1"/>
              <a:t>Motilitedeki</a:t>
            </a:r>
            <a:r>
              <a:rPr lang="en-US" sz="1800" dirty="0"/>
              <a:t> </a:t>
            </a:r>
            <a:r>
              <a:rPr lang="en-US" sz="1800" dirty="0" err="1"/>
              <a:t>bozukluk</a:t>
            </a:r>
            <a:r>
              <a:rPr lang="en-US" sz="1800" dirty="0"/>
              <a:t>; normal </a:t>
            </a:r>
            <a:r>
              <a:rPr lang="en-US" sz="1800" dirty="0" err="1"/>
              <a:t>peristaltizm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geçişin</a:t>
            </a:r>
            <a:r>
              <a:rPr lang="en-US" sz="1800" dirty="0"/>
              <a:t> </a:t>
            </a:r>
            <a:r>
              <a:rPr lang="en-US" sz="1800" dirty="0" err="1"/>
              <a:t>kaybı</a:t>
            </a:r>
            <a:r>
              <a:rPr lang="en-US" sz="1800" dirty="0"/>
              <a:t>, </a:t>
            </a:r>
            <a:r>
              <a:rPr lang="en-US" sz="1800" dirty="0" err="1"/>
              <a:t>geçişi</a:t>
            </a:r>
            <a:r>
              <a:rPr lang="en-US" sz="1800" dirty="0"/>
              <a:t> </a:t>
            </a:r>
            <a:r>
              <a:rPr lang="en-US" sz="1800" dirty="0" err="1"/>
              <a:t>sağlayan</a:t>
            </a:r>
            <a:r>
              <a:rPr lang="en-US" sz="1800" dirty="0"/>
              <a:t> </a:t>
            </a:r>
            <a:r>
              <a:rPr lang="en-US" sz="1800" b="1" i="1" dirty="0">
                <a:solidFill>
                  <a:srgbClr val="FF0000"/>
                </a:solidFill>
              </a:rPr>
              <a:t>motor </a:t>
            </a:r>
            <a:r>
              <a:rPr lang="en-US" sz="1800" b="1" i="1" dirty="0" err="1">
                <a:solidFill>
                  <a:srgbClr val="FF0000"/>
                </a:solidFill>
              </a:rPr>
              <a:t>kompleks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kaybı</a:t>
            </a:r>
            <a:r>
              <a:rPr lang="en-US" sz="1800" dirty="0"/>
              <a:t>, </a:t>
            </a:r>
            <a:r>
              <a:rPr lang="en-US" sz="1800" dirty="0" err="1" smtClean="0"/>
              <a:t>ya</a:t>
            </a:r>
            <a:r>
              <a:rPr lang="en-US" sz="1800" dirty="0" smtClean="0"/>
              <a:t> da </a:t>
            </a:r>
            <a:r>
              <a:rPr lang="en-US" sz="1800" b="1" i="1" dirty="0" err="1">
                <a:solidFill>
                  <a:srgbClr val="FF0000"/>
                </a:solidFill>
              </a:rPr>
              <a:t>kontraksiyon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aktivitesinde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koordinasyon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bozukluğu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dirty="0" err="1"/>
              <a:t>şeklinde</a:t>
            </a:r>
            <a:r>
              <a:rPr lang="en-US" sz="1800" dirty="0"/>
              <a:t> </a:t>
            </a:r>
            <a:r>
              <a:rPr lang="en-US" sz="1800" dirty="0" err="1"/>
              <a:t>olabilir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8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Miyopatiler</a:t>
            </a:r>
            <a:r>
              <a:rPr lang="en-US" sz="1800" dirty="0" smtClean="0"/>
              <a:t>,düşük </a:t>
            </a:r>
            <a:r>
              <a:rPr lang="en-US" sz="1800" dirty="0" err="1" smtClean="0"/>
              <a:t>amplitud</a:t>
            </a:r>
            <a:r>
              <a:rPr lang="en-US" sz="1800" dirty="0" smtClean="0"/>
              <a:t> </a:t>
            </a:r>
            <a:r>
              <a:rPr lang="en-US" sz="1800" dirty="0" err="1" smtClean="0"/>
              <a:t>basınc</a:t>
            </a:r>
            <a:r>
              <a:rPr lang="en-US" sz="1800" dirty="0" smtClean="0"/>
              <a:t>̧ </a:t>
            </a:r>
            <a:r>
              <a:rPr lang="en-US" sz="1800" dirty="0" err="1" smtClean="0"/>
              <a:t>aktiviteli</a:t>
            </a:r>
            <a:r>
              <a:rPr lang="en-US" sz="1800" dirty="0" smtClean="0"/>
              <a:t> </a:t>
            </a:r>
            <a:r>
              <a:rPr lang="en-US" sz="1800" dirty="0" err="1" smtClean="0"/>
              <a:t>hipo</a:t>
            </a:r>
            <a:r>
              <a:rPr lang="en-US" sz="1800" dirty="0" smtClean="0"/>
              <a:t>- </a:t>
            </a:r>
            <a:r>
              <a:rPr lang="en-US" sz="1800" dirty="0" err="1" smtClean="0"/>
              <a:t>motiliteye</a:t>
            </a:r>
            <a:r>
              <a:rPr lang="en-US" sz="1800" dirty="0" smtClean="0"/>
              <a:t> </a:t>
            </a:r>
            <a:r>
              <a:rPr lang="en-US" sz="1800" dirty="0" err="1" smtClean="0"/>
              <a:t>neden</a:t>
            </a:r>
            <a:r>
              <a:rPr lang="en-US" sz="1800" dirty="0" smtClean="0"/>
              <a:t> </a:t>
            </a:r>
            <a:r>
              <a:rPr lang="en-US" sz="1800" dirty="0" err="1" smtClean="0"/>
              <a:t>olmaktadır</a:t>
            </a:r>
            <a:r>
              <a:rPr lang="en-US" sz="1800" dirty="0" smtClean="0"/>
              <a:t>. </a:t>
            </a:r>
          </a:p>
          <a:p>
            <a:endParaRPr lang="en-US" sz="1800" dirty="0"/>
          </a:p>
          <a:p>
            <a:r>
              <a:rPr lang="en-US" sz="1800" b="1" dirty="0" err="1" smtClean="0"/>
              <a:t>Nöropatik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psödo</a:t>
            </a:r>
            <a:r>
              <a:rPr lang="en-US" sz="1800" b="1" dirty="0" err="1"/>
              <a:t>-</a:t>
            </a:r>
            <a:r>
              <a:rPr lang="en-US" sz="1800" b="1" dirty="0" err="1" smtClean="0"/>
              <a:t>obstrüksiyon</a:t>
            </a:r>
            <a:r>
              <a:rPr lang="en-US" sz="1800" b="1" dirty="0" smtClean="0"/>
              <a:t> </a:t>
            </a:r>
            <a:r>
              <a:rPr lang="en-US" sz="1800" dirty="0" err="1"/>
              <a:t>ise</a:t>
            </a:r>
            <a:r>
              <a:rPr lang="en-US" sz="1800" dirty="0"/>
              <a:t> </a:t>
            </a:r>
            <a:r>
              <a:rPr lang="en-US" sz="1800" dirty="0" err="1"/>
              <a:t>daha</a:t>
            </a:r>
            <a:r>
              <a:rPr lang="en-US" sz="1800" dirty="0"/>
              <a:t> </a:t>
            </a:r>
            <a:r>
              <a:rPr lang="en-US" sz="1800" dirty="0" err="1"/>
              <a:t>nadirdir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durumda</a:t>
            </a:r>
            <a:r>
              <a:rPr lang="en-US" sz="1800" dirty="0"/>
              <a:t> </a:t>
            </a:r>
            <a:r>
              <a:rPr lang="en-US" sz="1800" dirty="0" err="1"/>
              <a:t>koordinasyonsuz</a:t>
            </a:r>
            <a:r>
              <a:rPr lang="en-US" sz="1800" dirty="0"/>
              <a:t> </a:t>
            </a:r>
            <a:r>
              <a:rPr lang="en-US" sz="1800" dirty="0" err="1" smtClean="0"/>
              <a:t>aktivite</a:t>
            </a:r>
            <a:r>
              <a:rPr lang="en-US" sz="1800" dirty="0" smtClean="0"/>
              <a:t> </a:t>
            </a:r>
            <a:r>
              <a:rPr lang="en-US" sz="1800" dirty="0" err="1"/>
              <a:t>belirgindir</a:t>
            </a:r>
            <a:r>
              <a:rPr lang="en-US" sz="1800" dirty="0"/>
              <a:t>. </a:t>
            </a:r>
          </a:p>
          <a:p>
            <a:pPr marL="0" indent="0">
              <a:buNone/>
            </a:pPr>
            <a:r>
              <a:rPr lang="en-US" sz="1800" dirty="0" err="1" smtClean="0"/>
              <a:t>Miksödem</a:t>
            </a:r>
            <a:r>
              <a:rPr lang="en-US" sz="1800" dirty="0"/>
              <a:t>, </a:t>
            </a:r>
            <a:r>
              <a:rPr lang="en-US" sz="1800" dirty="0" err="1"/>
              <a:t>diyabetes</a:t>
            </a:r>
            <a:r>
              <a:rPr lang="en-US" sz="1800" dirty="0"/>
              <a:t> mellitus, </a:t>
            </a:r>
            <a:r>
              <a:rPr lang="en-US" sz="1800" dirty="0" err="1"/>
              <a:t>sitomegalovirüs</a:t>
            </a:r>
            <a:r>
              <a:rPr lang="en-US" sz="1800" dirty="0"/>
              <a:t> </a:t>
            </a:r>
            <a:r>
              <a:rPr lang="en-US" sz="1800" dirty="0" err="1"/>
              <a:t>enfeksiyonu</a:t>
            </a:r>
            <a:r>
              <a:rPr lang="en-US" sz="1800" dirty="0"/>
              <a:t>, </a:t>
            </a:r>
            <a:r>
              <a:rPr lang="en-US" sz="1800" dirty="0" err="1"/>
              <a:t>Chagas</a:t>
            </a:r>
            <a:r>
              <a:rPr lang="en-US" sz="1800" dirty="0"/>
              <a:t> </a:t>
            </a:r>
            <a:r>
              <a:rPr lang="en-US" sz="1800" dirty="0" err="1"/>
              <a:t>Hastalığı</a:t>
            </a:r>
            <a:r>
              <a:rPr lang="en-US" sz="1800" dirty="0"/>
              <a:t>, </a:t>
            </a:r>
            <a:r>
              <a:rPr lang="en-US" sz="1800" dirty="0" err="1"/>
              <a:t>amiloidozis</a:t>
            </a:r>
            <a:r>
              <a:rPr lang="en-US" sz="1800" dirty="0"/>
              <a:t>, </a:t>
            </a:r>
            <a:r>
              <a:rPr lang="en-US" sz="1800" dirty="0" err="1"/>
              <a:t>vaskülit</a:t>
            </a:r>
            <a:r>
              <a:rPr lang="en-US" sz="1800" dirty="0"/>
              <a:t>, </a:t>
            </a:r>
            <a:r>
              <a:rPr lang="en-US" sz="1800" dirty="0" err="1"/>
              <a:t>sistemik</a:t>
            </a:r>
            <a:r>
              <a:rPr lang="en-US" sz="1800" dirty="0"/>
              <a:t> </a:t>
            </a:r>
            <a:r>
              <a:rPr lang="en-US" sz="1800" dirty="0" err="1"/>
              <a:t>sklerozis</a:t>
            </a:r>
            <a:r>
              <a:rPr lang="en-US" sz="1800" dirty="0"/>
              <a:t>, </a:t>
            </a:r>
            <a:r>
              <a:rPr lang="en-US" sz="1800" dirty="0" err="1"/>
              <a:t>sistemik</a:t>
            </a:r>
            <a:r>
              <a:rPr lang="en-US" sz="1800" dirty="0"/>
              <a:t> lupus </a:t>
            </a:r>
            <a:r>
              <a:rPr lang="en-US" sz="1800" dirty="0" err="1"/>
              <a:t>eritematozis</a:t>
            </a:r>
            <a:r>
              <a:rPr lang="en-US" sz="1800" dirty="0"/>
              <a:t>, </a:t>
            </a:r>
            <a:r>
              <a:rPr lang="en-US" sz="1800" dirty="0" err="1"/>
              <a:t>multipl</a:t>
            </a:r>
            <a:r>
              <a:rPr lang="en-US" sz="1800" dirty="0"/>
              <a:t> </a:t>
            </a:r>
            <a:r>
              <a:rPr lang="en-US" sz="1800" dirty="0" err="1"/>
              <a:t>skleroz</a:t>
            </a:r>
            <a:r>
              <a:rPr lang="en-US" sz="1800" dirty="0"/>
              <a:t>, </a:t>
            </a:r>
            <a:r>
              <a:rPr lang="en-US" sz="1800" dirty="0" err="1"/>
              <a:t>müsküler</a:t>
            </a:r>
            <a:r>
              <a:rPr lang="en-US" sz="1800" dirty="0"/>
              <a:t> </a:t>
            </a:r>
            <a:r>
              <a:rPr lang="en-US" sz="1800" dirty="0" err="1"/>
              <a:t>distrofi</a:t>
            </a:r>
            <a:r>
              <a:rPr lang="en-US" sz="1800" dirty="0"/>
              <a:t>, </a:t>
            </a:r>
            <a:r>
              <a:rPr lang="en-US" sz="1800" dirty="0" err="1"/>
              <a:t>porfiri</a:t>
            </a:r>
            <a:r>
              <a:rPr lang="en-US" sz="1800" dirty="0"/>
              <a:t>, </a:t>
            </a:r>
            <a:r>
              <a:rPr lang="en-US" sz="1800" dirty="0" err="1"/>
              <a:t>paraneoplastik</a:t>
            </a:r>
            <a:r>
              <a:rPr lang="en-US" sz="1800" dirty="0"/>
              <a:t> </a:t>
            </a:r>
            <a:r>
              <a:rPr lang="en-US" sz="1800" dirty="0" err="1"/>
              <a:t>sendrom</a:t>
            </a:r>
            <a:r>
              <a:rPr lang="en-US" sz="1800" dirty="0"/>
              <a:t> </a:t>
            </a:r>
            <a:r>
              <a:rPr lang="en-US" sz="1800" dirty="0" err="1"/>
              <a:t>gibi</a:t>
            </a:r>
            <a:r>
              <a:rPr lang="en-US" sz="1800" dirty="0"/>
              <a:t> </a:t>
            </a:r>
            <a:r>
              <a:rPr lang="en-US" sz="1800" dirty="0" err="1"/>
              <a:t>durumlarda</a:t>
            </a:r>
            <a:r>
              <a:rPr lang="en-US" sz="1800" dirty="0"/>
              <a:t> </a:t>
            </a:r>
            <a:r>
              <a:rPr lang="en-US" sz="1800" dirty="0" err="1"/>
              <a:t>ortaya</a:t>
            </a:r>
            <a:r>
              <a:rPr lang="en-US" sz="1800" dirty="0"/>
              <a:t> </a:t>
            </a:r>
            <a:r>
              <a:rPr lang="en-US" sz="1800" dirty="0" err="1"/>
              <a:t>çıkabilir</a:t>
            </a:r>
            <a:r>
              <a:rPr lang="en-US" sz="1800" dirty="0"/>
              <a:t>; </a:t>
            </a:r>
            <a:r>
              <a:rPr lang="en-US" sz="1800" dirty="0" err="1" smtClean="0"/>
              <a:t>ya</a:t>
            </a:r>
            <a:r>
              <a:rPr lang="en-US" sz="1800" dirty="0" smtClean="0"/>
              <a:t> da </a:t>
            </a:r>
            <a:r>
              <a:rPr lang="en-US" sz="1800" dirty="0" err="1"/>
              <a:t>ailesel</a:t>
            </a:r>
            <a:r>
              <a:rPr lang="en-US" sz="1800" dirty="0"/>
              <a:t> </a:t>
            </a:r>
            <a:r>
              <a:rPr lang="en-US" sz="1800" dirty="0" err="1"/>
              <a:t>olabilir</a:t>
            </a:r>
            <a:r>
              <a:rPr lang="en-US" sz="1800" dirty="0"/>
              <a:t>.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Trisiklik</a:t>
            </a:r>
            <a:r>
              <a:rPr lang="en-US" sz="1800" dirty="0" smtClean="0"/>
              <a:t> </a:t>
            </a:r>
            <a:r>
              <a:rPr lang="en-US" sz="1800" dirty="0" err="1"/>
              <a:t>antidepressantlar</a:t>
            </a:r>
            <a:r>
              <a:rPr lang="en-US" sz="1800" dirty="0"/>
              <a:t>, </a:t>
            </a:r>
            <a:r>
              <a:rPr lang="en-US" sz="1800" dirty="0" err="1"/>
              <a:t>opiatlar</a:t>
            </a:r>
            <a:r>
              <a:rPr lang="en-US" sz="1800" dirty="0"/>
              <a:t>, </a:t>
            </a:r>
            <a:r>
              <a:rPr lang="en-US" sz="1800" dirty="0" err="1"/>
              <a:t>antihistaminikler</a:t>
            </a:r>
            <a:r>
              <a:rPr lang="en-US" sz="1800" dirty="0"/>
              <a:t>, beta </a:t>
            </a:r>
            <a:r>
              <a:rPr lang="en-US" sz="1800" dirty="0" err="1"/>
              <a:t>adrenerjik</a:t>
            </a:r>
            <a:r>
              <a:rPr lang="en-US" sz="1800" dirty="0"/>
              <a:t> </a:t>
            </a:r>
            <a:r>
              <a:rPr lang="en-US" sz="1800" dirty="0" err="1"/>
              <a:t>agonistler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 </a:t>
            </a:r>
            <a:r>
              <a:rPr lang="en-US" sz="1800" dirty="0" err="1" smtClean="0"/>
              <a:t>amitriptilin</a:t>
            </a:r>
            <a:r>
              <a:rPr lang="en-US" sz="1800" dirty="0" smtClean="0"/>
              <a:t> </a:t>
            </a:r>
            <a:r>
              <a:rPr lang="en-US" sz="1800" dirty="0" err="1"/>
              <a:t>pseudo-obstrüksiyona</a:t>
            </a:r>
            <a:r>
              <a:rPr lang="en-US" sz="1800" dirty="0"/>
              <a:t> </a:t>
            </a:r>
            <a:r>
              <a:rPr lang="en-US" sz="1800" dirty="0" err="1"/>
              <a:t>neden</a:t>
            </a:r>
            <a:r>
              <a:rPr lang="en-US" sz="1800" dirty="0"/>
              <a:t> </a:t>
            </a:r>
            <a:r>
              <a:rPr lang="en-US" sz="1800" dirty="0" err="1"/>
              <a:t>olabilen</a:t>
            </a:r>
            <a:r>
              <a:rPr lang="en-US" sz="1800" dirty="0"/>
              <a:t> </a:t>
            </a:r>
            <a:r>
              <a:rPr lang="en-US" sz="1800" dirty="0" err="1"/>
              <a:t>ilaçlardır</a:t>
            </a:r>
            <a:r>
              <a:rPr lang="en-US" sz="1800" dirty="0"/>
              <a:t>. </a:t>
            </a: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err="1" smtClean="0"/>
              <a:t>Hastaların</a:t>
            </a:r>
            <a:r>
              <a:rPr lang="en-US" sz="1800" dirty="0" smtClean="0"/>
              <a:t> </a:t>
            </a:r>
            <a:r>
              <a:rPr lang="en-US" sz="1800" dirty="0" err="1"/>
              <a:t>büyük</a:t>
            </a:r>
            <a:r>
              <a:rPr lang="en-US" sz="1800" dirty="0"/>
              <a:t> </a:t>
            </a:r>
            <a:r>
              <a:rPr lang="en-US" sz="1800" dirty="0" err="1"/>
              <a:t>çoğunluğunda</a:t>
            </a:r>
            <a:r>
              <a:rPr lang="en-US" sz="1800" dirty="0"/>
              <a:t> </a:t>
            </a:r>
            <a:r>
              <a:rPr lang="en-US" sz="1800" dirty="0" err="1"/>
              <a:t>neden</a:t>
            </a:r>
            <a:r>
              <a:rPr lang="en-US" sz="1800" dirty="0"/>
              <a:t> </a:t>
            </a:r>
            <a:r>
              <a:rPr lang="en-US" sz="1800" dirty="0" err="1"/>
              <a:t>bilinmemektedir</a:t>
            </a:r>
            <a:r>
              <a:rPr lang="en-US" sz="1800" dirty="0"/>
              <a:t>. 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2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6010"/>
            <a:ext cx="8229600" cy="769834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>
                <a:solidFill>
                  <a:srgbClr val="FF0000"/>
                </a:solidFill>
              </a:rPr>
              <a:t>FİZYOPATOLOJİ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800" y="1032008"/>
            <a:ext cx="8541625" cy="5324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Distansiyon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dirty="0"/>
              <a:t>B</a:t>
            </a:r>
            <a:r>
              <a:rPr lang="en-US" sz="2000" dirty="0" smtClean="0"/>
              <a:t>arsak </a:t>
            </a:r>
            <a:r>
              <a:rPr lang="en-US" sz="2000" dirty="0" err="1"/>
              <a:t>segmentlerinde</a:t>
            </a:r>
            <a:r>
              <a:rPr lang="en-US" sz="2000" dirty="0"/>
              <a:t> </a:t>
            </a:r>
            <a:r>
              <a:rPr lang="en-US" sz="2000" dirty="0" err="1"/>
              <a:t>biriken</a:t>
            </a:r>
            <a:r>
              <a:rPr lang="en-US" sz="2000" dirty="0"/>
              <a:t> </a:t>
            </a:r>
            <a:r>
              <a:rPr lang="en-US" sz="2000" dirty="0" err="1"/>
              <a:t>sıvı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gaz</a:t>
            </a:r>
            <a:r>
              <a:rPr lang="en-US" sz="2000" dirty="0"/>
              <a:t> </a:t>
            </a:r>
          </a:p>
          <a:p>
            <a:r>
              <a:rPr lang="en-US" sz="2000" dirty="0" smtClean="0"/>
              <a:t>Bakteriyel </a:t>
            </a:r>
            <a:r>
              <a:rPr lang="en-US" sz="2000" dirty="0" err="1"/>
              <a:t>f</a:t>
            </a:r>
            <a:r>
              <a:rPr lang="en-US" sz="2000" dirty="0" err="1" smtClean="0"/>
              <a:t>ermentasyona</a:t>
            </a:r>
            <a:r>
              <a:rPr lang="en-US" sz="2000" dirty="0" smtClean="0"/>
              <a:t> </a:t>
            </a:r>
            <a:r>
              <a:rPr lang="en-US" sz="2000" dirty="0" err="1" smtClean="0"/>
              <a:t>sekonder</a:t>
            </a:r>
            <a:r>
              <a:rPr lang="en-US" sz="2000" dirty="0" smtClean="0"/>
              <a:t> </a:t>
            </a:r>
            <a:r>
              <a:rPr lang="en-US" sz="2000" dirty="0" err="1" smtClean="0"/>
              <a:t>ortaya</a:t>
            </a:r>
            <a:r>
              <a:rPr lang="en-US" sz="2000" dirty="0" smtClean="0"/>
              <a:t> </a:t>
            </a:r>
            <a:r>
              <a:rPr lang="en-US" sz="2000" dirty="0" err="1" smtClean="0"/>
              <a:t>çıkan</a:t>
            </a:r>
            <a:r>
              <a:rPr lang="en-US" sz="2000" dirty="0" smtClean="0"/>
              <a:t> </a:t>
            </a:r>
            <a:r>
              <a:rPr lang="en-US" sz="2000" dirty="0" err="1" smtClean="0"/>
              <a:t>gazlara</a:t>
            </a:r>
            <a:r>
              <a:rPr lang="en-US" sz="2000" dirty="0" smtClean="0"/>
              <a:t> (</a:t>
            </a:r>
            <a:r>
              <a:rPr lang="en-US" sz="2000" dirty="0" err="1" smtClean="0"/>
              <a:t>Karbondioksit</a:t>
            </a:r>
            <a:r>
              <a:rPr lang="en-US" sz="2000" dirty="0" smtClean="0"/>
              <a:t>) </a:t>
            </a:r>
            <a:r>
              <a:rPr lang="en-US" sz="2000" dirty="0" err="1" smtClean="0"/>
              <a:t>bağlıdır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Yutulan</a:t>
            </a:r>
            <a:r>
              <a:rPr lang="en-US" sz="2000" dirty="0" smtClean="0"/>
              <a:t> </a:t>
            </a:r>
            <a:r>
              <a:rPr lang="en-US" sz="2000" dirty="0" err="1" smtClean="0"/>
              <a:t>havadan</a:t>
            </a:r>
            <a:r>
              <a:rPr lang="en-US" sz="2000" dirty="0" smtClean="0"/>
              <a:t> </a:t>
            </a:r>
            <a:r>
              <a:rPr lang="en-US" sz="2000" dirty="0" err="1" smtClean="0"/>
              <a:t>gelen</a:t>
            </a:r>
            <a:r>
              <a:rPr lang="en-US" sz="2000" dirty="0" smtClean="0"/>
              <a:t> </a:t>
            </a:r>
            <a:r>
              <a:rPr lang="en-US" sz="2000" dirty="0" err="1" smtClean="0"/>
              <a:t>azot</a:t>
            </a:r>
            <a:r>
              <a:rPr lang="en-US" sz="2000" dirty="0" smtClean="0"/>
              <a:t> </a:t>
            </a:r>
            <a:r>
              <a:rPr lang="en-US" sz="2000" dirty="0" err="1" smtClean="0"/>
              <a:t>gazı</a:t>
            </a:r>
            <a:r>
              <a:rPr lang="en-US" sz="2000" dirty="0" smtClean="0"/>
              <a:t> </a:t>
            </a:r>
            <a:r>
              <a:rPr lang="en-US" sz="2000" dirty="0" err="1" smtClean="0"/>
              <a:t>absorbe</a:t>
            </a:r>
            <a:r>
              <a:rPr lang="en-US" sz="2000" dirty="0" smtClean="0"/>
              <a:t> </a:t>
            </a:r>
            <a:r>
              <a:rPr lang="en-US" sz="2000" dirty="0" err="1" smtClean="0"/>
              <a:t>olmazken</a:t>
            </a:r>
            <a:r>
              <a:rPr lang="en-US" sz="2000" dirty="0" smtClean="0"/>
              <a:t>, </a:t>
            </a:r>
            <a:r>
              <a:rPr lang="en-US" sz="2000" dirty="0" err="1" smtClean="0"/>
              <a:t>karbondioksit</a:t>
            </a:r>
            <a:r>
              <a:rPr lang="en-US" sz="2000" dirty="0" smtClean="0"/>
              <a:t> </a:t>
            </a:r>
            <a:r>
              <a:rPr lang="en-US" sz="2000" dirty="0" err="1" smtClean="0"/>
              <a:t>ise</a:t>
            </a:r>
            <a:r>
              <a:rPr lang="en-US" sz="2000" dirty="0" smtClean="0"/>
              <a:t> </a:t>
            </a:r>
            <a:r>
              <a:rPr lang="en-US" sz="2000" dirty="0" err="1" smtClean="0"/>
              <a:t>hızla</a:t>
            </a:r>
            <a:r>
              <a:rPr lang="en-US" sz="2000" dirty="0" smtClean="0"/>
              <a:t> </a:t>
            </a:r>
            <a:r>
              <a:rPr lang="en-US" sz="2000" dirty="0" err="1" smtClean="0"/>
              <a:t>absorbe</a:t>
            </a:r>
            <a:r>
              <a:rPr lang="en-US" sz="2000" dirty="0" smtClean="0"/>
              <a:t> </a:t>
            </a:r>
            <a:r>
              <a:rPr lang="en-US" sz="2000" dirty="0" err="1" smtClean="0"/>
              <a:t>olur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 err="1">
                <a:solidFill>
                  <a:srgbClr val="FF0000"/>
                </a:solidFill>
              </a:rPr>
              <a:t>S</a:t>
            </a:r>
            <a:r>
              <a:rPr lang="en-US" sz="2000" b="1" dirty="0" err="1" smtClean="0">
                <a:solidFill>
                  <a:srgbClr val="FF0000"/>
                </a:solidFill>
              </a:rPr>
              <a:t>ıvı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ve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elektrolit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kayıpları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2000" dirty="0" err="1" smtClean="0"/>
              <a:t>Biriken</a:t>
            </a:r>
            <a:r>
              <a:rPr lang="en-US" sz="2000" dirty="0"/>
              <a:t>, </a:t>
            </a:r>
            <a:r>
              <a:rPr lang="en-US" sz="2000" dirty="0" err="1"/>
              <a:t>sekestrasyona</a:t>
            </a:r>
            <a:r>
              <a:rPr lang="en-US" sz="2000" dirty="0"/>
              <a:t> </a:t>
            </a:r>
            <a:r>
              <a:rPr lang="en-US" sz="2000" dirty="0" err="1"/>
              <a:t>uğramıs</a:t>
            </a:r>
            <a:r>
              <a:rPr lang="en-US" sz="2000" dirty="0"/>
              <a:t>̧, </a:t>
            </a:r>
            <a:r>
              <a:rPr lang="en-US" sz="2000" dirty="0" err="1"/>
              <a:t>kusma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aspirasyon</a:t>
            </a:r>
            <a:r>
              <a:rPr lang="en-US" sz="2000" dirty="0"/>
              <a:t> </a:t>
            </a:r>
            <a:r>
              <a:rPr lang="en-US" sz="2000" dirty="0" err="1"/>
              <a:t>yolu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dışarı</a:t>
            </a:r>
            <a:r>
              <a:rPr lang="en-US" sz="2000" dirty="0"/>
              <a:t> </a:t>
            </a:r>
            <a:r>
              <a:rPr lang="en-US" sz="2000" dirty="0" err="1"/>
              <a:t>kaybedilmis</a:t>
            </a:r>
            <a:r>
              <a:rPr lang="en-US" sz="2000" dirty="0"/>
              <a:t>̧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ödem</a:t>
            </a:r>
            <a:r>
              <a:rPr lang="en-US" sz="2000" dirty="0"/>
              <a:t> </a:t>
            </a:r>
            <a:r>
              <a:rPr lang="en-US" sz="2000" dirty="0" err="1"/>
              <a:t>şeklinde</a:t>
            </a:r>
            <a:r>
              <a:rPr lang="en-US" sz="2000" dirty="0"/>
              <a:t> </a:t>
            </a:r>
            <a:r>
              <a:rPr lang="en-US" sz="2000" dirty="0" err="1"/>
              <a:t>dolaşımdan</a:t>
            </a:r>
            <a:r>
              <a:rPr lang="en-US" sz="2000" dirty="0"/>
              <a:t> </a:t>
            </a:r>
            <a:r>
              <a:rPr lang="en-US" sz="2000" dirty="0" err="1"/>
              <a:t>ayrılmıs</a:t>
            </a:r>
            <a:r>
              <a:rPr lang="en-US" sz="2000" dirty="0"/>
              <a:t>̧ </a:t>
            </a:r>
            <a:r>
              <a:rPr lang="en-US" sz="2000" dirty="0" err="1" smtClean="0"/>
              <a:t>sıvılar</a:t>
            </a:r>
            <a:r>
              <a:rPr lang="en-US" sz="2000" dirty="0" smtClean="0"/>
              <a:t> en </a:t>
            </a:r>
            <a:r>
              <a:rPr lang="en-US" sz="2000" dirty="0" err="1" smtClean="0"/>
              <a:t>önemli</a:t>
            </a:r>
            <a:r>
              <a:rPr lang="en-US" sz="2000" dirty="0" smtClean="0"/>
              <a:t> </a:t>
            </a:r>
            <a:r>
              <a:rPr lang="en-US" sz="2000" dirty="0" err="1" smtClean="0"/>
              <a:t>nedenlerdir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Barsak </a:t>
            </a:r>
            <a:r>
              <a:rPr lang="en-US" sz="2000" dirty="0" err="1" smtClean="0"/>
              <a:t>duvarındaki</a:t>
            </a:r>
            <a:r>
              <a:rPr lang="en-US" sz="2000" dirty="0" smtClean="0"/>
              <a:t> </a:t>
            </a:r>
            <a:r>
              <a:rPr lang="en-US" sz="2000" dirty="0" err="1" smtClean="0"/>
              <a:t>sıvının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kısmı</a:t>
            </a:r>
            <a:r>
              <a:rPr lang="en-US" sz="2000" dirty="0" smtClean="0"/>
              <a:t> </a:t>
            </a:r>
            <a:r>
              <a:rPr lang="en-US" sz="2000" dirty="0" err="1" smtClean="0"/>
              <a:t>serozal</a:t>
            </a:r>
            <a:r>
              <a:rPr lang="en-US" sz="2000" dirty="0" smtClean="0"/>
              <a:t> </a:t>
            </a:r>
            <a:r>
              <a:rPr lang="en-US" sz="2000" dirty="0" err="1" smtClean="0"/>
              <a:t>yüzeylerden</a:t>
            </a:r>
            <a:r>
              <a:rPr lang="en-US" sz="2000" dirty="0" smtClean="0"/>
              <a:t> </a:t>
            </a:r>
            <a:r>
              <a:rPr lang="en-US" sz="2000" dirty="0" err="1" smtClean="0"/>
              <a:t>karın</a:t>
            </a:r>
            <a:r>
              <a:rPr lang="en-US" sz="2000" dirty="0" smtClean="0"/>
              <a:t> </a:t>
            </a:r>
            <a:r>
              <a:rPr lang="en-US" sz="2000" dirty="0" err="1" smtClean="0"/>
              <a:t>boşluğuna</a:t>
            </a:r>
            <a:r>
              <a:rPr lang="en-US" sz="2000" dirty="0" smtClean="0"/>
              <a:t> </a:t>
            </a:r>
            <a:r>
              <a:rPr lang="en-US" sz="2000" dirty="0" err="1" smtClean="0"/>
              <a:t>geçer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serbest</a:t>
            </a:r>
            <a:r>
              <a:rPr lang="en-US" sz="2000" dirty="0" smtClean="0"/>
              <a:t> peritoneal </a:t>
            </a:r>
            <a:r>
              <a:rPr lang="en-US" sz="2000" dirty="0" err="1" smtClean="0"/>
              <a:t>sıvı</a:t>
            </a:r>
            <a:r>
              <a:rPr lang="en-US" sz="2000" dirty="0" smtClean="0"/>
              <a:t> </a:t>
            </a:r>
            <a:r>
              <a:rPr lang="en-US" sz="2000" dirty="0" err="1" smtClean="0"/>
              <a:t>oluşturur</a:t>
            </a:r>
            <a:r>
              <a:rPr lang="en-US" sz="2000" dirty="0" smtClean="0"/>
              <a:t>. Bu </a:t>
            </a:r>
            <a:r>
              <a:rPr lang="en-US" sz="2000" dirty="0" err="1" smtClean="0"/>
              <a:t>yolla</a:t>
            </a:r>
            <a:r>
              <a:rPr lang="en-US" sz="2000" dirty="0" smtClean="0"/>
              <a:t> </a:t>
            </a:r>
            <a:r>
              <a:rPr lang="en-US" sz="2000" dirty="0" err="1" smtClean="0"/>
              <a:t>olan</a:t>
            </a:r>
            <a:r>
              <a:rPr lang="en-US" sz="2000" dirty="0" smtClean="0"/>
              <a:t> </a:t>
            </a:r>
            <a:r>
              <a:rPr lang="en-US" sz="2000" dirty="0" err="1" smtClean="0"/>
              <a:t>sıvı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elektrolit</a:t>
            </a:r>
            <a:r>
              <a:rPr lang="en-US" sz="2000" dirty="0" smtClean="0"/>
              <a:t> </a:t>
            </a:r>
            <a:r>
              <a:rPr lang="en-US" sz="2000" dirty="0" err="1" smtClean="0"/>
              <a:t>kaybının</a:t>
            </a:r>
            <a:r>
              <a:rPr lang="en-US" sz="2000" dirty="0" smtClean="0"/>
              <a:t> </a:t>
            </a:r>
            <a:r>
              <a:rPr lang="en-US" sz="2000" dirty="0" err="1" smtClean="0"/>
              <a:t>miktarı</a:t>
            </a:r>
            <a:r>
              <a:rPr lang="en-US" sz="2000" dirty="0" smtClean="0"/>
              <a:t>, </a:t>
            </a:r>
            <a:r>
              <a:rPr lang="en-US" sz="2000" dirty="0" err="1" smtClean="0"/>
              <a:t>obstrüksiyondan</a:t>
            </a:r>
            <a:r>
              <a:rPr lang="en-US" sz="2000" dirty="0" smtClean="0"/>
              <a:t> </a:t>
            </a:r>
            <a:r>
              <a:rPr lang="en-US" sz="2000" dirty="0" err="1" smtClean="0"/>
              <a:t>etkilenen</a:t>
            </a:r>
            <a:r>
              <a:rPr lang="en-US" sz="2000" dirty="0" smtClean="0"/>
              <a:t>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segmenti</a:t>
            </a:r>
            <a:r>
              <a:rPr lang="en-US" sz="2000" dirty="0" smtClean="0"/>
              <a:t> </a:t>
            </a:r>
            <a:r>
              <a:rPr lang="en-US" sz="2000" dirty="0" err="1" smtClean="0"/>
              <a:t>uzunluğuna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tedaviye</a:t>
            </a:r>
            <a:r>
              <a:rPr lang="en-US" sz="2000" dirty="0" smtClean="0"/>
              <a:t> </a:t>
            </a:r>
            <a:r>
              <a:rPr lang="en-US" sz="2000" dirty="0" err="1" smtClean="0"/>
              <a:t>kadar</a:t>
            </a:r>
            <a:r>
              <a:rPr lang="en-US" sz="2000" dirty="0" smtClean="0"/>
              <a:t> </a:t>
            </a:r>
            <a:r>
              <a:rPr lang="en-US" sz="2000" dirty="0" err="1" smtClean="0"/>
              <a:t>geçen</a:t>
            </a:r>
            <a:r>
              <a:rPr lang="en-US" sz="2000" dirty="0" smtClean="0"/>
              <a:t> </a:t>
            </a:r>
            <a:r>
              <a:rPr lang="en-US" sz="2000" dirty="0" err="1" smtClean="0"/>
              <a:t>süreye</a:t>
            </a:r>
            <a:r>
              <a:rPr lang="en-US" sz="2000" dirty="0" smtClean="0"/>
              <a:t> </a:t>
            </a:r>
            <a:r>
              <a:rPr lang="en-US" sz="2000" dirty="0" err="1" smtClean="0"/>
              <a:t>bağlıdır</a:t>
            </a:r>
            <a:r>
              <a:rPr lang="en-US" sz="2000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53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12" y="-29686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712" y="1065431"/>
            <a:ext cx="8391226" cy="57925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İskemi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en-US" sz="2000" b="1" dirty="0" smtClean="0"/>
              <a:t> </a:t>
            </a:r>
            <a:r>
              <a:rPr lang="en-US" sz="2000" dirty="0" smtClean="0"/>
              <a:t>Barsak </a:t>
            </a:r>
            <a:r>
              <a:rPr lang="en-US" sz="2000" dirty="0" err="1" smtClean="0"/>
              <a:t>aşırı</a:t>
            </a:r>
            <a:r>
              <a:rPr lang="en-US" sz="2000" dirty="0" smtClean="0"/>
              <a:t> </a:t>
            </a:r>
            <a:r>
              <a:rPr lang="en-US" sz="2000" dirty="0" err="1" smtClean="0"/>
              <a:t>derecede</a:t>
            </a:r>
            <a:r>
              <a:rPr lang="en-US" sz="2000" dirty="0" smtClean="0"/>
              <a:t> </a:t>
            </a:r>
            <a:r>
              <a:rPr lang="en-US" sz="2000" dirty="0" err="1" smtClean="0"/>
              <a:t>gerildiğinde</a:t>
            </a:r>
            <a:r>
              <a:rPr lang="en-US" sz="2000" dirty="0" smtClean="0"/>
              <a:t>, </a:t>
            </a:r>
            <a:r>
              <a:rPr lang="en-US" sz="2000" dirty="0" err="1" smtClean="0"/>
              <a:t>barsak</a:t>
            </a:r>
            <a:r>
              <a:rPr lang="en-US" sz="2000" dirty="0" smtClean="0"/>
              <a:t> </a:t>
            </a:r>
            <a:r>
              <a:rPr lang="en-US" sz="2000" dirty="0" err="1" smtClean="0"/>
              <a:t>duvarındaki</a:t>
            </a:r>
            <a:r>
              <a:rPr lang="en-US" sz="2000" dirty="0" smtClean="0"/>
              <a:t> </a:t>
            </a:r>
            <a:r>
              <a:rPr lang="en-US" sz="2000" dirty="0" err="1" smtClean="0"/>
              <a:t>damarlar</a:t>
            </a:r>
            <a:r>
              <a:rPr lang="en-US" sz="2000" dirty="0" smtClean="0"/>
              <a:t> da </a:t>
            </a:r>
            <a:r>
              <a:rPr lang="en-US" sz="2000" dirty="0" err="1" smtClean="0"/>
              <a:t>gerilir</a:t>
            </a:r>
            <a:r>
              <a:rPr lang="en-US" sz="2000" dirty="0" smtClean="0"/>
              <a:t>, </a:t>
            </a:r>
            <a:r>
              <a:rPr lang="en-US" sz="2000" dirty="0" err="1" smtClean="0"/>
              <a:t>uzar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çapları</a:t>
            </a:r>
            <a:r>
              <a:rPr lang="en-US" sz="2000" dirty="0" smtClean="0"/>
              <a:t> </a:t>
            </a:r>
            <a:r>
              <a:rPr lang="en-US" sz="2000" dirty="0" err="1" smtClean="0"/>
              <a:t>incelir</a:t>
            </a:r>
            <a:r>
              <a:rPr lang="en-US" sz="2000" dirty="0" smtClean="0"/>
              <a:t>. Bu </a:t>
            </a:r>
            <a:r>
              <a:rPr lang="en-US" sz="2000" dirty="0" err="1" smtClean="0"/>
              <a:t>durumdan</a:t>
            </a:r>
            <a:r>
              <a:rPr lang="en-US" sz="2000" dirty="0" smtClean="0"/>
              <a:t> en </a:t>
            </a:r>
            <a:r>
              <a:rPr lang="en-US" sz="2000" dirty="0" err="1" smtClean="0"/>
              <a:t>erken</a:t>
            </a:r>
            <a:r>
              <a:rPr lang="en-US" sz="2000" dirty="0" smtClean="0"/>
              <a:t> </a:t>
            </a:r>
            <a:r>
              <a:rPr lang="en-US" sz="2000" dirty="0" err="1" smtClean="0"/>
              <a:t>mukoza</a:t>
            </a:r>
            <a:r>
              <a:rPr lang="en-US" sz="2000" dirty="0" smtClean="0"/>
              <a:t> </a:t>
            </a:r>
            <a:r>
              <a:rPr lang="en-US" sz="2000" dirty="0" err="1" smtClean="0"/>
              <a:t>etkilenir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ölür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Ödem</a:t>
            </a:r>
            <a:r>
              <a:rPr lang="en-US" sz="2000" b="1" dirty="0" smtClean="0">
                <a:solidFill>
                  <a:srgbClr val="FF0000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Venöz</a:t>
            </a:r>
            <a:r>
              <a:rPr lang="en-US" sz="2000" dirty="0" smtClean="0"/>
              <a:t> </a:t>
            </a:r>
            <a:r>
              <a:rPr lang="en-US" sz="2000" dirty="0" err="1" smtClean="0"/>
              <a:t>duvarlar</a:t>
            </a:r>
            <a:r>
              <a:rPr lang="en-US" sz="2000" dirty="0" smtClean="0"/>
              <a:t> </a:t>
            </a:r>
            <a:r>
              <a:rPr lang="en-US" sz="2000" dirty="0" err="1" smtClean="0"/>
              <a:t>etkilenir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venöz</a:t>
            </a:r>
            <a:r>
              <a:rPr lang="en-US" sz="2000" dirty="0" smtClean="0"/>
              <a:t> </a:t>
            </a:r>
            <a:r>
              <a:rPr lang="en-US" sz="2000" dirty="0" err="1" smtClean="0"/>
              <a:t>dönüs</a:t>
            </a:r>
            <a:r>
              <a:rPr lang="en-US" sz="2000" dirty="0" smtClean="0"/>
              <a:t>̧ </a:t>
            </a:r>
            <a:r>
              <a:rPr lang="en-US" sz="2000" dirty="0" err="1" smtClean="0"/>
              <a:t>azalır</a:t>
            </a:r>
            <a:r>
              <a:rPr lang="en-US" sz="2000" dirty="0" smtClean="0"/>
              <a:t>. Su </a:t>
            </a:r>
            <a:r>
              <a:rPr lang="en-US" sz="2000" dirty="0" err="1" smtClean="0"/>
              <a:t>absorbsiyonu</a:t>
            </a:r>
            <a:r>
              <a:rPr lang="en-US" sz="2000" dirty="0" smtClean="0"/>
              <a:t> </a:t>
            </a:r>
            <a:r>
              <a:rPr lang="en-US" sz="2000" dirty="0" err="1" smtClean="0"/>
              <a:t>azalır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sonra</a:t>
            </a:r>
            <a:r>
              <a:rPr lang="en-US" sz="2000" dirty="0" smtClean="0"/>
              <a:t> </a:t>
            </a:r>
            <a:r>
              <a:rPr lang="en-US" sz="2000" dirty="0" err="1" smtClean="0"/>
              <a:t>durur</a:t>
            </a:r>
            <a:r>
              <a:rPr lang="en-US" sz="2000" dirty="0" smtClean="0"/>
              <a:t>. </a:t>
            </a:r>
            <a:r>
              <a:rPr lang="en-US" sz="2000" dirty="0" err="1" smtClean="0"/>
              <a:t>Ancak</a:t>
            </a:r>
            <a:r>
              <a:rPr lang="en-US" sz="2000" dirty="0" smtClean="0"/>
              <a:t> </a:t>
            </a:r>
            <a:r>
              <a:rPr lang="en-US" sz="2000" dirty="0" err="1" smtClean="0"/>
              <a:t>arteryel</a:t>
            </a:r>
            <a:r>
              <a:rPr lang="en-US" sz="2000" dirty="0" smtClean="0"/>
              <a:t> </a:t>
            </a:r>
            <a:r>
              <a:rPr lang="en-US" sz="2000" dirty="0" err="1" smtClean="0"/>
              <a:t>dolaşım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gec</a:t>
            </a:r>
            <a:r>
              <a:rPr lang="en-US" sz="2000" dirty="0" smtClean="0"/>
              <a:t>̧ </a:t>
            </a:r>
            <a:r>
              <a:rPr lang="en-US" sz="2000" dirty="0" err="1" smtClean="0"/>
              <a:t>etkilenir</a:t>
            </a:r>
            <a:r>
              <a:rPr lang="en-US" sz="2000" dirty="0" smtClean="0"/>
              <a:t>, </a:t>
            </a:r>
            <a:r>
              <a:rPr lang="en-US" sz="2000" dirty="0" err="1" smtClean="0"/>
              <a:t>böylece</a:t>
            </a:r>
            <a:r>
              <a:rPr lang="en-US" sz="2000" dirty="0" smtClean="0"/>
              <a:t> </a:t>
            </a:r>
            <a:r>
              <a:rPr lang="en-US" sz="2000" dirty="0" err="1" smtClean="0"/>
              <a:t>kandan</a:t>
            </a:r>
            <a:r>
              <a:rPr lang="en-US" sz="2000" dirty="0" smtClean="0"/>
              <a:t> </a:t>
            </a:r>
            <a:r>
              <a:rPr lang="en-US" sz="2000" dirty="0" err="1" smtClean="0"/>
              <a:t>lümene</a:t>
            </a:r>
            <a:r>
              <a:rPr lang="en-US" sz="2000" dirty="0" smtClean="0"/>
              <a:t> </a:t>
            </a:r>
            <a:r>
              <a:rPr lang="en-US" sz="2000" dirty="0" err="1" smtClean="0"/>
              <a:t>geçis</a:t>
            </a:r>
            <a:r>
              <a:rPr lang="en-US" sz="2000" dirty="0" smtClean="0"/>
              <a:t>̧ </a:t>
            </a:r>
            <a:r>
              <a:rPr lang="en-US" sz="2000" dirty="0" err="1" smtClean="0"/>
              <a:t>devam</a:t>
            </a:r>
            <a:r>
              <a:rPr lang="en-US" sz="2000" dirty="0" smtClean="0"/>
              <a:t> </a:t>
            </a:r>
            <a:r>
              <a:rPr lang="en-US" sz="2000" dirty="0" err="1" smtClean="0"/>
              <a:t>edebilir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Venöz</a:t>
            </a:r>
            <a:r>
              <a:rPr lang="en-US" sz="2000" dirty="0" smtClean="0"/>
              <a:t> </a:t>
            </a:r>
            <a:r>
              <a:rPr lang="en-US" sz="2000" dirty="0" err="1" smtClean="0"/>
              <a:t>dolaşımın</a:t>
            </a:r>
            <a:r>
              <a:rPr lang="en-US" sz="2000" dirty="0" smtClean="0"/>
              <a:t> </a:t>
            </a:r>
            <a:r>
              <a:rPr lang="en-US" sz="2000" dirty="0" err="1" smtClean="0"/>
              <a:t>bozulmasına</a:t>
            </a:r>
            <a:r>
              <a:rPr lang="en-US" sz="2000" dirty="0" smtClean="0"/>
              <a:t> </a:t>
            </a:r>
            <a:r>
              <a:rPr lang="en-US" sz="2000" dirty="0" err="1" smtClean="0"/>
              <a:t>bağlı</a:t>
            </a:r>
            <a:r>
              <a:rPr lang="en-US" sz="2000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ödem</a:t>
            </a:r>
            <a:r>
              <a:rPr lang="en-US" sz="2000" dirty="0" smtClean="0"/>
              <a:t> </a:t>
            </a:r>
            <a:r>
              <a:rPr lang="en-US" sz="2000" dirty="0" err="1" smtClean="0"/>
              <a:t>gelişmektedir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Sıvı</a:t>
            </a:r>
            <a:r>
              <a:rPr lang="en-US" sz="2000" dirty="0" smtClean="0"/>
              <a:t> </a:t>
            </a:r>
            <a:r>
              <a:rPr lang="en-US" sz="2000" dirty="0" err="1" smtClean="0"/>
              <a:t>kaybı</a:t>
            </a:r>
            <a:r>
              <a:rPr lang="en-US" sz="2000" dirty="0" smtClean="0"/>
              <a:t> </a:t>
            </a:r>
            <a:r>
              <a:rPr lang="en-US" sz="2000" dirty="0" err="1" smtClean="0"/>
              <a:t>oluşumunda</a:t>
            </a:r>
            <a:r>
              <a:rPr lang="en-US" sz="2000" dirty="0" smtClean="0"/>
              <a:t> </a:t>
            </a:r>
            <a:r>
              <a:rPr lang="en-US" sz="2000" dirty="0" err="1" smtClean="0"/>
              <a:t>sekresyondaki</a:t>
            </a:r>
            <a:r>
              <a:rPr lang="en-US" sz="2000" dirty="0" smtClean="0"/>
              <a:t> </a:t>
            </a:r>
            <a:r>
              <a:rPr lang="en-US" sz="2000" dirty="0" err="1" smtClean="0"/>
              <a:t>artışın</a:t>
            </a:r>
            <a:r>
              <a:rPr lang="en-US" sz="2000" dirty="0" smtClean="0"/>
              <a:t> </a:t>
            </a:r>
            <a:r>
              <a:rPr lang="en-US" sz="2000" dirty="0" err="1" smtClean="0"/>
              <a:t>rolu</a:t>
            </a:r>
            <a:r>
              <a:rPr lang="en-US" sz="2000" dirty="0" smtClean="0"/>
              <a:t>̈, </a:t>
            </a:r>
            <a:r>
              <a:rPr lang="en-US" sz="2000" dirty="0" err="1" smtClean="0"/>
              <a:t>absorsiyondaki</a:t>
            </a:r>
            <a:r>
              <a:rPr lang="en-US" sz="2000" dirty="0" smtClean="0"/>
              <a:t> </a:t>
            </a:r>
            <a:r>
              <a:rPr lang="en-US" sz="2000" dirty="0" err="1" smtClean="0"/>
              <a:t>azalmadan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fazladır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durumdan</a:t>
            </a:r>
            <a:r>
              <a:rPr lang="en-US" sz="2000" dirty="0" smtClean="0"/>
              <a:t> </a:t>
            </a:r>
            <a:r>
              <a:rPr lang="en-US" sz="2000" dirty="0" err="1" smtClean="0"/>
              <a:t>distansiyona</a:t>
            </a:r>
            <a:r>
              <a:rPr lang="en-US" sz="2000" dirty="0" smtClean="0"/>
              <a:t> </a:t>
            </a:r>
            <a:r>
              <a:rPr lang="en-US" sz="2000" dirty="0" err="1" smtClean="0"/>
              <a:t>bağlı</a:t>
            </a:r>
            <a:r>
              <a:rPr lang="en-US" sz="2000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artmıs</a:t>
            </a:r>
            <a:r>
              <a:rPr lang="en-US" sz="2000" dirty="0" smtClean="0"/>
              <a:t>̧ prostaglandin </a:t>
            </a:r>
            <a:r>
              <a:rPr lang="en-US" sz="2000" dirty="0" err="1" smtClean="0"/>
              <a:t>salınımı</a:t>
            </a:r>
            <a:r>
              <a:rPr lang="en-US" sz="2000" dirty="0" smtClean="0"/>
              <a:t> </a:t>
            </a:r>
            <a:r>
              <a:rPr lang="en-US" sz="2000" dirty="0" err="1" smtClean="0"/>
              <a:t>sorumlu</a:t>
            </a:r>
            <a:r>
              <a:rPr lang="en-US" sz="2000" dirty="0" smtClean="0"/>
              <a:t> </a:t>
            </a:r>
            <a:r>
              <a:rPr lang="en-US" sz="2000" dirty="0" err="1" smtClean="0"/>
              <a:t>tutulmaktadır</a:t>
            </a:r>
            <a:r>
              <a:rPr lang="en-US" sz="2000" dirty="0" smtClean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1B2B9-BE6E-A64F-8BD8-8FFE6CE947E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76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294</TotalTime>
  <Words>2287</Words>
  <Application>Microsoft Macintosh PowerPoint</Application>
  <PresentationFormat>On-screen Show (4:3)</PresentationFormat>
  <Paragraphs>283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İNTESTİNAL OBSTRÜKSİYONLAR  </vt:lpstr>
      <vt:lpstr>İNTESTINAL OBSTRÜKSİYON</vt:lpstr>
      <vt:lpstr>ETİYOLOJİ </vt:lpstr>
      <vt:lpstr>PowerPoint Presentation</vt:lpstr>
      <vt:lpstr>En sık nedenler</vt:lpstr>
      <vt:lpstr>İdiopatik intestinal Psödo-Obstrüksiyon</vt:lpstr>
      <vt:lpstr>PowerPoint Presentation</vt:lpstr>
      <vt:lpstr> FİZYOPATOLOJİ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Kolonik Obstrüksiyon</vt:lpstr>
      <vt:lpstr>PowerPoint Presentation</vt:lpstr>
      <vt:lpstr>KLİNİK</vt:lpstr>
      <vt:lpstr>PowerPoint Presentation</vt:lpstr>
      <vt:lpstr>PowerPoint Presentation</vt:lpstr>
      <vt:lpstr>TANI</vt:lpstr>
      <vt:lpstr>PowerPoint Presentation</vt:lpstr>
      <vt:lpstr>PowerPoint Presentation</vt:lpstr>
      <vt:lpstr>RADYOLOJİK BULGULAR </vt:lpstr>
      <vt:lpstr>PowerPoint Presentation</vt:lpstr>
      <vt:lpstr>PowerPoint Presentation</vt:lpstr>
      <vt:lpstr>PowerPoint Presentation</vt:lpstr>
      <vt:lpstr>LABORATUVAR BULGULARI  </vt:lpstr>
      <vt:lpstr>TEDAVİ </vt:lpstr>
      <vt:lpstr>PowerPoint Presentation</vt:lpstr>
      <vt:lpstr>PowerPoint Presentation</vt:lpstr>
      <vt:lpstr>Mekanik İntestinal Obstrüksiyonlarda  Uygulanan Cerrahi Girişimler </vt:lpstr>
      <vt:lpstr>Kolon Obstrüksiyonlarında Cerrahi Yaklaşım </vt:lpstr>
      <vt:lpstr>Konservatif Yaklaşım</vt:lpstr>
      <vt:lpstr>PowerPoint Presentation</vt:lpstr>
    </vt:vector>
  </TitlesOfParts>
  <Company>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İNTESTİNAL OBSTRÜKSİYONLAR  </dc:title>
  <dc:creator>ARDA AA</dc:creator>
  <cp:lastModifiedBy>ARDA AA</cp:lastModifiedBy>
  <cp:revision>37</cp:revision>
  <dcterms:created xsi:type="dcterms:W3CDTF">2015-08-31T18:19:13Z</dcterms:created>
  <dcterms:modified xsi:type="dcterms:W3CDTF">2015-09-01T08:39:58Z</dcterms:modified>
</cp:coreProperties>
</file>