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4"/>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4"/>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4"/>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4"/>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4"/>
        </a:solidFill>
        <a:effectLst/>
        <a:uFillTx/>
        <a:latin typeface="Arial"/>
        <a:ea typeface="Arial"/>
        <a:cs typeface="Arial"/>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4"/>
        </a:solidFill>
        <a:effectLst/>
        <a:uFillTx/>
        <a:latin typeface="Arial"/>
        <a:ea typeface="Arial"/>
        <a:cs typeface="Arial"/>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4"/>
        </a:solidFill>
        <a:effectLst/>
        <a:uFillTx/>
        <a:latin typeface="Arial"/>
        <a:ea typeface="Arial"/>
        <a:cs typeface="Arial"/>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4"/>
        </a:solidFill>
        <a:effectLst/>
        <a:uFillTx/>
        <a:latin typeface="Arial"/>
        <a:ea typeface="Arial"/>
        <a:cs typeface="Arial"/>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4"/>
        </a:solidFill>
        <a:effectLst/>
        <a:uFillTx/>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chemeClr val="accent4"/>
      </a:tcTxStyle>
      <a:tcStyle>
        <a:tcBdr>
          <a:left>
            <a:ln w="12700" cap="flat">
              <a:solidFill>
                <a:srgbClr val="F9F5BD"/>
              </a:solidFill>
              <a:prstDash val="solid"/>
              <a:bevel/>
            </a:ln>
          </a:left>
          <a:right>
            <a:ln w="12700" cap="flat">
              <a:solidFill>
                <a:srgbClr val="F9F5BD"/>
              </a:solidFill>
              <a:prstDash val="solid"/>
              <a:bevel/>
            </a:ln>
          </a:right>
          <a:top>
            <a:ln w="12700" cap="flat">
              <a:solidFill>
                <a:srgbClr val="F9F5BD"/>
              </a:solidFill>
              <a:prstDash val="solid"/>
              <a:bevel/>
            </a:ln>
          </a:top>
          <a:bottom>
            <a:ln w="12700" cap="flat">
              <a:solidFill>
                <a:srgbClr val="F9F5BD"/>
              </a:solidFill>
              <a:prstDash val="solid"/>
              <a:bevel/>
            </a:ln>
          </a:bottom>
          <a:insideH>
            <a:ln w="12700" cap="flat">
              <a:solidFill>
                <a:srgbClr val="F9F5BD"/>
              </a:solidFill>
              <a:prstDash val="solid"/>
              <a:bevel/>
            </a:ln>
          </a:insideH>
          <a:insideV>
            <a:ln w="12700" cap="flat">
              <a:solidFill>
                <a:srgbClr val="F9F5BD"/>
              </a:solidFill>
              <a:prstDash val="solid"/>
              <a:bevel/>
            </a:ln>
          </a:insideV>
        </a:tcBdr>
        <a:fill>
          <a:solidFill>
            <a:srgbClr val="E7F3F4"/>
          </a:solidFill>
        </a:fill>
      </a:tcStyle>
    </a:wholeTbl>
    <a:band2H>
      <a:tcTxStyle/>
      <a:tcStyle>
        <a:tcBdr/>
        <a:fill>
          <a:solidFill>
            <a:srgbClr val="F3F9FA"/>
          </a:solidFill>
        </a:fill>
      </a:tcStyle>
    </a:band2H>
    <a:firstCol>
      <a:tcTxStyle b="on" i="on">
        <a:font>
          <a:latin typeface="Arial"/>
          <a:ea typeface="Arial"/>
          <a:cs typeface="Arial"/>
        </a:font>
        <a:srgbClr val="F9F5BD"/>
      </a:tcTxStyle>
      <a:tcStyle>
        <a:tcBdr>
          <a:left>
            <a:ln w="12700" cap="flat">
              <a:solidFill>
                <a:srgbClr val="F9F5BD"/>
              </a:solidFill>
              <a:prstDash val="solid"/>
              <a:bevel/>
            </a:ln>
          </a:left>
          <a:right>
            <a:ln w="12700" cap="flat">
              <a:solidFill>
                <a:srgbClr val="F9F5BD"/>
              </a:solidFill>
              <a:prstDash val="solid"/>
              <a:bevel/>
            </a:ln>
          </a:right>
          <a:top>
            <a:ln w="12700" cap="flat">
              <a:solidFill>
                <a:srgbClr val="F9F5BD"/>
              </a:solidFill>
              <a:prstDash val="solid"/>
              <a:bevel/>
            </a:ln>
          </a:top>
          <a:bottom>
            <a:ln w="12700" cap="flat">
              <a:solidFill>
                <a:srgbClr val="F9F5BD"/>
              </a:solidFill>
              <a:prstDash val="solid"/>
              <a:bevel/>
            </a:ln>
          </a:bottom>
          <a:insideH>
            <a:ln w="12700" cap="flat">
              <a:solidFill>
                <a:srgbClr val="F9F5BD"/>
              </a:solidFill>
              <a:prstDash val="solid"/>
              <a:bevel/>
            </a:ln>
          </a:insideH>
          <a:insideV>
            <a:ln w="12700" cap="flat">
              <a:solidFill>
                <a:srgbClr val="F9F5BD"/>
              </a:solidFill>
              <a:prstDash val="solid"/>
              <a:bevel/>
            </a:ln>
          </a:insideV>
        </a:tcBdr>
        <a:fill>
          <a:solidFill>
            <a:schemeClr val="accent1"/>
          </a:solidFill>
        </a:fill>
      </a:tcStyle>
    </a:firstCol>
    <a:lastRow>
      <a:tcTxStyle b="on" i="on">
        <a:font>
          <a:latin typeface="Arial"/>
          <a:ea typeface="Arial"/>
          <a:cs typeface="Arial"/>
        </a:font>
        <a:srgbClr val="F9F5BD"/>
      </a:tcTxStyle>
      <a:tcStyle>
        <a:tcBdr>
          <a:left>
            <a:ln w="12700" cap="flat">
              <a:solidFill>
                <a:srgbClr val="F9F5BD"/>
              </a:solidFill>
              <a:prstDash val="solid"/>
              <a:bevel/>
            </a:ln>
          </a:left>
          <a:right>
            <a:ln w="12700" cap="flat">
              <a:solidFill>
                <a:srgbClr val="F9F5BD"/>
              </a:solidFill>
              <a:prstDash val="solid"/>
              <a:bevel/>
            </a:ln>
          </a:right>
          <a:top>
            <a:ln w="38100" cap="flat">
              <a:solidFill>
                <a:srgbClr val="F9F5BD"/>
              </a:solidFill>
              <a:prstDash val="solid"/>
              <a:bevel/>
            </a:ln>
          </a:top>
          <a:bottom>
            <a:ln w="12700" cap="flat">
              <a:solidFill>
                <a:srgbClr val="F9F5BD"/>
              </a:solidFill>
              <a:prstDash val="solid"/>
              <a:bevel/>
            </a:ln>
          </a:bottom>
          <a:insideH>
            <a:ln w="12700" cap="flat">
              <a:solidFill>
                <a:srgbClr val="F9F5BD"/>
              </a:solidFill>
              <a:prstDash val="solid"/>
              <a:bevel/>
            </a:ln>
          </a:insideH>
          <a:insideV>
            <a:ln w="12700" cap="flat">
              <a:solidFill>
                <a:srgbClr val="F9F5BD"/>
              </a:solidFill>
              <a:prstDash val="solid"/>
              <a:bevel/>
            </a:ln>
          </a:insideV>
        </a:tcBdr>
        <a:fill>
          <a:solidFill>
            <a:schemeClr val="accent1"/>
          </a:solidFill>
        </a:fill>
      </a:tcStyle>
    </a:lastRow>
    <a:firstRow>
      <a:tcTxStyle b="on" i="on">
        <a:font>
          <a:latin typeface="Arial"/>
          <a:ea typeface="Arial"/>
          <a:cs typeface="Arial"/>
        </a:font>
        <a:srgbClr val="F9F5BD"/>
      </a:tcTxStyle>
      <a:tcStyle>
        <a:tcBdr>
          <a:left>
            <a:ln w="12700" cap="flat">
              <a:solidFill>
                <a:srgbClr val="F9F5BD"/>
              </a:solidFill>
              <a:prstDash val="solid"/>
              <a:bevel/>
            </a:ln>
          </a:left>
          <a:right>
            <a:ln w="12700" cap="flat">
              <a:solidFill>
                <a:srgbClr val="F9F5BD"/>
              </a:solidFill>
              <a:prstDash val="solid"/>
              <a:bevel/>
            </a:ln>
          </a:right>
          <a:top>
            <a:ln w="12700" cap="flat">
              <a:solidFill>
                <a:srgbClr val="F9F5BD"/>
              </a:solidFill>
              <a:prstDash val="solid"/>
              <a:bevel/>
            </a:ln>
          </a:top>
          <a:bottom>
            <a:ln w="38100" cap="flat">
              <a:solidFill>
                <a:srgbClr val="F9F5BD"/>
              </a:solidFill>
              <a:prstDash val="solid"/>
              <a:bevel/>
            </a:ln>
          </a:bottom>
          <a:insideH>
            <a:ln w="12700" cap="flat">
              <a:solidFill>
                <a:srgbClr val="F9F5BD"/>
              </a:solidFill>
              <a:prstDash val="solid"/>
              <a:bevel/>
            </a:ln>
          </a:insideH>
          <a:insideV>
            <a:ln w="12700" cap="flat">
              <a:solidFill>
                <a:srgbClr val="F9F5BD"/>
              </a:solidFill>
              <a:prstDash val="solid"/>
              <a:bevel/>
            </a:ln>
          </a:insideV>
        </a:tcBdr>
        <a:fill>
          <a:solidFill>
            <a:schemeClr val="accent1"/>
          </a:solidFill>
        </a:fill>
      </a:tcStyle>
    </a:firstRow>
  </a:tblStyle>
  <a:tblStyle styleId="{C7B018BB-80A7-4F77-B60F-C8B233D01FF8}" styleName="">
    <a:tblBg/>
    <a:wholeTbl>
      <a:tcTxStyle b="on" i="on">
        <a:font>
          <a:latin typeface="Arial"/>
          <a:ea typeface="Arial"/>
          <a:cs typeface="Arial"/>
        </a:font>
        <a:schemeClr val="accent4"/>
      </a:tcTxStyle>
      <a:tcStyle>
        <a:tcBdr>
          <a:left>
            <a:ln w="12700" cap="flat">
              <a:solidFill>
                <a:srgbClr val="F9F5BD"/>
              </a:solidFill>
              <a:prstDash val="solid"/>
              <a:bevel/>
            </a:ln>
          </a:left>
          <a:right>
            <a:ln w="12700" cap="flat">
              <a:solidFill>
                <a:srgbClr val="F9F5BD"/>
              </a:solidFill>
              <a:prstDash val="solid"/>
              <a:bevel/>
            </a:ln>
          </a:right>
          <a:top>
            <a:ln w="12700" cap="flat">
              <a:solidFill>
                <a:srgbClr val="F9F5BD"/>
              </a:solidFill>
              <a:prstDash val="solid"/>
              <a:bevel/>
            </a:ln>
          </a:top>
          <a:bottom>
            <a:ln w="12700" cap="flat">
              <a:solidFill>
                <a:srgbClr val="F9F5BD"/>
              </a:solidFill>
              <a:prstDash val="solid"/>
              <a:bevel/>
            </a:ln>
          </a:bottom>
          <a:insideH>
            <a:ln w="12700" cap="flat">
              <a:solidFill>
                <a:srgbClr val="F9F5BD"/>
              </a:solidFill>
              <a:prstDash val="solid"/>
              <a:bevel/>
            </a:ln>
          </a:insideH>
          <a:insideV>
            <a:ln w="12700" cap="flat">
              <a:solidFill>
                <a:srgbClr val="F9F5BD"/>
              </a:solidFill>
              <a:prstDash val="solid"/>
              <a:bevel/>
            </a:ln>
          </a:insideV>
        </a:tcBdr>
        <a:fill>
          <a:solidFill>
            <a:srgbClr val="FDFCF1"/>
          </a:solidFill>
        </a:fill>
      </a:tcStyle>
    </a:wholeTbl>
    <a:band2H>
      <a:tcTxStyle/>
      <a:tcStyle>
        <a:tcBdr/>
        <a:fill>
          <a:solidFill>
            <a:srgbClr val="FEFEF8"/>
          </a:solidFill>
        </a:fill>
      </a:tcStyle>
    </a:band2H>
    <a:firstCol>
      <a:tcTxStyle b="on" i="on">
        <a:font>
          <a:latin typeface="Arial"/>
          <a:ea typeface="Arial"/>
          <a:cs typeface="Arial"/>
        </a:font>
        <a:srgbClr val="F9F5BD"/>
      </a:tcTxStyle>
      <a:tcStyle>
        <a:tcBdr>
          <a:left>
            <a:ln w="12700" cap="flat">
              <a:solidFill>
                <a:srgbClr val="F9F5BD"/>
              </a:solidFill>
              <a:prstDash val="solid"/>
              <a:bevel/>
            </a:ln>
          </a:left>
          <a:right>
            <a:ln w="12700" cap="flat">
              <a:solidFill>
                <a:srgbClr val="F9F5BD"/>
              </a:solidFill>
              <a:prstDash val="solid"/>
              <a:bevel/>
            </a:ln>
          </a:right>
          <a:top>
            <a:ln w="12700" cap="flat">
              <a:solidFill>
                <a:srgbClr val="F9F5BD"/>
              </a:solidFill>
              <a:prstDash val="solid"/>
              <a:bevel/>
            </a:ln>
          </a:top>
          <a:bottom>
            <a:ln w="12700" cap="flat">
              <a:solidFill>
                <a:srgbClr val="F9F5BD"/>
              </a:solidFill>
              <a:prstDash val="solid"/>
              <a:bevel/>
            </a:ln>
          </a:bottom>
          <a:insideH>
            <a:ln w="12700" cap="flat">
              <a:solidFill>
                <a:srgbClr val="F9F5BD"/>
              </a:solidFill>
              <a:prstDash val="solid"/>
              <a:bevel/>
            </a:ln>
          </a:insideH>
          <a:insideV>
            <a:ln w="12700" cap="flat">
              <a:solidFill>
                <a:srgbClr val="F9F5BD"/>
              </a:solidFill>
              <a:prstDash val="solid"/>
              <a:bevel/>
            </a:ln>
          </a:insideV>
        </a:tcBdr>
        <a:fill>
          <a:solidFill>
            <a:schemeClr val="accent3"/>
          </a:solidFill>
        </a:fill>
      </a:tcStyle>
    </a:firstCol>
    <a:lastRow>
      <a:tcTxStyle b="on" i="on">
        <a:font>
          <a:latin typeface="Arial"/>
          <a:ea typeface="Arial"/>
          <a:cs typeface="Arial"/>
        </a:font>
        <a:srgbClr val="F9F5BD"/>
      </a:tcTxStyle>
      <a:tcStyle>
        <a:tcBdr>
          <a:left>
            <a:ln w="12700" cap="flat">
              <a:solidFill>
                <a:srgbClr val="F9F5BD"/>
              </a:solidFill>
              <a:prstDash val="solid"/>
              <a:bevel/>
            </a:ln>
          </a:left>
          <a:right>
            <a:ln w="12700" cap="flat">
              <a:solidFill>
                <a:srgbClr val="F9F5BD"/>
              </a:solidFill>
              <a:prstDash val="solid"/>
              <a:bevel/>
            </a:ln>
          </a:right>
          <a:top>
            <a:ln w="38100" cap="flat">
              <a:solidFill>
                <a:srgbClr val="F9F5BD"/>
              </a:solidFill>
              <a:prstDash val="solid"/>
              <a:bevel/>
            </a:ln>
          </a:top>
          <a:bottom>
            <a:ln w="12700" cap="flat">
              <a:solidFill>
                <a:srgbClr val="F9F5BD"/>
              </a:solidFill>
              <a:prstDash val="solid"/>
              <a:bevel/>
            </a:ln>
          </a:bottom>
          <a:insideH>
            <a:ln w="12700" cap="flat">
              <a:solidFill>
                <a:srgbClr val="F9F5BD"/>
              </a:solidFill>
              <a:prstDash val="solid"/>
              <a:bevel/>
            </a:ln>
          </a:insideH>
          <a:insideV>
            <a:ln w="12700" cap="flat">
              <a:solidFill>
                <a:srgbClr val="F9F5BD"/>
              </a:solidFill>
              <a:prstDash val="solid"/>
              <a:bevel/>
            </a:ln>
          </a:insideV>
        </a:tcBdr>
        <a:fill>
          <a:solidFill>
            <a:schemeClr val="accent3"/>
          </a:solidFill>
        </a:fill>
      </a:tcStyle>
    </a:lastRow>
    <a:firstRow>
      <a:tcTxStyle b="on" i="on">
        <a:font>
          <a:latin typeface="Arial"/>
          <a:ea typeface="Arial"/>
          <a:cs typeface="Arial"/>
        </a:font>
        <a:srgbClr val="F9F5BD"/>
      </a:tcTxStyle>
      <a:tcStyle>
        <a:tcBdr>
          <a:left>
            <a:ln w="12700" cap="flat">
              <a:solidFill>
                <a:srgbClr val="F9F5BD"/>
              </a:solidFill>
              <a:prstDash val="solid"/>
              <a:bevel/>
            </a:ln>
          </a:left>
          <a:right>
            <a:ln w="12700" cap="flat">
              <a:solidFill>
                <a:srgbClr val="F9F5BD"/>
              </a:solidFill>
              <a:prstDash val="solid"/>
              <a:bevel/>
            </a:ln>
          </a:right>
          <a:top>
            <a:ln w="12700" cap="flat">
              <a:solidFill>
                <a:srgbClr val="F9F5BD"/>
              </a:solidFill>
              <a:prstDash val="solid"/>
              <a:bevel/>
            </a:ln>
          </a:top>
          <a:bottom>
            <a:ln w="38100" cap="flat">
              <a:solidFill>
                <a:srgbClr val="F9F5BD"/>
              </a:solidFill>
              <a:prstDash val="solid"/>
              <a:bevel/>
            </a:ln>
          </a:bottom>
          <a:insideH>
            <a:ln w="12700" cap="flat">
              <a:solidFill>
                <a:srgbClr val="F9F5BD"/>
              </a:solidFill>
              <a:prstDash val="solid"/>
              <a:bevel/>
            </a:ln>
          </a:insideH>
          <a:insideV>
            <a:ln w="12700" cap="flat">
              <a:solidFill>
                <a:srgbClr val="F9F5BD"/>
              </a:solidFill>
              <a:prstDash val="solid"/>
              <a:bevel/>
            </a:ln>
          </a:insideV>
        </a:tcBdr>
        <a:fill>
          <a:solidFill>
            <a:schemeClr val="accent3"/>
          </a:solidFill>
        </a:fill>
      </a:tcStyle>
    </a:firstRow>
  </a:tblStyle>
  <a:tblStyle styleId="{EEE7283C-3CF3-47DC-8721-378D4A62B228}" styleName="">
    <a:tblBg/>
    <a:wholeTbl>
      <a:tcTxStyle b="on" i="on">
        <a:font>
          <a:latin typeface="Arial"/>
          <a:ea typeface="Arial"/>
          <a:cs typeface="Arial"/>
        </a:font>
        <a:schemeClr val="accent4"/>
      </a:tcTxStyle>
      <a:tcStyle>
        <a:tcBdr>
          <a:left>
            <a:ln w="12700" cap="flat">
              <a:solidFill>
                <a:srgbClr val="F9F5BD"/>
              </a:solidFill>
              <a:prstDash val="solid"/>
              <a:bevel/>
            </a:ln>
          </a:left>
          <a:right>
            <a:ln w="12700" cap="flat">
              <a:solidFill>
                <a:srgbClr val="F9F5BD"/>
              </a:solidFill>
              <a:prstDash val="solid"/>
              <a:bevel/>
            </a:ln>
          </a:right>
          <a:top>
            <a:ln w="12700" cap="flat">
              <a:solidFill>
                <a:srgbClr val="F9F5BD"/>
              </a:solidFill>
              <a:prstDash val="solid"/>
              <a:bevel/>
            </a:ln>
          </a:top>
          <a:bottom>
            <a:ln w="12700" cap="flat">
              <a:solidFill>
                <a:srgbClr val="F9F5BD"/>
              </a:solidFill>
              <a:prstDash val="solid"/>
              <a:bevel/>
            </a:ln>
          </a:bottom>
          <a:insideH>
            <a:ln w="12700" cap="flat">
              <a:solidFill>
                <a:srgbClr val="F9F5BD"/>
              </a:solidFill>
              <a:prstDash val="solid"/>
              <a:bevel/>
            </a:ln>
          </a:insideH>
          <a:insideV>
            <a:ln w="12700" cap="flat">
              <a:solidFill>
                <a:srgbClr val="F9F5BD"/>
              </a:solidFill>
              <a:prstDash val="solid"/>
              <a:bevel/>
            </a:ln>
          </a:insideV>
        </a:tcBdr>
        <a:fill>
          <a:solidFill>
            <a:srgbClr val="CCCCDA"/>
          </a:solidFill>
        </a:fill>
      </a:tcStyle>
    </a:wholeTbl>
    <a:band2H>
      <a:tcTxStyle/>
      <a:tcStyle>
        <a:tcBdr/>
        <a:fill>
          <a:solidFill>
            <a:srgbClr val="E7E7ED"/>
          </a:solidFill>
        </a:fill>
      </a:tcStyle>
    </a:band2H>
    <a:firstCol>
      <a:tcTxStyle b="on" i="on">
        <a:font>
          <a:latin typeface="Arial"/>
          <a:ea typeface="Arial"/>
          <a:cs typeface="Arial"/>
        </a:font>
        <a:srgbClr val="F9F5BD"/>
      </a:tcTxStyle>
      <a:tcStyle>
        <a:tcBdr>
          <a:left>
            <a:ln w="12700" cap="flat">
              <a:solidFill>
                <a:srgbClr val="F9F5BD"/>
              </a:solidFill>
              <a:prstDash val="solid"/>
              <a:bevel/>
            </a:ln>
          </a:left>
          <a:right>
            <a:ln w="12700" cap="flat">
              <a:solidFill>
                <a:srgbClr val="F9F5BD"/>
              </a:solidFill>
              <a:prstDash val="solid"/>
              <a:bevel/>
            </a:ln>
          </a:right>
          <a:top>
            <a:ln w="12700" cap="flat">
              <a:solidFill>
                <a:srgbClr val="F9F5BD"/>
              </a:solidFill>
              <a:prstDash val="solid"/>
              <a:bevel/>
            </a:ln>
          </a:top>
          <a:bottom>
            <a:ln w="12700" cap="flat">
              <a:solidFill>
                <a:srgbClr val="F9F5BD"/>
              </a:solidFill>
              <a:prstDash val="solid"/>
              <a:bevel/>
            </a:ln>
          </a:bottom>
          <a:insideH>
            <a:ln w="12700" cap="flat">
              <a:solidFill>
                <a:srgbClr val="F9F5BD"/>
              </a:solidFill>
              <a:prstDash val="solid"/>
              <a:bevel/>
            </a:ln>
          </a:insideH>
          <a:insideV>
            <a:ln w="12700" cap="flat">
              <a:solidFill>
                <a:srgbClr val="F9F5BD"/>
              </a:solidFill>
              <a:prstDash val="solid"/>
              <a:bevel/>
            </a:ln>
          </a:insideV>
        </a:tcBdr>
        <a:fill>
          <a:solidFill>
            <a:schemeClr val="accent6"/>
          </a:solidFill>
        </a:fill>
      </a:tcStyle>
    </a:firstCol>
    <a:lastRow>
      <a:tcTxStyle b="on" i="on">
        <a:font>
          <a:latin typeface="Arial"/>
          <a:ea typeface="Arial"/>
          <a:cs typeface="Arial"/>
        </a:font>
        <a:srgbClr val="F9F5BD"/>
      </a:tcTxStyle>
      <a:tcStyle>
        <a:tcBdr>
          <a:left>
            <a:ln w="12700" cap="flat">
              <a:solidFill>
                <a:srgbClr val="F9F5BD"/>
              </a:solidFill>
              <a:prstDash val="solid"/>
              <a:bevel/>
            </a:ln>
          </a:left>
          <a:right>
            <a:ln w="12700" cap="flat">
              <a:solidFill>
                <a:srgbClr val="F9F5BD"/>
              </a:solidFill>
              <a:prstDash val="solid"/>
              <a:bevel/>
            </a:ln>
          </a:right>
          <a:top>
            <a:ln w="38100" cap="flat">
              <a:solidFill>
                <a:srgbClr val="F9F5BD"/>
              </a:solidFill>
              <a:prstDash val="solid"/>
              <a:bevel/>
            </a:ln>
          </a:top>
          <a:bottom>
            <a:ln w="12700" cap="flat">
              <a:solidFill>
                <a:srgbClr val="F9F5BD"/>
              </a:solidFill>
              <a:prstDash val="solid"/>
              <a:bevel/>
            </a:ln>
          </a:bottom>
          <a:insideH>
            <a:ln w="12700" cap="flat">
              <a:solidFill>
                <a:srgbClr val="F9F5BD"/>
              </a:solidFill>
              <a:prstDash val="solid"/>
              <a:bevel/>
            </a:ln>
          </a:insideH>
          <a:insideV>
            <a:ln w="12700" cap="flat">
              <a:solidFill>
                <a:srgbClr val="F9F5BD"/>
              </a:solidFill>
              <a:prstDash val="solid"/>
              <a:bevel/>
            </a:ln>
          </a:insideV>
        </a:tcBdr>
        <a:fill>
          <a:solidFill>
            <a:schemeClr val="accent6"/>
          </a:solidFill>
        </a:fill>
      </a:tcStyle>
    </a:lastRow>
    <a:firstRow>
      <a:tcTxStyle b="on" i="on">
        <a:font>
          <a:latin typeface="Arial"/>
          <a:ea typeface="Arial"/>
          <a:cs typeface="Arial"/>
        </a:font>
        <a:srgbClr val="F9F5BD"/>
      </a:tcTxStyle>
      <a:tcStyle>
        <a:tcBdr>
          <a:left>
            <a:ln w="12700" cap="flat">
              <a:solidFill>
                <a:srgbClr val="F9F5BD"/>
              </a:solidFill>
              <a:prstDash val="solid"/>
              <a:bevel/>
            </a:ln>
          </a:left>
          <a:right>
            <a:ln w="12700" cap="flat">
              <a:solidFill>
                <a:srgbClr val="F9F5BD"/>
              </a:solidFill>
              <a:prstDash val="solid"/>
              <a:bevel/>
            </a:ln>
          </a:right>
          <a:top>
            <a:ln w="12700" cap="flat">
              <a:solidFill>
                <a:srgbClr val="F9F5BD"/>
              </a:solidFill>
              <a:prstDash val="solid"/>
              <a:bevel/>
            </a:ln>
          </a:top>
          <a:bottom>
            <a:ln w="38100" cap="flat">
              <a:solidFill>
                <a:srgbClr val="F9F5BD"/>
              </a:solidFill>
              <a:prstDash val="solid"/>
              <a:bevel/>
            </a:ln>
          </a:bottom>
          <a:insideH>
            <a:ln w="12700" cap="flat">
              <a:solidFill>
                <a:srgbClr val="F9F5BD"/>
              </a:solidFill>
              <a:prstDash val="solid"/>
              <a:bevel/>
            </a:ln>
          </a:insideH>
          <a:insideV>
            <a:ln w="12700" cap="flat">
              <a:solidFill>
                <a:srgbClr val="F9F5BD"/>
              </a:solidFill>
              <a:prstDash val="solid"/>
              <a:bevel/>
            </a:ln>
          </a:insideV>
        </a:tcBdr>
        <a:fill>
          <a:solidFill>
            <a:schemeClr val="accent6"/>
          </a:solidFill>
        </a:fill>
      </a:tcStyle>
    </a:firstRow>
  </a:tblStyle>
  <a:tblStyle styleId="{CF821DB8-F4EB-4A41-A1BA-3FCAFE7338EE}" styleName="">
    <a:tblBg/>
    <a:wholeTbl>
      <a:tcTxStyle b="on" i="on">
        <a:font>
          <a:latin typeface="Arial"/>
          <a:ea typeface="Arial"/>
          <a:cs typeface="Arial"/>
        </a:font>
        <a:schemeClr val="accent4"/>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9F5BD"/>
          </a:solidFill>
        </a:fill>
      </a:tcStyle>
    </a:band2H>
    <a:firstCol>
      <a:tcTxStyle b="on" i="on">
        <a:font>
          <a:latin typeface="Arial"/>
          <a:ea typeface="Arial"/>
          <a:cs typeface="Arial"/>
        </a:font>
        <a:srgbClr val="F9F5BD"/>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n">
        <a:font>
          <a:latin typeface="Arial"/>
          <a:ea typeface="Arial"/>
          <a:cs typeface="Arial"/>
        </a:font>
        <a:schemeClr val="accent4"/>
      </a:tcTxStyle>
      <a:tcStyle>
        <a:tcBdr>
          <a:left>
            <a:ln w="12700" cap="flat">
              <a:noFill/>
              <a:miter lim="400000"/>
            </a:ln>
          </a:left>
          <a:right>
            <a:ln w="12700" cap="flat">
              <a:noFill/>
              <a:miter lim="400000"/>
            </a:ln>
          </a:right>
          <a:top>
            <a:ln w="50800" cap="flat">
              <a:solidFill>
                <a:schemeClr val="accent4"/>
              </a:solidFill>
              <a:prstDash val="solid"/>
              <a:bevel/>
            </a:ln>
          </a:top>
          <a:bottom>
            <a:ln w="25400" cap="flat">
              <a:solidFill>
                <a:schemeClr val="accent4"/>
              </a:solidFill>
              <a:prstDash val="solid"/>
              <a:bevel/>
            </a:ln>
          </a:bottom>
          <a:insideH>
            <a:ln w="12700" cap="flat">
              <a:noFill/>
              <a:miter lim="400000"/>
            </a:ln>
          </a:insideH>
          <a:insideV>
            <a:ln w="12700" cap="flat">
              <a:noFill/>
              <a:miter lim="400000"/>
            </a:ln>
          </a:insideV>
        </a:tcBdr>
        <a:fill>
          <a:solidFill>
            <a:srgbClr val="F9F5BD"/>
          </a:solidFill>
        </a:fill>
      </a:tcStyle>
    </a:lastRow>
    <a:firstRow>
      <a:tcTxStyle b="on" i="on">
        <a:font>
          <a:latin typeface="Arial"/>
          <a:ea typeface="Arial"/>
          <a:cs typeface="Arial"/>
        </a:font>
        <a:srgbClr val="F9F5BD"/>
      </a:tcTxStyle>
      <a:tcStyle>
        <a:tcBdr>
          <a:left>
            <a:ln w="12700" cap="flat">
              <a:noFill/>
              <a:miter lim="400000"/>
            </a:ln>
          </a:left>
          <a:right>
            <a:ln w="12700" cap="flat">
              <a:noFill/>
              <a:miter lim="400000"/>
            </a:ln>
          </a:right>
          <a:top>
            <a:ln w="25400" cap="flat">
              <a:solidFill>
                <a:schemeClr val="accent4"/>
              </a:solidFill>
              <a:prstDash val="solid"/>
              <a:bevel/>
            </a:ln>
          </a:top>
          <a:bottom>
            <a:ln w="25400" cap="flat">
              <a:solidFill>
                <a:schemeClr val="accent4"/>
              </a:solidFill>
              <a:prstDash val="solid"/>
              <a:bevel/>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n" i="on">
        <a:font>
          <a:latin typeface="Arial"/>
          <a:ea typeface="Arial"/>
          <a:cs typeface="Arial"/>
        </a:font>
        <a:schemeClr val="accent4"/>
      </a:tcTxStyle>
      <a:tcStyle>
        <a:tcBdr>
          <a:left>
            <a:ln w="12700" cap="flat">
              <a:solidFill>
                <a:srgbClr val="F9F5BD"/>
              </a:solidFill>
              <a:prstDash val="solid"/>
              <a:bevel/>
            </a:ln>
          </a:left>
          <a:right>
            <a:ln w="12700" cap="flat">
              <a:solidFill>
                <a:srgbClr val="F9F5BD"/>
              </a:solidFill>
              <a:prstDash val="solid"/>
              <a:bevel/>
            </a:ln>
          </a:right>
          <a:top>
            <a:ln w="12700" cap="flat">
              <a:solidFill>
                <a:srgbClr val="F9F5BD"/>
              </a:solidFill>
              <a:prstDash val="solid"/>
              <a:bevel/>
            </a:ln>
          </a:top>
          <a:bottom>
            <a:ln w="12700" cap="flat">
              <a:solidFill>
                <a:srgbClr val="F9F5BD"/>
              </a:solidFill>
              <a:prstDash val="solid"/>
              <a:bevel/>
            </a:ln>
          </a:bottom>
          <a:insideH>
            <a:ln w="12700" cap="flat">
              <a:solidFill>
                <a:srgbClr val="F9F5BD"/>
              </a:solidFill>
              <a:prstDash val="solid"/>
              <a:bevel/>
            </a:ln>
          </a:insideH>
          <a:insideV>
            <a:ln w="12700" cap="flat">
              <a:solidFill>
                <a:srgbClr val="F9F5BD"/>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9F5BD"/>
      </a:tcTxStyle>
      <a:tcStyle>
        <a:tcBdr>
          <a:left>
            <a:ln w="12700" cap="flat">
              <a:solidFill>
                <a:srgbClr val="F9F5BD"/>
              </a:solidFill>
              <a:prstDash val="solid"/>
              <a:bevel/>
            </a:ln>
          </a:left>
          <a:right>
            <a:ln w="12700" cap="flat">
              <a:solidFill>
                <a:srgbClr val="F9F5BD"/>
              </a:solidFill>
              <a:prstDash val="solid"/>
              <a:bevel/>
            </a:ln>
          </a:right>
          <a:top>
            <a:ln w="12700" cap="flat">
              <a:solidFill>
                <a:srgbClr val="F9F5BD"/>
              </a:solidFill>
              <a:prstDash val="solid"/>
              <a:bevel/>
            </a:ln>
          </a:top>
          <a:bottom>
            <a:ln w="12700" cap="flat">
              <a:solidFill>
                <a:srgbClr val="F9F5BD"/>
              </a:solidFill>
              <a:prstDash val="solid"/>
              <a:bevel/>
            </a:ln>
          </a:bottom>
          <a:insideH>
            <a:ln w="12700" cap="flat">
              <a:solidFill>
                <a:srgbClr val="F9F5BD"/>
              </a:solidFill>
              <a:prstDash val="solid"/>
              <a:bevel/>
            </a:ln>
          </a:insideH>
          <a:insideV>
            <a:ln w="12700" cap="flat">
              <a:solidFill>
                <a:srgbClr val="F9F5BD"/>
              </a:solidFill>
              <a:prstDash val="solid"/>
              <a:bevel/>
            </a:ln>
          </a:insideV>
        </a:tcBdr>
        <a:fill>
          <a:solidFill>
            <a:schemeClr val="accent4"/>
          </a:solidFill>
        </a:fill>
      </a:tcStyle>
    </a:firstCol>
    <a:lastRow>
      <a:tcTxStyle b="on" i="on">
        <a:font>
          <a:latin typeface="Arial"/>
          <a:ea typeface="Arial"/>
          <a:cs typeface="Arial"/>
        </a:font>
        <a:srgbClr val="F9F5BD"/>
      </a:tcTxStyle>
      <a:tcStyle>
        <a:tcBdr>
          <a:left>
            <a:ln w="12700" cap="flat">
              <a:solidFill>
                <a:srgbClr val="F9F5BD"/>
              </a:solidFill>
              <a:prstDash val="solid"/>
              <a:bevel/>
            </a:ln>
          </a:left>
          <a:right>
            <a:ln w="12700" cap="flat">
              <a:solidFill>
                <a:srgbClr val="F9F5BD"/>
              </a:solidFill>
              <a:prstDash val="solid"/>
              <a:bevel/>
            </a:ln>
          </a:right>
          <a:top>
            <a:ln w="38100" cap="flat">
              <a:solidFill>
                <a:srgbClr val="F9F5BD"/>
              </a:solidFill>
              <a:prstDash val="solid"/>
              <a:bevel/>
            </a:ln>
          </a:top>
          <a:bottom>
            <a:ln w="12700" cap="flat">
              <a:solidFill>
                <a:srgbClr val="F9F5BD"/>
              </a:solidFill>
              <a:prstDash val="solid"/>
              <a:bevel/>
            </a:ln>
          </a:bottom>
          <a:insideH>
            <a:ln w="12700" cap="flat">
              <a:solidFill>
                <a:srgbClr val="F9F5BD"/>
              </a:solidFill>
              <a:prstDash val="solid"/>
              <a:bevel/>
            </a:ln>
          </a:insideH>
          <a:insideV>
            <a:ln w="12700" cap="flat">
              <a:solidFill>
                <a:srgbClr val="F9F5BD"/>
              </a:solidFill>
              <a:prstDash val="solid"/>
              <a:bevel/>
            </a:ln>
          </a:insideV>
        </a:tcBdr>
        <a:fill>
          <a:solidFill>
            <a:schemeClr val="accent4"/>
          </a:solidFill>
        </a:fill>
      </a:tcStyle>
    </a:lastRow>
    <a:firstRow>
      <a:tcTxStyle b="on" i="on">
        <a:font>
          <a:latin typeface="Arial"/>
          <a:ea typeface="Arial"/>
          <a:cs typeface="Arial"/>
        </a:font>
        <a:srgbClr val="F9F5BD"/>
      </a:tcTxStyle>
      <a:tcStyle>
        <a:tcBdr>
          <a:left>
            <a:ln w="12700" cap="flat">
              <a:solidFill>
                <a:srgbClr val="F9F5BD"/>
              </a:solidFill>
              <a:prstDash val="solid"/>
              <a:bevel/>
            </a:ln>
          </a:left>
          <a:right>
            <a:ln w="12700" cap="flat">
              <a:solidFill>
                <a:srgbClr val="F9F5BD"/>
              </a:solidFill>
              <a:prstDash val="solid"/>
              <a:bevel/>
            </a:ln>
          </a:right>
          <a:top>
            <a:ln w="12700" cap="flat">
              <a:solidFill>
                <a:srgbClr val="F9F5BD"/>
              </a:solidFill>
              <a:prstDash val="solid"/>
              <a:bevel/>
            </a:ln>
          </a:top>
          <a:bottom>
            <a:ln w="38100" cap="flat">
              <a:solidFill>
                <a:srgbClr val="F9F5BD"/>
              </a:solidFill>
              <a:prstDash val="solid"/>
              <a:bevel/>
            </a:ln>
          </a:bottom>
          <a:insideH>
            <a:ln w="12700" cap="flat">
              <a:solidFill>
                <a:srgbClr val="F9F5BD"/>
              </a:solidFill>
              <a:prstDash val="solid"/>
              <a:bevel/>
            </a:ln>
          </a:insideH>
          <a:insideV>
            <a:ln w="12700" cap="flat">
              <a:solidFill>
                <a:srgbClr val="F9F5BD"/>
              </a:solidFill>
              <a:prstDash val="solid"/>
              <a:bevel/>
            </a:ln>
          </a:insideV>
        </a:tcBdr>
        <a:fill>
          <a:solidFill>
            <a:schemeClr val="accent4"/>
          </a:solidFill>
        </a:fill>
      </a:tcStyle>
    </a:firstRow>
  </a:tblStyle>
  <a:tblStyle styleId="{2708684C-4D16-4618-839F-0558EEFCDFE6}" styleName="">
    <a:tblBg/>
    <a:wholeTbl>
      <a:tcTxStyle b="on" i="on">
        <a:font>
          <a:latin typeface="Arial"/>
          <a:ea typeface="Arial"/>
          <a:cs typeface="Arial"/>
        </a:font>
        <a:schemeClr val="accent4"/>
      </a:tcTxStyle>
      <a:tcStyle>
        <a:tcBdr>
          <a:left>
            <a:ln w="12700" cap="flat">
              <a:solidFill>
                <a:schemeClr val="accent4"/>
              </a:solidFill>
              <a:prstDash val="solid"/>
              <a:bevel/>
            </a:ln>
          </a:left>
          <a:right>
            <a:ln w="12700" cap="flat">
              <a:solidFill>
                <a:schemeClr val="accent4"/>
              </a:solidFill>
              <a:prstDash val="solid"/>
              <a:bevel/>
            </a:ln>
          </a:right>
          <a:top>
            <a:ln w="12700" cap="flat">
              <a:solidFill>
                <a:schemeClr val="accent4"/>
              </a:solidFill>
              <a:prstDash val="solid"/>
              <a:bevel/>
            </a:ln>
          </a:top>
          <a:bottom>
            <a:ln w="12700" cap="flat">
              <a:solidFill>
                <a:schemeClr val="accent4"/>
              </a:solidFill>
              <a:prstDash val="solid"/>
              <a:bevel/>
            </a:ln>
          </a:bottom>
          <a:insideH>
            <a:ln w="12700" cap="flat">
              <a:solidFill>
                <a:schemeClr val="accent4"/>
              </a:solidFill>
              <a:prstDash val="solid"/>
              <a:bevel/>
            </a:ln>
          </a:insideH>
          <a:insideV>
            <a:ln w="12700" cap="flat">
              <a:solidFill>
                <a:schemeClr val="accent4"/>
              </a:solidFill>
              <a:prstDash val="solid"/>
              <a:bevel/>
            </a:ln>
          </a:insideV>
        </a:tcBdr>
        <a:fill>
          <a:solidFill>
            <a:schemeClr val="accent4">
              <a:alpha val="20000"/>
            </a:schemeClr>
          </a:solidFill>
        </a:fill>
      </a:tcStyle>
    </a:wholeTbl>
    <a:band2H>
      <a:tcTxStyle/>
      <a:tcStyle>
        <a:tcBdr/>
        <a:fill>
          <a:solidFill>
            <a:srgbClr val="FFFFFF"/>
          </a:solidFill>
        </a:fill>
      </a:tcStyle>
    </a:band2H>
    <a:firstCol>
      <a:tcTxStyle b="on" i="on">
        <a:font>
          <a:latin typeface="Arial"/>
          <a:ea typeface="Arial"/>
          <a:cs typeface="Arial"/>
        </a:font>
        <a:schemeClr val="accent4"/>
      </a:tcTxStyle>
      <a:tcStyle>
        <a:tcBdr>
          <a:left>
            <a:ln w="12700" cap="flat">
              <a:solidFill>
                <a:schemeClr val="accent4"/>
              </a:solidFill>
              <a:prstDash val="solid"/>
              <a:bevel/>
            </a:ln>
          </a:left>
          <a:right>
            <a:ln w="12700" cap="flat">
              <a:solidFill>
                <a:schemeClr val="accent4"/>
              </a:solidFill>
              <a:prstDash val="solid"/>
              <a:bevel/>
            </a:ln>
          </a:right>
          <a:top>
            <a:ln w="12700" cap="flat">
              <a:solidFill>
                <a:schemeClr val="accent4"/>
              </a:solidFill>
              <a:prstDash val="solid"/>
              <a:bevel/>
            </a:ln>
          </a:top>
          <a:bottom>
            <a:ln w="12700" cap="flat">
              <a:solidFill>
                <a:schemeClr val="accent4"/>
              </a:solidFill>
              <a:prstDash val="solid"/>
              <a:bevel/>
            </a:ln>
          </a:bottom>
          <a:insideH>
            <a:ln w="12700" cap="flat">
              <a:solidFill>
                <a:schemeClr val="accent4"/>
              </a:solidFill>
              <a:prstDash val="solid"/>
              <a:bevel/>
            </a:ln>
          </a:insideH>
          <a:insideV>
            <a:ln w="12700" cap="flat">
              <a:solidFill>
                <a:schemeClr val="accent4"/>
              </a:solidFill>
              <a:prstDash val="solid"/>
              <a:bevel/>
            </a:ln>
          </a:insideV>
        </a:tcBdr>
        <a:fill>
          <a:solidFill>
            <a:schemeClr val="accent4">
              <a:alpha val="20000"/>
            </a:schemeClr>
          </a:solidFill>
        </a:fill>
      </a:tcStyle>
    </a:firstCol>
    <a:lastRow>
      <a:tcTxStyle b="on" i="on">
        <a:font>
          <a:latin typeface="Arial"/>
          <a:ea typeface="Arial"/>
          <a:cs typeface="Arial"/>
        </a:font>
        <a:schemeClr val="accent4"/>
      </a:tcTxStyle>
      <a:tcStyle>
        <a:tcBdr>
          <a:left>
            <a:ln w="12700" cap="flat">
              <a:solidFill>
                <a:schemeClr val="accent4"/>
              </a:solidFill>
              <a:prstDash val="solid"/>
              <a:bevel/>
            </a:ln>
          </a:left>
          <a:right>
            <a:ln w="12700" cap="flat">
              <a:solidFill>
                <a:schemeClr val="accent4"/>
              </a:solidFill>
              <a:prstDash val="solid"/>
              <a:bevel/>
            </a:ln>
          </a:right>
          <a:top>
            <a:ln w="50800" cap="flat">
              <a:solidFill>
                <a:schemeClr val="accent4"/>
              </a:solidFill>
              <a:prstDash val="solid"/>
              <a:bevel/>
            </a:ln>
          </a:top>
          <a:bottom>
            <a:ln w="12700" cap="flat">
              <a:solidFill>
                <a:schemeClr val="accent4"/>
              </a:solidFill>
              <a:prstDash val="solid"/>
              <a:bevel/>
            </a:ln>
          </a:bottom>
          <a:insideH>
            <a:ln w="12700" cap="flat">
              <a:solidFill>
                <a:schemeClr val="accent4"/>
              </a:solidFill>
              <a:prstDash val="solid"/>
              <a:bevel/>
            </a:ln>
          </a:insideH>
          <a:insideV>
            <a:ln w="12700" cap="flat">
              <a:solidFill>
                <a:schemeClr val="accent4"/>
              </a:solidFill>
              <a:prstDash val="solid"/>
              <a:bevel/>
            </a:ln>
          </a:insideV>
        </a:tcBdr>
        <a:fill>
          <a:noFill/>
        </a:fill>
      </a:tcStyle>
    </a:lastRow>
    <a:firstRow>
      <a:tcTxStyle b="on" i="on">
        <a:font>
          <a:latin typeface="Arial"/>
          <a:ea typeface="Arial"/>
          <a:cs typeface="Arial"/>
        </a:font>
        <a:schemeClr val="accent4"/>
      </a:tcTxStyle>
      <a:tcStyle>
        <a:tcBdr>
          <a:left>
            <a:ln w="12700" cap="flat">
              <a:solidFill>
                <a:schemeClr val="accent4"/>
              </a:solidFill>
              <a:prstDash val="solid"/>
              <a:bevel/>
            </a:ln>
          </a:left>
          <a:right>
            <a:ln w="12700" cap="flat">
              <a:solidFill>
                <a:schemeClr val="accent4"/>
              </a:solidFill>
              <a:prstDash val="solid"/>
              <a:bevel/>
            </a:ln>
          </a:right>
          <a:top>
            <a:ln w="12700" cap="flat">
              <a:solidFill>
                <a:schemeClr val="accent4"/>
              </a:solidFill>
              <a:prstDash val="solid"/>
              <a:bevel/>
            </a:ln>
          </a:top>
          <a:bottom>
            <a:ln w="25400" cap="flat">
              <a:solidFill>
                <a:schemeClr val="accent4"/>
              </a:solidFill>
              <a:prstDash val="solid"/>
              <a:bevel/>
            </a:ln>
          </a:bottom>
          <a:insideH>
            <a:ln w="12700" cap="flat">
              <a:solidFill>
                <a:schemeClr val="accent4"/>
              </a:solidFill>
              <a:prstDash val="solid"/>
              <a:bevel/>
            </a:ln>
          </a:insideH>
          <a:insideV>
            <a:ln w="12700" cap="flat">
              <a:solidFill>
                <a:schemeClr val="accent4"/>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99"/>
  </p:normalViewPr>
  <p:slideViewPr>
    <p:cSldViewPr snapToGrid="0" snapToObjects="1">
      <p:cViewPr varScale="1">
        <p:scale>
          <a:sx n="106" d="100"/>
          <a:sy n="106" d="100"/>
        </p:scale>
        <p:origin x="180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Shape 17"/>
          <p:cNvSpPr>
            <a:spLocks noGrp="1" noRot="1" noChangeAspect="1"/>
          </p:cNvSpPr>
          <p:nvPr>
            <p:ph type="sldImg"/>
          </p:nvPr>
        </p:nvSpPr>
        <p:spPr>
          <a:xfrm>
            <a:off x="1143000" y="685800"/>
            <a:ext cx="4572000" cy="3429000"/>
          </a:xfrm>
          <a:prstGeom prst="rect">
            <a:avLst/>
          </a:prstGeom>
        </p:spPr>
        <p:txBody>
          <a:bodyPr/>
          <a:lstStyle/>
          <a:p>
            <a:endParaRPr/>
          </a:p>
        </p:txBody>
      </p:sp>
      <p:sp>
        <p:nvSpPr>
          <p:cNvPr id="18" name="Shape 1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solidFill>
          <a:schemeClr val="accent4"/>
        </a:solidFill>
        <a:latin typeface="+mj-lt"/>
        <a:ea typeface="+mj-ea"/>
        <a:cs typeface="+mj-cs"/>
        <a:sym typeface="Helvetica Neue"/>
      </a:defRPr>
    </a:lvl1pPr>
    <a:lvl2pPr indent="228600" defTabSz="457200" latinLnBrk="0">
      <a:lnSpc>
        <a:spcPct val="117999"/>
      </a:lnSpc>
      <a:defRPr sz="2200">
        <a:solidFill>
          <a:schemeClr val="accent4"/>
        </a:solidFill>
        <a:latin typeface="+mj-lt"/>
        <a:ea typeface="+mj-ea"/>
        <a:cs typeface="+mj-cs"/>
        <a:sym typeface="Helvetica Neue"/>
      </a:defRPr>
    </a:lvl2pPr>
    <a:lvl3pPr indent="457200" defTabSz="457200" latinLnBrk="0">
      <a:lnSpc>
        <a:spcPct val="117999"/>
      </a:lnSpc>
      <a:defRPr sz="2200">
        <a:solidFill>
          <a:schemeClr val="accent4"/>
        </a:solidFill>
        <a:latin typeface="+mj-lt"/>
        <a:ea typeface="+mj-ea"/>
        <a:cs typeface="+mj-cs"/>
        <a:sym typeface="Helvetica Neue"/>
      </a:defRPr>
    </a:lvl3pPr>
    <a:lvl4pPr indent="685800" defTabSz="457200" latinLnBrk="0">
      <a:lnSpc>
        <a:spcPct val="117999"/>
      </a:lnSpc>
      <a:defRPr sz="2200">
        <a:solidFill>
          <a:schemeClr val="accent4"/>
        </a:solidFill>
        <a:latin typeface="+mj-lt"/>
        <a:ea typeface="+mj-ea"/>
        <a:cs typeface="+mj-cs"/>
        <a:sym typeface="Helvetica Neue"/>
      </a:defRPr>
    </a:lvl4pPr>
    <a:lvl5pPr indent="914400" defTabSz="457200" latinLnBrk="0">
      <a:lnSpc>
        <a:spcPct val="117999"/>
      </a:lnSpc>
      <a:defRPr sz="2200">
        <a:solidFill>
          <a:schemeClr val="accent4"/>
        </a:solidFill>
        <a:latin typeface="+mj-lt"/>
        <a:ea typeface="+mj-ea"/>
        <a:cs typeface="+mj-cs"/>
        <a:sym typeface="Helvetica Neue"/>
      </a:defRPr>
    </a:lvl5pPr>
    <a:lvl6pPr indent="1143000" defTabSz="457200" latinLnBrk="0">
      <a:lnSpc>
        <a:spcPct val="117999"/>
      </a:lnSpc>
      <a:defRPr sz="2200">
        <a:solidFill>
          <a:schemeClr val="accent4"/>
        </a:solidFill>
        <a:latin typeface="+mj-lt"/>
        <a:ea typeface="+mj-ea"/>
        <a:cs typeface="+mj-cs"/>
        <a:sym typeface="Helvetica Neue"/>
      </a:defRPr>
    </a:lvl6pPr>
    <a:lvl7pPr indent="1371600" defTabSz="457200" latinLnBrk="0">
      <a:lnSpc>
        <a:spcPct val="117999"/>
      </a:lnSpc>
      <a:defRPr sz="2200">
        <a:solidFill>
          <a:schemeClr val="accent4"/>
        </a:solidFill>
        <a:latin typeface="+mj-lt"/>
        <a:ea typeface="+mj-ea"/>
        <a:cs typeface="+mj-cs"/>
        <a:sym typeface="Helvetica Neue"/>
      </a:defRPr>
    </a:lvl7pPr>
    <a:lvl8pPr indent="1600200" defTabSz="457200" latinLnBrk="0">
      <a:lnSpc>
        <a:spcPct val="117999"/>
      </a:lnSpc>
      <a:defRPr sz="2200">
        <a:solidFill>
          <a:schemeClr val="accent4"/>
        </a:solidFill>
        <a:latin typeface="+mj-lt"/>
        <a:ea typeface="+mj-ea"/>
        <a:cs typeface="+mj-cs"/>
        <a:sym typeface="Helvetica Neue"/>
      </a:defRPr>
    </a:lvl8pPr>
    <a:lvl9pPr indent="1828800" defTabSz="457200" latinLnBrk="0">
      <a:lnSpc>
        <a:spcPct val="117999"/>
      </a:lnSpc>
      <a:defRPr sz="2200">
        <a:solidFill>
          <a:schemeClr val="accent4"/>
        </a:solidFill>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hape 1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9F5BD"/>
        </a:solid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6553200" y="6245225"/>
            <a:ext cx="2133600" cy="288824"/>
          </a:xfrm>
          <a:prstGeom prst="rect">
            <a:avLst/>
          </a:prstGeom>
          <a:ln w="12700">
            <a:miter lim="400000"/>
          </a:ln>
        </p:spPr>
        <p:txBody>
          <a:bodyPr lIns="45719" rIns="45719">
            <a:spAutoFit/>
          </a:bodyPr>
          <a:lstStyle>
            <a:lvl1pPr algn="r">
              <a:defRPr sz="1400"/>
            </a:lvl1pPr>
          </a:lstStyle>
          <a:p>
            <a:fld id="{86CB4B4D-7CA3-9044-876B-883B54F8677D}" type="slidenum">
              <a:t>‹#›</a:t>
            </a:fld>
            <a:endParaRPr/>
          </a:p>
        </p:txBody>
      </p:sp>
      <p:sp>
        <p:nvSpPr>
          <p:cNvPr id="3" name="Shape 3"/>
          <p:cNvSpPr>
            <a:spLocks noGrp="1"/>
          </p:cNvSpPr>
          <p:nvPr>
            <p:ph type="title"/>
          </p:nvPr>
        </p:nvSpPr>
        <p:spPr>
          <a:xfrm>
            <a:off x="457200" y="92074"/>
            <a:ext cx="8229600" cy="1508126"/>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lstStyle/>
          <a:p>
            <a:r>
              <a:t>Başlık Metni</a:t>
            </a:r>
          </a:p>
        </p:txBody>
      </p:sp>
      <p:sp>
        <p:nvSpPr>
          <p:cNvPr id="4" name="Shape 4"/>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9" rIns="45719"/>
          <a:lstStyle/>
          <a:p>
            <a:r>
              <a:t>Gövde Düzeyi Bir</a:t>
            </a:r>
          </a:p>
          <a:p>
            <a:pPr lvl="1"/>
            <a:r>
              <a:t>Gövde Düzeyi İki</a:t>
            </a:r>
          </a:p>
          <a:p>
            <a:pPr lvl="2"/>
            <a:r>
              <a:t>Gövde Düzeyi Üç</a:t>
            </a:r>
          </a:p>
          <a:p>
            <a:pPr lvl="3"/>
            <a:r>
              <a:t>Gövde Düzeyi Dört</a:t>
            </a:r>
          </a:p>
          <a:p>
            <a:pPr lvl="4"/>
            <a:r>
              <a:t>Gövde Düzeyi Beş</a:t>
            </a: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chemeClr val="accent4"/>
          </a:solidFill>
          <a:uFillTx/>
          <a:latin typeface="Arial"/>
          <a:ea typeface="Arial"/>
          <a:cs typeface="Arial"/>
          <a:sym typeface="Arial"/>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chemeClr val="accent4"/>
          </a:solidFill>
          <a:uFillTx/>
          <a:latin typeface="Arial"/>
          <a:ea typeface="Arial"/>
          <a:cs typeface="Arial"/>
          <a:sym typeface="Arial"/>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chemeClr val="accent4"/>
          </a:solidFill>
          <a:uFillTx/>
          <a:latin typeface="Arial"/>
          <a:ea typeface="Arial"/>
          <a:cs typeface="Arial"/>
          <a:sym typeface="Arial"/>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chemeClr val="accent4"/>
          </a:solidFill>
          <a:uFillTx/>
          <a:latin typeface="Arial"/>
          <a:ea typeface="Arial"/>
          <a:cs typeface="Arial"/>
          <a:sym typeface="Arial"/>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chemeClr val="accent4"/>
          </a:solidFill>
          <a:uFillTx/>
          <a:latin typeface="Arial"/>
          <a:ea typeface="Arial"/>
          <a:cs typeface="Arial"/>
          <a:sym typeface="Arial"/>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chemeClr val="accent4"/>
          </a:solidFill>
          <a:uFillTx/>
          <a:latin typeface="Arial"/>
          <a:ea typeface="Arial"/>
          <a:cs typeface="Arial"/>
          <a:sym typeface="Arial"/>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chemeClr val="accent4"/>
          </a:solidFill>
          <a:uFillTx/>
          <a:latin typeface="Arial"/>
          <a:ea typeface="Arial"/>
          <a:cs typeface="Arial"/>
          <a:sym typeface="Arial"/>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chemeClr val="accent4"/>
          </a:solidFill>
          <a:uFillTx/>
          <a:latin typeface="Arial"/>
          <a:ea typeface="Arial"/>
          <a:cs typeface="Arial"/>
          <a:sym typeface="Arial"/>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chemeClr val="accent4"/>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chemeClr val="accent4"/>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chemeClr val="accent4"/>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chemeClr val="accent4"/>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chemeClr val="accent4"/>
          </a:solidFill>
          <a:uFillTx/>
          <a:latin typeface="Arial"/>
          <a:ea typeface="Arial"/>
          <a:cs typeface="Arial"/>
          <a:sym typeface="Arial"/>
        </a:defRPr>
      </a:lvl4pPr>
      <a:lvl5pPr marL="22352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chemeClr val="accent4"/>
          </a:solidFill>
          <a:uFillTx/>
          <a:latin typeface="Arial"/>
          <a:ea typeface="Arial"/>
          <a:cs typeface="Arial"/>
          <a:sym typeface="Arial"/>
        </a:defRPr>
      </a:lvl5pPr>
      <a:lvl6pPr marL="26924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chemeClr val="accent4"/>
          </a:solidFill>
          <a:uFillTx/>
          <a:latin typeface="Arial"/>
          <a:ea typeface="Arial"/>
          <a:cs typeface="Arial"/>
          <a:sym typeface="Arial"/>
        </a:defRPr>
      </a:lvl6pPr>
      <a:lvl7pPr marL="31496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chemeClr val="accent4"/>
          </a:solidFill>
          <a:uFillTx/>
          <a:latin typeface="Arial"/>
          <a:ea typeface="Arial"/>
          <a:cs typeface="Arial"/>
          <a:sym typeface="Arial"/>
        </a:defRPr>
      </a:lvl7pPr>
      <a:lvl8pPr marL="36068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chemeClr val="accent4"/>
          </a:solidFill>
          <a:uFillTx/>
          <a:latin typeface="Arial"/>
          <a:ea typeface="Arial"/>
          <a:cs typeface="Arial"/>
          <a:sym typeface="Arial"/>
        </a:defRPr>
      </a:lvl8pPr>
      <a:lvl9pPr marL="40640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chemeClr val="accent4"/>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11.png"/></Relationships>
</file>

<file path=ppt/slides/_rels/slide6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hape 20"/>
          <p:cNvSpPr>
            <a:spLocks noGrp="1"/>
          </p:cNvSpPr>
          <p:nvPr>
            <p:ph type="title" idx="4294967295"/>
          </p:nvPr>
        </p:nvSpPr>
        <p:spPr>
          <a:xfrm>
            <a:off x="785812" y="1571625"/>
            <a:ext cx="7632701" cy="3960813"/>
          </a:xfrm>
          <a:prstGeom prst="rect">
            <a:avLst/>
          </a:prstGeom>
        </p:spPr>
        <p:txBody>
          <a:bodyPr>
            <a:normAutofit/>
          </a:bodyPr>
          <a:lstStyle/>
          <a:p>
            <a:pPr algn="r"/>
            <a:r>
              <a:rPr sz="4000" b="1" i="1">
                <a:solidFill>
                  <a:srgbClr val="FF0000"/>
                </a:solidFill>
                <a:effectLst>
                  <a:outerShdw blurRad="12700" dist="25400" dir="2700000" rotWithShape="0">
                    <a:schemeClr val="accent4"/>
                  </a:outerShdw>
                </a:effectLst>
              </a:rPr>
              <a:t>SIVI - ELEKTROLİT </a:t>
            </a:r>
            <a:br>
              <a:rPr sz="4000" b="1" i="1">
                <a:solidFill>
                  <a:srgbClr val="FF0000"/>
                </a:solidFill>
                <a:effectLst>
                  <a:outerShdw blurRad="12700" dist="25400" dir="2700000" rotWithShape="0">
                    <a:schemeClr val="accent4"/>
                  </a:outerShdw>
                </a:effectLst>
              </a:rPr>
            </a:br>
            <a:r>
              <a:rPr sz="4000" b="1" i="1">
                <a:solidFill>
                  <a:srgbClr val="FF0000"/>
                </a:solidFill>
                <a:effectLst>
                  <a:outerShdw blurRad="12700" dist="25400" dir="2700000" rotWithShape="0">
                    <a:schemeClr val="accent4"/>
                  </a:outerShdw>
                </a:effectLst>
              </a:rPr>
              <a:t>DENGESİ</a:t>
            </a:r>
            <a:br>
              <a:rPr sz="4000" b="1" i="1">
                <a:solidFill>
                  <a:srgbClr val="FF0000"/>
                </a:solidFill>
                <a:effectLst>
                  <a:outerShdw blurRad="12700" dist="25400" dir="2700000" rotWithShape="0">
                    <a:schemeClr val="accent4"/>
                  </a:outerShdw>
                </a:effectLst>
              </a:rPr>
            </a:br>
            <a:br>
              <a:rPr sz="4000" b="1" i="1">
                <a:solidFill>
                  <a:srgbClr val="FF0000"/>
                </a:solidFill>
                <a:effectLst>
                  <a:outerShdw blurRad="12700" dist="25400" dir="2700000" rotWithShape="0">
                    <a:schemeClr val="accent4"/>
                  </a:outerShdw>
                </a:effectLst>
              </a:rPr>
            </a:br>
            <a:r>
              <a:rPr sz="2000" b="1" i="1">
                <a:effectLst>
                  <a:outerShdw blurRad="12700" dist="25400" dir="2700000" rotWithShape="0">
                    <a:srgbClr val="FFFFFF"/>
                  </a:outerShdw>
                </a:effectLst>
              </a:rPr>
              <a:t>Doç. Dr. Arda DEMİRKAN</a:t>
            </a:r>
            <a:br>
              <a:rPr sz="2000" b="1" i="1">
                <a:effectLst>
                  <a:outerShdw blurRad="12700" dist="25400" dir="2700000" rotWithShape="0">
                    <a:srgbClr val="FFFFFF"/>
                  </a:outerShdw>
                </a:effectLst>
              </a:rPr>
            </a:br>
            <a:br>
              <a:rPr sz="2000" b="1" i="1">
                <a:effectLst>
                  <a:outerShdw blurRad="12700" dist="25400" dir="2700000" rotWithShape="0">
                    <a:srgbClr val="FFFFFF"/>
                  </a:outerShdw>
                </a:effectLst>
              </a:rPr>
            </a:br>
            <a:r>
              <a:rPr sz="2000" b="1" i="1">
                <a:effectLst>
                  <a:outerShdw blurRad="12700" dist="25400" dir="2700000" rotWithShape="0">
                    <a:srgbClr val="FFFFFF"/>
                  </a:outerShdw>
                </a:effectLst>
              </a:rPr>
              <a:t>Ankara Üniversitesi Tıp Fakültesi</a:t>
            </a:r>
            <a:br>
              <a:rPr sz="2000" b="1" i="1">
                <a:effectLst>
                  <a:outerShdw blurRad="12700" dist="25400" dir="2700000" rotWithShape="0">
                    <a:srgbClr val="FFFFFF"/>
                  </a:outerShdw>
                </a:effectLst>
              </a:rPr>
            </a:br>
            <a:r>
              <a:rPr sz="2000" b="1" i="1">
                <a:effectLst>
                  <a:outerShdw blurRad="12700" dist="25400" dir="2700000" rotWithShape="0">
                    <a:srgbClr val="FFFFFF"/>
                  </a:outerShdw>
                </a:effectLst>
              </a:rPr>
              <a:t>Genel Cerrahi Anabilim Dalı</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Shape 59"/>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10</a:t>
            </a:r>
          </a:p>
        </p:txBody>
      </p:sp>
      <p:sp>
        <p:nvSpPr>
          <p:cNvPr id="60" name="Shape 60"/>
          <p:cNvSpPr>
            <a:spLocks noGrp="1"/>
          </p:cNvSpPr>
          <p:nvPr>
            <p:ph type="body" idx="4294967295"/>
          </p:nvPr>
        </p:nvSpPr>
        <p:spPr>
          <a:xfrm>
            <a:off x="457200" y="1600200"/>
            <a:ext cx="8229600" cy="4349750"/>
          </a:xfrm>
          <a:prstGeom prst="rect">
            <a:avLst/>
          </a:prstGeom>
        </p:spPr>
        <p:txBody>
          <a:bodyPr>
            <a:normAutofit/>
          </a:bodyPr>
          <a:lstStyle/>
          <a:p>
            <a:pPr marL="214312" indent="-214312">
              <a:spcBef>
                <a:spcPts val="400"/>
              </a:spcBef>
              <a:buChar char="•"/>
            </a:pPr>
            <a:r>
              <a:rPr sz="2000"/>
              <a:t>Su dengesinin sağlanması böbreğin osmolalitesi 50 ile 900-1400 mOsm/kg H</a:t>
            </a:r>
            <a:r>
              <a:rPr sz="2000" baseline="-25000"/>
              <a:t>2</a:t>
            </a:r>
            <a:r>
              <a:rPr sz="2000"/>
              <a:t>O arasında değişebilen idrar oluşturma kapasitesine dayanır. </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hape 62"/>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11</a:t>
            </a:r>
          </a:p>
        </p:txBody>
      </p:sp>
      <p:sp>
        <p:nvSpPr>
          <p:cNvPr id="63" name="Shape 63"/>
          <p:cNvSpPr>
            <a:spLocks noGrp="1"/>
          </p:cNvSpPr>
          <p:nvPr>
            <p:ph type="title" idx="4294967295"/>
          </p:nvPr>
        </p:nvSpPr>
        <p:spPr>
          <a:xfrm>
            <a:off x="457200" y="-131763"/>
            <a:ext cx="8229600" cy="1143001"/>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Hipovolemi</a:t>
            </a:r>
          </a:p>
        </p:txBody>
      </p:sp>
      <p:sp>
        <p:nvSpPr>
          <p:cNvPr id="64" name="Shape 64"/>
          <p:cNvSpPr>
            <a:spLocks noGrp="1"/>
          </p:cNvSpPr>
          <p:nvPr>
            <p:ph type="body" idx="4294967295"/>
          </p:nvPr>
        </p:nvSpPr>
        <p:spPr>
          <a:xfrm>
            <a:off x="250825" y="836612"/>
            <a:ext cx="8713788" cy="5761039"/>
          </a:xfrm>
          <a:prstGeom prst="rect">
            <a:avLst/>
          </a:prstGeom>
        </p:spPr>
        <p:txBody>
          <a:bodyPr>
            <a:normAutofit/>
          </a:bodyPr>
          <a:lstStyle/>
          <a:p>
            <a:pPr marL="214312" indent="-214312">
              <a:spcBef>
                <a:spcPts val="400"/>
              </a:spcBef>
              <a:buChar char="•"/>
            </a:pPr>
            <a:r>
              <a:rPr sz="2000"/>
              <a:t>Ekstraselüler sıvı açığı </a:t>
            </a:r>
            <a:r>
              <a:rPr sz="2000" b="1" i="1"/>
              <a:t>travma ve cerrahi hastalarında oldukça sık</a:t>
            </a:r>
            <a:r>
              <a:rPr sz="2000"/>
              <a:t> karşılaşılan bir bozukluktur. </a:t>
            </a:r>
          </a:p>
          <a:p>
            <a:pPr marL="214312" indent="-214312">
              <a:spcBef>
                <a:spcPts val="400"/>
              </a:spcBef>
              <a:buChar char="•"/>
            </a:pPr>
            <a:r>
              <a:rPr sz="2000"/>
              <a:t>Artmış atılım veya azalmış alım nedeniyle oluşabilir. </a:t>
            </a:r>
          </a:p>
          <a:p>
            <a:pPr marL="214312" indent="-214312">
              <a:spcBef>
                <a:spcPts val="400"/>
              </a:spcBef>
              <a:buChar char="•"/>
            </a:pPr>
            <a:r>
              <a:rPr sz="2000"/>
              <a:t>Genellikle elektrolitlerin de kaybı söz konusudur. </a:t>
            </a:r>
          </a:p>
          <a:p>
            <a:pPr marL="214312" indent="-214312">
              <a:spcBef>
                <a:spcPts val="400"/>
              </a:spcBef>
              <a:buChar char="•"/>
            </a:pPr>
            <a:r>
              <a:rPr sz="2000"/>
              <a:t>Tüm vücut kompartmanlarındaki suda azalma: </a:t>
            </a:r>
            <a:r>
              <a:rPr sz="2000" b="1" i="1"/>
              <a:t>Hiperosmolariteye </a:t>
            </a:r>
            <a:r>
              <a:rPr sz="2000"/>
              <a:t>neden olur. </a:t>
            </a:r>
          </a:p>
          <a:p>
            <a:pPr marL="214312" indent="-214312">
              <a:spcBef>
                <a:spcPts val="400"/>
              </a:spcBef>
              <a:buChar char="•"/>
            </a:pPr>
            <a:r>
              <a:rPr sz="2000" b="1" i="1"/>
              <a:t>Belirtiler </a:t>
            </a:r>
            <a:r>
              <a:rPr sz="2000" b="1" i="1" u="sng"/>
              <a:t>doku hipoperfüzyonuna</a:t>
            </a:r>
            <a:r>
              <a:rPr sz="2000" b="1" i="1"/>
              <a:t> bağlıdır. </a:t>
            </a:r>
            <a:r>
              <a:rPr sz="2000" b="1" i="1">
                <a:solidFill>
                  <a:srgbClr val="FF0000"/>
                </a:solidFill>
              </a:rPr>
              <a:t>*</a:t>
            </a:r>
          </a:p>
          <a:p>
            <a:pPr marL="214312" indent="-214312">
              <a:spcBef>
                <a:spcPts val="400"/>
              </a:spcBef>
              <a:buChar char="•"/>
            </a:pPr>
            <a:r>
              <a:rPr sz="2000"/>
              <a:t>Akut kayıplarda, ilk ortaya çıkan bulgular, </a:t>
            </a:r>
          </a:p>
          <a:p>
            <a:pPr>
              <a:spcBef>
                <a:spcPts val="400"/>
              </a:spcBef>
              <a:buSzTx/>
              <a:buNone/>
            </a:pPr>
            <a:r>
              <a:rPr sz="2000"/>
              <a:t>	Kardiyovasküler ve santral sinir sistemi ile ilgilidir: </a:t>
            </a:r>
          </a:p>
          <a:p>
            <a:pPr>
              <a:spcBef>
                <a:spcPts val="400"/>
              </a:spcBef>
              <a:buSzTx/>
              <a:buNone/>
            </a:pPr>
            <a:r>
              <a:rPr sz="2000"/>
              <a:t>		Hafif hipovolemi uykuya meyil, uyarılara yavaş cevap, çevreye ilgide azalma, susuzluk hissi, ortostatik hipotansiyon, güçsüzlük, apati, taşikardi, yüzeyel venlerde kollaps ve kuru dil ve kuru müköz membranlara yol açar. </a:t>
            </a:r>
          </a:p>
          <a:p>
            <a:pPr>
              <a:spcBef>
                <a:spcPts val="400"/>
              </a:spcBef>
              <a:buSzTx/>
              <a:buNone/>
            </a:pPr>
            <a:r>
              <a:rPr sz="2000"/>
              <a:t>		Açık artarsa stupor, soğuk ekstremiteler, atonik kaslar, hipotansiyon ve vücut ısısında düşme ile tablo ilerler.</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Shape 66"/>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12</a:t>
            </a:r>
          </a:p>
        </p:txBody>
      </p:sp>
      <p:sp>
        <p:nvSpPr>
          <p:cNvPr id="67" name="Shape 67"/>
          <p:cNvSpPr>
            <a:spLocks noGrp="1"/>
          </p:cNvSpPr>
          <p:nvPr>
            <p:ph type="body" idx="4294967295"/>
          </p:nvPr>
        </p:nvSpPr>
        <p:spPr>
          <a:xfrm>
            <a:off x="179387" y="549275"/>
            <a:ext cx="8713788" cy="5975350"/>
          </a:xfrm>
          <a:prstGeom prst="rect">
            <a:avLst/>
          </a:prstGeom>
        </p:spPr>
        <p:txBody>
          <a:bodyPr>
            <a:normAutofit/>
          </a:bodyPr>
          <a:lstStyle/>
          <a:p>
            <a:pPr>
              <a:spcBef>
                <a:spcPts val="400"/>
              </a:spcBef>
              <a:buSzTx/>
              <a:buNone/>
            </a:pPr>
            <a:r>
              <a:rPr sz="2000" b="1">
                <a:solidFill>
                  <a:srgbClr val="FF0000"/>
                </a:solidFill>
              </a:rPr>
              <a:t>Hipernatremi </a:t>
            </a:r>
            <a:r>
              <a:rPr sz="2000"/>
              <a:t>su eksikliğinde iyi bir klavuzdur</a:t>
            </a:r>
          </a:p>
          <a:p>
            <a:pPr>
              <a:spcBef>
                <a:spcPts val="400"/>
              </a:spcBef>
              <a:buSzTx/>
              <a:buNone/>
            </a:pPr>
            <a:r>
              <a:rPr sz="2000"/>
              <a:t> </a:t>
            </a:r>
          </a:p>
          <a:p>
            <a:pPr marL="214312" indent="-214312">
              <a:spcBef>
                <a:spcPts val="400"/>
              </a:spcBef>
              <a:buChar char="•"/>
            </a:pPr>
            <a:r>
              <a:rPr sz="2000"/>
              <a:t>Normal serum konsantrasyonunun her 3-4 mEq üzerindeki değer 1lt su açığını temsil eder. Vücut suyu defisiti şu formül ile hesaplanabilir:</a:t>
            </a:r>
          </a:p>
          <a:p>
            <a:pPr>
              <a:spcBef>
                <a:spcPts val="400"/>
              </a:spcBef>
              <a:buSzTx/>
              <a:buNone/>
            </a:pPr>
            <a:r>
              <a:rPr sz="2000"/>
              <a:t>	</a:t>
            </a:r>
          </a:p>
          <a:p>
            <a:pPr>
              <a:spcBef>
                <a:spcPts val="400"/>
              </a:spcBef>
              <a:buSzTx/>
              <a:buNone/>
            </a:pPr>
            <a:r>
              <a:rPr sz="2000" b="1"/>
              <a:t> 	Defisit (L) =</a:t>
            </a:r>
            <a:r>
              <a:rPr sz="2000"/>
              <a:t> (Mevcut değer-140/Na) x %60 vücut ağırlığı</a:t>
            </a:r>
          </a:p>
          <a:p>
            <a:pPr>
              <a:buSzTx/>
              <a:buNone/>
            </a:pPr>
            <a:endParaRPr sz="2000"/>
          </a:p>
          <a:p>
            <a:pPr marL="214312" indent="-214312">
              <a:spcBef>
                <a:spcPts val="400"/>
              </a:spcBef>
              <a:buChar char="•"/>
            </a:pPr>
            <a:r>
              <a:rPr sz="2000"/>
              <a:t>Hematokritteki değişiklik eritrosit kitlesinde azalma yoksa sıvı açığını hesaplamaya yardımcı olur: </a:t>
            </a:r>
          </a:p>
          <a:p>
            <a:pPr>
              <a:buChar char="•"/>
            </a:pPr>
            <a:endParaRPr sz="2000"/>
          </a:p>
          <a:p>
            <a:pPr>
              <a:spcBef>
                <a:spcPts val="400"/>
              </a:spcBef>
              <a:buSzTx/>
              <a:buNone/>
            </a:pPr>
            <a:r>
              <a:rPr sz="2000" b="1"/>
              <a:t>	Defisit (L) =</a:t>
            </a:r>
            <a:r>
              <a:rPr sz="2000"/>
              <a:t> (Mevcut değer-40/Hct) x %20 vücut ağırlığı</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13</a:t>
            </a:r>
          </a:p>
        </p:txBody>
      </p:sp>
      <p:sp>
        <p:nvSpPr>
          <p:cNvPr id="70" name="Shape 70"/>
          <p:cNvSpPr>
            <a:spLocks noGrp="1"/>
          </p:cNvSpPr>
          <p:nvPr>
            <p:ph type="title" idx="4294967295"/>
          </p:nvPr>
        </p:nvSpPr>
        <p:spPr>
          <a:xfrm>
            <a:off x="539750" y="-171451"/>
            <a:ext cx="8229600" cy="1143002"/>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Hipervolemi</a:t>
            </a:r>
          </a:p>
        </p:txBody>
      </p:sp>
      <p:sp>
        <p:nvSpPr>
          <p:cNvPr id="71" name="Shape 71"/>
          <p:cNvSpPr>
            <a:spLocks noGrp="1"/>
          </p:cNvSpPr>
          <p:nvPr>
            <p:ph type="body" idx="4294967295"/>
          </p:nvPr>
        </p:nvSpPr>
        <p:spPr>
          <a:xfrm>
            <a:off x="250825" y="692150"/>
            <a:ext cx="8713788" cy="5976938"/>
          </a:xfrm>
          <a:prstGeom prst="rect">
            <a:avLst/>
          </a:prstGeom>
        </p:spPr>
        <p:txBody>
          <a:bodyPr>
            <a:normAutofit/>
          </a:bodyPr>
          <a:lstStyle/>
          <a:p>
            <a:pPr marL="214312" indent="-214312">
              <a:spcBef>
                <a:spcPts val="400"/>
              </a:spcBef>
              <a:buChar char="•"/>
            </a:pPr>
            <a:r>
              <a:rPr sz="2000"/>
              <a:t>Genellikle </a:t>
            </a:r>
            <a:r>
              <a:rPr sz="2000" u="sng"/>
              <a:t>iatrojeniktir,</a:t>
            </a:r>
            <a:r>
              <a:rPr sz="2000"/>
              <a:t>  </a:t>
            </a:r>
            <a:r>
              <a:rPr sz="2000">
                <a:solidFill>
                  <a:srgbClr val="FF0000"/>
                </a:solidFill>
              </a:rPr>
              <a:t>*</a:t>
            </a:r>
          </a:p>
          <a:p>
            <a:pPr marL="214312" indent="-214312">
              <a:spcBef>
                <a:spcPts val="400"/>
              </a:spcBef>
              <a:buChar char="•"/>
            </a:pPr>
            <a:r>
              <a:rPr sz="2000"/>
              <a:t>Sıvı replasmanı sırasında oluşur. </a:t>
            </a:r>
          </a:p>
          <a:p>
            <a:pPr marL="214312" indent="-214312">
              <a:spcBef>
                <a:spcPts val="400"/>
              </a:spcBef>
              <a:buChar char="•"/>
            </a:pPr>
            <a:r>
              <a:rPr sz="2000"/>
              <a:t>Özefagus varis kanamasında vazopressin tedavisi de neden olabilir. </a:t>
            </a:r>
          </a:p>
          <a:p>
            <a:pPr>
              <a:buSzTx/>
              <a:buNone/>
            </a:pPr>
            <a:endParaRPr sz="2000"/>
          </a:p>
          <a:p>
            <a:pPr>
              <a:spcBef>
                <a:spcPts val="400"/>
              </a:spcBef>
              <a:buSzTx/>
              <a:buNone/>
            </a:pPr>
            <a:r>
              <a:rPr sz="2000" b="1"/>
              <a:t>Klinik olarak</a:t>
            </a:r>
            <a:r>
              <a:rPr sz="2000"/>
              <a:t> </a:t>
            </a:r>
          </a:p>
          <a:p>
            <a:pPr marL="214312" indent="-214312">
              <a:spcBef>
                <a:spcPts val="400"/>
              </a:spcBef>
              <a:buChar char="•"/>
            </a:pPr>
            <a:r>
              <a:rPr sz="2000"/>
              <a:t>Dolaşım yüklenmesine ait bulgular ortaya çıkabilir,</a:t>
            </a:r>
          </a:p>
          <a:p>
            <a:pPr marL="214312" indent="-214312">
              <a:spcBef>
                <a:spcPts val="400"/>
              </a:spcBef>
              <a:buChar char="•"/>
            </a:pPr>
            <a:r>
              <a:rPr sz="2000"/>
              <a:t>Yaşlı ve kardiyovasküler hastalık öyküsü olan hastalarda pulmoner ödem ve konjestif kalp yetmezliği daha kolay oluşur. </a:t>
            </a:r>
          </a:p>
          <a:p>
            <a:pPr>
              <a:buChar char="•"/>
            </a:pPr>
            <a:endParaRPr sz="2000" b="1"/>
          </a:p>
          <a:p>
            <a:pPr>
              <a:spcBef>
                <a:spcPts val="400"/>
              </a:spcBef>
              <a:buSzTx/>
              <a:buNone/>
            </a:pPr>
            <a:r>
              <a:rPr sz="2000" b="1"/>
              <a:t>Ciddi hipervolemi tablosu:</a:t>
            </a:r>
          </a:p>
          <a:p>
            <a:pPr marL="214312" indent="-214312">
              <a:spcBef>
                <a:spcPts val="400"/>
              </a:spcBef>
              <a:buChar char="•"/>
            </a:pPr>
            <a:r>
              <a:rPr sz="2000"/>
              <a:t>Beyin hücrelerinde ödem ve bunun sonucunda bulantı-kusma 	ve konvülsyona yol açar. </a:t>
            </a:r>
            <a:r>
              <a:rPr sz="2000" i="1"/>
              <a:t>Fakat bu semptomlar hipervolemi hızlı gelişmedikçe ve Na konsantrasyonu 120’nin altına düşmedikçe pek görülmez. </a:t>
            </a:r>
          </a:p>
          <a:p>
            <a:pPr marL="214312" indent="-214312">
              <a:spcBef>
                <a:spcPts val="400"/>
              </a:spcBef>
              <a:buChar char="•"/>
            </a:pPr>
            <a:r>
              <a:rPr sz="2000"/>
              <a:t>Sıvı diürezi (tercihan mannitol ile) yapılabilir.</a:t>
            </a:r>
          </a:p>
          <a:p>
            <a:pPr marL="214312" indent="-214312">
              <a:spcBef>
                <a:spcPts val="400"/>
              </a:spcBef>
              <a:buChar char="•"/>
            </a:pPr>
            <a:r>
              <a:rPr sz="2000"/>
              <a:t>Konvülsiyon az miktarda hipertonik salin infüzyonu ile tedavi edilebilir. </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14</a:t>
            </a:r>
          </a:p>
        </p:txBody>
      </p:sp>
      <p:pic>
        <p:nvPicPr>
          <p:cNvPr id="74" name="image.png"/>
          <p:cNvPicPr>
            <a:picLocks noChangeAspect="1"/>
          </p:cNvPicPr>
          <p:nvPr/>
        </p:nvPicPr>
        <p:blipFill>
          <a:blip r:embed="rId2">
            <a:extLst/>
          </a:blip>
          <a:stretch>
            <a:fillRect/>
          </a:stretch>
        </p:blipFill>
        <p:spPr>
          <a:xfrm>
            <a:off x="319087" y="738187"/>
            <a:ext cx="8645526" cy="5305426"/>
          </a:xfrm>
          <a:prstGeom prst="rect">
            <a:avLst/>
          </a:prstGeom>
          <a:ln>
            <a:solidFill>
              <a:srgbClr val="00CCFF"/>
            </a:solidFill>
          </a:ln>
        </p:spPr>
      </p:pic>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15</a:t>
            </a:r>
          </a:p>
        </p:txBody>
      </p:sp>
      <p:pic>
        <p:nvPicPr>
          <p:cNvPr id="77" name="image.png"/>
          <p:cNvPicPr>
            <a:picLocks noChangeAspect="1"/>
          </p:cNvPicPr>
          <p:nvPr/>
        </p:nvPicPr>
        <p:blipFill>
          <a:blip r:embed="rId2">
            <a:extLst/>
          </a:blip>
          <a:stretch>
            <a:fillRect/>
          </a:stretch>
        </p:blipFill>
        <p:spPr>
          <a:xfrm>
            <a:off x="179387" y="1125537"/>
            <a:ext cx="8785226" cy="4175126"/>
          </a:xfrm>
          <a:prstGeom prst="rect">
            <a:avLst/>
          </a:prstGeom>
          <a:ln>
            <a:solidFill>
              <a:srgbClr val="00CCFF"/>
            </a:solidFill>
          </a:ln>
        </p:spPr>
      </p:pic>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hape 79"/>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16</a:t>
            </a:r>
          </a:p>
        </p:txBody>
      </p:sp>
      <p:sp>
        <p:nvSpPr>
          <p:cNvPr id="80" name="Shape 80"/>
          <p:cNvSpPr>
            <a:spLocks noGrp="1"/>
          </p:cNvSpPr>
          <p:nvPr>
            <p:ph type="title" idx="4294967295"/>
          </p:nvPr>
        </p:nvSpPr>
        <p:spPr>
          <a:xfrm>
            <a:off x="468312" y="-1"/>
            <a:ext cx="8229601" cy="1143002"/>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Sodyum </a:t>
            </a:r>
          </a:p>
        </p:txBody>
      </p:sp>
      <p:sp>
        <p:nvSpPr>
          <p:cNvPr id="81" name="Shape 81"/>
          <p:cNvSpPr>
            <a:spLocks noGrp="1"/>
          </p:cNvSpPr>
          <p:nvPr>
            <p:ph type="body" idx="4294967295"/>
          </p:nvPr>
        </p:nvSpPr>
        <p:spPr>
          <a:xfrm>
            <a:off x="179387" y="981075"/>
            <a:ext cx="8640763" cy="5327650"/>
          </a:xfrm>
          <a:prstGeom prst="rect">
            <a:avLst/>
          </a:prstGeom>
        </p:spPr>
        <p:txBody>
          <a:bodyPr>
            <a:normAutofit/>
          </a:bodyPr>
          <a:lstStyle/>
          <a:p>
            <a:pPr marL="214312" indent="-214312">
              <a:spcBef>
                <a:spcPts val="400"/>
              </a:spcBef>
              <a:buChar char="•"/>
            </a:pPr>
            <a:r>
              <a:rPr sz="2000"/>
              <a:t>Normal plazma sodyum konsantrasyonu </a:t>
            </a:r>
            <a:r>
              <a:rPr sz="2000" b="1" i="1"/>
              <a:t>138-145 mEq/L</a:t>
            </a:r>
            <a:r>
              <a:rPr sz="2000"/>
              <a:t> dir. </a:t>
            </a:r>
          </a:p>
          <a:p>
            <a:pPr marL="214312" indent="-214312">
              <a:spcBef>
                <a:spcPts val="400"/>
              </a:spcBef>
              <a:buChar char="•"/>
            </a:pPr>
            <a:r>
              <a:rPr sz="2000"/>
              <a:t>Günlük sodyum alımı ortalama 50-90 mEq dır (3-5 g).</a:t>
            </a:r>
          </a:p>
          <a:p>
            <a:pPr>
              <a:buSzTx/>
              <a:buNone/>
            </a:pPr>
            <a:endParaRPr sz="2000" b="1"/>
          </a:p>
          <a:p>
            <a:pPr>
              <a:spcBef>
                <a:spcPts val="400"/>
              </a:spcBef>
              <a:buSzTx/>
              <a:buNone/>
            </a:pPr>
            <a:r>
              <a:rPr sz="2000" b="1"/>
              <a:t>Sodyum iyonları</a:t>
            </a:r>
          </a:p>
          <a:p>
            <a:pPr marL="214312" indent="-214312">
              <a:spcBef>
                <a:spcPts val="400"/>
              </a:spcBef>
              <a:buChar char="•"/>
            </a:pPr>
            <a:r>
              <a:rPr sz="2000"/>
              <a:t>Vücudun sıvı kompartmanının tonisitesini belirler</a:t>
            </a:r>
          </a:p>
          <a:p>
            <a:pPr marL="214312" indent="-214312">
              <a:spcBef>
                <a:spcPts val="400"/>
              </a:spcBef>
              <a:buChar char="•"/>
            </a:pPr>
            <a:r>
              <a:rPr sz="2000"/>
              <a:t>Ekstraselüler sıvı kompartmanındaki osmotik aktif partiküllerin %90’ını oluşturur. </a:t>
            </a:r>
          </a:p>
          <a:p>
            <a:pPr marL="214312" indent="-214312">
              <a:spcBef>
                <a:spcPts val="400"/>
              </a:spcBef>
              <a:buChar char="•"/>
            </a:pPr>
            <a:r>
              <a:rPr sz="2000" u="sng"/>
              <a:t>Major ekstraselüler osmotik komponent</a:t>
            </a:r>
            <a:r>
              <a:rPr sz="2000"/>
              <a:t> olarak dolaşan vasküler volümün korunmasında esas rolü oynar ! </a:t>
            </a:r>
          </a:p>
          <a:p>
            <a:pPr>
              <a:buChar char="•"/>
            </a:pPr>
            <a:endParaRPr sz="2000"/>
          </a:p>
          <a:p>
            <a:pPr marL="214312" indent="-214312">
              <a:spcBef>
                <a:spcPts val="400"/>
              </a:spcBef>
              <a:buChar char="•"/>
            </a:pPr>
            <a:r>
              <a:rPr sz="2000" b="1"/>
              <a:t>Serum Na konsantrasyonu:</a:t>
            </a:r>
            <a:r>
              <a:rPr sz="2000"/>
              <a:t> aslında sodyum dengesinin değil tüm vücut osmolalitesinin bir ölçüsüdür. </a:t>
            </a:r>
            <a:r>
              <a:rPr sz="2000">
                <a:solidFill>
                  <a:srgbClr val="FF0000"/>
                </a:solidFill>
              </a:rPr>
              <a:t>*</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17</a:t>
            </a:r>
          </a:p>
        </p:txBody>
      </p:sp>
      <p:pic>
        <p:nvPicPr>
          <p:cNvPr id="84" name="image.png"/>
          <p:cNvPicPr>
            <a:picLocks noChangeAspect="1"/>
          </p:cNvPicPr>
          <p:nvPr/>
        </p:nvPicPr>
        <p:blipFill>
          <a:blip r:embed="rId2">
            <a:extLst/>
          </a:blip>
          <a:stretch>
            <a:fillRect/>
          </a:stretch>
        </p:blipFill>
        <p:spPr>
          <a:xfrm>
            <a:off x="101600" y="692150"/>
            <a:ext cx="8970963" cy="5295900"/>
          </a:xfrm>
          <a:prstGeom prst="rect">
            <a:avLst/>
          </a:prstGeom>
          <a:ln>
            <a:solidFill>
              <a:srgbClr val="00CCFF"/>
            </a:solidFill>
          </a:ln>
        </p:spPr>
      </p:pic>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18</a:t>
            </a:r>
          </a:p>
        </p:txBody>
      </p:sp>
      <p:sp>
        <p:nvSpPr>
          <p:cNvPr id="87" name="Shape 87"/>
          <p:cNvSpPr>
            <a:spLocks noGrp="1"/>
          </p:cNvSpPr>
          <p:nvPr>
            <p:ph type="title" idx="4294967295"/>
          </p:nvPr>
        </p:nvSpPr>
        <p:spPr>
          <a:xfrm>
            <a:off x="468312" y="-1"/>
            <a:ext cx="8229601" cy="1143002"/>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Hiponatremi</a:t>
            </a:r>
          </a:p>
        </p:txBody>
      </p:sp>
      <p:sp>
        <p:nvSpPr>
          <p:cNvPr id="88" name="Shape 88"/>
          <p:cNvSpPr>
            <a:spLocks noGrp="1"/>
          </p:cNvSpPr>
          <p:nvPr>
            <p:ph type="body" idx="4294967295"/>
          </p:nvPr>
        </p:nvSpPr>
        <p:spPr>
          <a:xfrm>
            <a:off x="179387" y="1557337"/>
            <a:ext cx="8640763" cy="4525963"/>
          </a:xfrm>
          <a:prstGeom prst="rect">
            <a:avLst/>
          </a:prstGeom>
        </p:spPr>
        <p:txBody>
          <a:bodyPr>
            <a:normAutofit/>
          </a:bodyPr>
          <a:lstStyle/>
          <a:p>
            <a:pPr marL="222250" indent="-222250" algn="just">
              <a:spcBef>
                <a:spcPts val="400"/>
              </a:spcBef>
              <a:buChar char="•"/>
            </a:pPr>
            <a:r>
              <a:rPr sz="2000"/>
              <a:t>Serum sodyum konsantrasyonunun </a:t>
            </a:r>
            <a:r>
              <a:rPr sz="2000" b="1" i="1"/>
              <a:t>136 mEq/L</a:t>
            </a:r>
            <a:r>
              <a:rPr sz="2000"/>
              <a:t> den az olması.</a:t>
            </a:r>
          </a:p>
          <a:p>
            <a:pPr marL="355600" indent="-355600" algn="just">
              <a:buSzTx/>
              <a:buNone/>
            </a:pPr>
            <a:endParaRPr sz="2000" b="1"/>
          </a:p>
          <a:p>
            <a:pPr marL="222250" indent="-222250">
              <a:spcBef>
                <a:spcPts val="400"/>
              </a:spcBef>
              <a:buChar char="•"/>
            </a:pPr>
            <a:r>
              <a:rPr sz="2000" b="1"/>
              <a:t>“Düşük - Normal - Yüksek Tonisite” ile birlikte olabilir</a:t>
            </a:r>
            <a:r>
              <a:rPr sz="2000"/>
              <a:t>.</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hape 90"/>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19</a:t>
            </a:r>
          </a:p>
        </p:txBody>
      </p:sp>
      <p:pic>
        <p:nvPicPr>
          <p:cNvPr id="91" name="image.png"/>
          <p:cNvPicPr>
            <a:picLocks noChangeAspect="1"/>
          </p:cNvPicPr>
          <p:nvPr/>
        </p:nvPicPr>
        <p:blipFill>
          <a:blip r:embed="rId2">
            <a:extLst/>
          </a:blip>
          <a:stretch>
            <a:fillRect/>
          </a:stretch>
        </p:blipFill>
        <p:spPr>
          <a:xfrm>
            <a:off x="323850" y="620712"/>
            <a:ext cx="8569325" cy="4810126"/>
          </a:xfrm>
          <a:prstGeom prst="rect">
            <a:avLst/>
          </a:prstGeom>
          <a:ln>
            <a:solidFill>
              <a:srgbClr val="00CCFF"/>
            </a:solidFill>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hape 22"/>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2</a:t>
            </a:r>
          </a:p>
        </p:txBody>
      </p:sp>
      <p:sp>
        <p:nvSpPr>
          <p:cNvPr id="23" name="Shape 23"/>
          <p:cNvSpPr>
            <a:spLocks noGrp="1"/>
          </p:cNvSpPr>
          <p:nvPr>
            <p:ph type="body" idx="4294967295"/>
          </p:nvPr>
        </p:nvSpPr>
        <p:spPr>
          <a:xfrm>
            <a:off x="468312" y="1052512"/>
            <a:ext cx="8229601" cy="4525963"/>
          </a:xfrm>
          <a:prstGeom prst="rect">
            <a:avLst/>
          </a:prstGeom>
        </p:spPr>
        <p:txBody>
          <a:bodyPr>
            <a:normAutofit/>
          </a:bodyPr>
          <a:lstStyle/>
          <a:p>
            <a:pPr marL="355600" indent="-355600">
              <a:buSzTx/>
              <a:buNone/>
            </a:pPr>
            <a:r>
              <a:rPr>
                <a:solidFill>
                  <a:srgbClr val="FF0000"/>
                </a:solidFill>
                <a:effectLst>
                  <a:outerShdw blurRad="12700" dist="25400" dir="2700000" rotWithShape="0">
                    <a:schemeClr val="accent4"/>
                  </a:outerShdw>
                </a:effectLst>
              </a:rPr>
              <a:t>“Su” temel vücut sıvısıdır</a:t>
            </a:r>
          </a:p>
          <a:p>
            <a:pPr marL="355600" indent="-355600">
              <a:buSzTx/>
              <a:buNone/>
            </a:pPr>
            <a:endParaRPr>
              <a:solidFill>
                <a:srgbClr val="FF0000"/>
              </a:solidFill>
              <a:effectLst>
                <a:outerShdw blurRad="12700" dist="25400" dir="2700000" rotWithShape="0">
                  <a:schemeClr val="accent4"/>
                </a:outerShdw>
              </a:effectLst>
            </a:endParaRPr>
          </a:p>
          <a:p>
            <a:pPr marL="222250" indent="-222250">
              <a:spcBef>
                <a:spcPts val="400"/>
              </a:spcBef>
              <a:buChar char="•"/>
            </a:pPr>
            <a:r>
              <a:rPr sz="2000"/>
              <a:t>Besinlerin, hormonların, proteinlerin ve diğer maddelerin </a:t>
            </a:r>
          </a:p>
          <a:p>
            <a:pPr marL="355600" indent="-355600">
              <a:spcBef>
                <a:spcPts val="400"/>
              </a:spcBef>
              <a:buSzTx/>
              <a:buNone/>
            </a:pPr>
            <a:r>
              <a:rPr sz="2000"/>
              <a:t>	hücrelere transportunu sağlar. </a:t>
            </a:r>
          </a:p>
          <a:p>
            <a:pPr marL="222250" indent="-222250">
              <a:spcBef>
                <a:spcPts val="400"/>
              </a:spcBef>
              <a:buChar char="•"/>
            </a:pPr>
            <a:r>
              <a:rPr sz="2000"/>
              <a:t>Hücresel artıkların uzaklaştırılmasını sağlar</a:t>
            </a:r>
          </a:p>
          <a:p>
            <a:pPr marL="222250" indent="-222250">
              <a:spcBef>
                <a:spcPts val="400"/>
              </a:spcBef>
              <a:buChar char="•"/>
            </a:pPr>
            <a:r>
              <a:rPr sz="2000"/>
              <a:t>Hücre metabolizmasının gerçekleştiği zemini oluşturur</a:t>
            </a:r>
          </a:p>
          <a:p>
            <a:pPr marL="222250" indent="-222250">
              <a:spcBef>
                <a:spcPts val="400"/>
              </a:spcBef>
              <a:buChar char="•"/>
            </a:pPr>
            <a:r>
              <a:rPr sz="2000"/>
              <a:t>Vücut sıcaklığının regülasyonunu sağlar</a:t>
            </a:r>
          </a:p>
          <a:p>
            <a:pPr marL="222250" indent="-222250">
              <a:spcBef>
                <a:spcPts val="400"/>
              </a:spcBef>
              <a:buChar char="•"/>
            </a:pPr>
            <a:r>
              <a:rPr sz="2000"/>
              <a:t>Kaslar, eklem hareketleri ve karın içi organlar için </a:t>
            </a:r>
          </a:p>
          <a:p>
            <a:pPr marL="355600" indent="-355600">
              <a:spcBef>
                <a:spcPts val="400"/>
              </a:spcBef>
              <a:buSzTx/>
              <a:buNone/>
            </a:pPr>
            <a:r>
              <a:rPr sz="2000"/>
              <a:t>	kayganlaştırıcı madde olarak görev alır.</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Shape 93"/>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20</a:t>
            </a:r>
          </a:p>
        </p:txBody>
      </p:sp>
      <p:sp>
        <p:nvSpPr>
          <p:cNvPr id="94" name="Shape 94"/>
          <p:cNvSpPr>
            <a:spLocks noGrp="1"/>
          </p:cNvSpPr>
          <p:nvPr>
            <p:ph type="body" idx="4294967295"/>
          </p:nvPr>
        </p:nvSpPr>
        <p:spPr>
          <a:xfrm>
            <a:off x="250825" y="260350"/>
            <a:ext cx="8497888" cy="6121400"/>
          </a:xfrm>
          <a:prstGeom prst="rect">
            <a:avLst/>
          </a:prstGeom>
        </p:spPr>
        <p:txBody>
          <a:bodyPr>
            <a:normAutofit/>
          </a:bodyPr>
          <a:lstStyle/>
          <a:p>
            <a:pPr>
              <a:spcBef>
                <a:spcPts val="400"/>
              </a:spcBef>
              <a:buSzTx/>
              <a:buNone/>
            </a:pPr>
            <a:r>
              <a:rPr sz="1800" b="1">
                <a:solidFill>
                  <a:srgbClr val="FF0000"/>
                </a:solidFill>
              </a:rPr>
              <a:t>Uygunsuz ADH sendromu</a:t>
            </a:r>
            <a:endParaRPr sz="1800"/>
          </a:p>
          <a:p>
            <a:pPr marL="192881" indent="-192881">
              <a:spcBef>
                <a:spcPts val="400"/>
              </a:spcBef>
              <a:buChar char="•"/>
            </a:pPr>
            <a:r>
              <a:rPr sz="1800"/>
              <a:t>Klinikte hipotonik </a:t>
            </a:r>
            <a:r>
              <a:rPr sz="1800" b="1" i="1"/>
              <a:t>hiponatreminin</a:t>
            </a:r>
            <a:r>
              <a:rPr sz="1800"/>
              <a:t> en sık nedenlerindendir.</a:t>
            </a:r>
          </a:p>
          <a:p>
            <a:pPr marL="192881" indent="-192881">
              <a:spcBef>
                <a:spcPts val="400"/>
              </a:spcBef>
              <a:buChar char="•"/>
            </a:pPr>
            <a:r>
              <a:rPr sz="1800"/>
              <a:t>Vasopressin salgısı osmotik ve hemodinamik uyarıdan bağımsız olarak artmıştır.</a:t>
            </a:r>
          </a:p>
          <a:p>
            <a:pPr marL="192881" indent="-192881">
              <a:spcBef>
                <a:spcPts val="400"/>
              </a:spcBef>
              <a:buChar char="•"/>
            </a:pPr>
            <a:r>
              <a:rPr sz="1800"/>
              <a:t>Su retansiyonuna neden olur.</a:t>
            </a:r>
          </a:p>
          <a:p>
            <a:pPr>
              <a:spcBef>
                <a:spcPts val="400"/>
              </a:spcBef>
              <a:buSzTx/>
              <a:buNone/>
            </a:pPr>
            <a:r>
              <a:rPr sz="1800" b="1"/>
              <a:t>Tanı</a:t>
            </a:r>
          </a:p>
          <a:p>
            <a:pPr marL="192881" indent="-192881">
              <a:spcBef>
                <a:spcPts val="400"/>
              </a:spcBef>
              <a:buChar char="•"/>
            </a:pPr>
            <a:r>
              <a:rPr sz="1800"/>
              <a:t>Normal alıma karşın artmış idrar sodyum konsantrasyonu (&gt;30 mEq/L), </a:t>
            </a:r>
          </a:p>
          <a:p>
            <a:pPr marL="192881" indent="-192881">
              <a:spcBef>
                <a:spcPts val="400"/>
              </a:spcBef>
              <a:buChar char="•"/>
            </a:pPr>
            <a:r>
              <a:rPr sz="1800"/>
              <a:t>İdrar osmolalitesi &gt;100 mOsm/kg H</a:t>
            </a:r>
            <a:r>
              <a:rPr sz="1800" baseline="-25000"/>
              <a:t>2</a:t>
            </a:r>
            <a:r>
              <a:rPr sz="1800"/>
              <a:t>O, </a:t>
            </a:r>
          </a:p>
          <a:p>
            <a:pPr marL="192881" indent="-192881">
              <a:spcBef>
                <a:spcPts val="400"/>
              </a:spcBef>
              <a:buChar char="•"/>
            </a:pPr>
            <a:r>
              <a:rPr sz="1800"/>
              <a:t>Normal glomerüler filtrasyon hızı ile konulur. </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hape 96"/>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21</a:t>
            </a:r>
          </a:p>
        </p:txBody>
      </p:sp>
      <p:sp>
        <p:nvSpPr>
          <p:cNvPr id="97" name="Shape 97"/>
          <p:cNvSpPr>
            <a:spLocks noGrp="1"/>
          </p:cNvSpPr>
          <p:nvPr>
            <p:ph type="body" idx="4294967295"/>
          </p:nvPr>
        </p:nvSpPr>
        <p:spPr>
          <a:xfrm>
            <a:off x="179387" y="260350"/>
            <a:ext cx="8713788" cy="6337300"/>
          </a:xfrm>
          <a:prstGeom prst="rect">
            <a:avLst/>
          </a:prstGeom>
        </p:spPr>
        <p:txBody>
          <a:bodyPr>
            <a:normAutofit/>
          </a:bodyPr>
          <a:lstStyle/>
          <a:p>
            <a:pPr>
              <a:spcBef>
                <a:spcPts val="400"/>
              </a:spcBef>
              <a:buSzTx/>
              <a:buNone/>
            </a:pPr>
            <a:r>
              <a:rPr sz="2000" b="1">
                <a:solidFill>
                  <a:srgbClr val="FF0000"/>
                </a:solidFill>
              </a:rPr>
              <a:t>Hiponatremiye ait klinik bulgular</a:t>
            </a:r>
          </a:p>
          <a:p>
            <a:pPr marL="214312" indent="-214312">
              <a:spcBef>
                <a:spcPts val="400"/>
              </a:spcBef>
              <a:buChar char="•"/>
            </a:pPr>
            <a:r>
              <a:rPr sz="2000"/>
              <a:t>Çoğu serebral ödeme bağlı santral sinir sistemi disfonksiyonu sonucu</a:t>
            </a:r>
          </a:p>
          <a:p>
            <a:pPr>
              <a:buSzTx/>
              <a:buNone/>
            </a:pPr>
            <a:endParaRPr sz="2000" b="1"/>
          </a:p>
          <a:p>
            <a:pPr>
              <a:spcBef>
                <a:spcPts val="400"/>
              </a:spcBef>
              <a:buSzTx/>
              <a:buNone/>
            </a:pPr>
            <a:r>
              <a:rPr sz="2000" b="1"/>
              <a:t>Na düzeyi 120-130 mEq/L’ye düştüğünde</a:t>
            </a:r>
          </a:p>
          <a:p>
            <a:pPr marL="214312" indent="-214312">
              <a:spcBef>
                <a:spcPts val="400"/>
              </a:spcBef>
              <a:buChar char="•"/>
            </a:pPr>
            <a:r>
              <a:rPr sz="2000"/>
              <a:t>İsteksizlik, halsizlik, bulantı ve iştahsızlık</a:t>
            </a:r>
          </a:p>
          <a:p>
            <a:pPr>
              <a:spcBef>
                <a:spcPts val="400"/>
              </a:spcBef>
              <a:buSzTx/>
              <a:buNone/>
            </a:pPr>
            <a:r>
              <a:rPr sz="2000" b="1"/>
              <a:t>Na düzeyi 120 mEq/L’nin altına düştüğünde</a:t>
            </a:r>
          </a:p>
          <a:p>
            <a:pPr marL="214312" indent="-214312">
              <a:spcBef>
                <a:spcPts val="400"/>
              </a:spcBef>
              <a:buChar char="•"/>
            </a:pPr>
            <a:r>
              <a:rPr sz="2000"/>
              <a:t>Baş ağrısı, letarji ve reflekslerde zayıflama. </a:t>
            </a:r>
          </a:p>
          <a:p>
            <a:pPr marL="214312" indent="-214312">
              <a:spcBef>
                <a:spcPts val="400"/>
              </a:spcBef>
              <a:buChar char="•"/>
            </a:pPr>
            <a:r>
              <a:rPr sz="2000"/>
              <a:t>Oligürik böbrek yetmezliği gelişebilir ve irreversibl olabilir. </a:t>
            </a:r>
          </a:p>
          <a:p>
            <a:pPr>
              <a:spcBef>
                <a:spcPts val="400"/>
              </a:spcBef>
              <a:buSzTx/>
              <a:buNone/>
            </a:pPr>
            <a:r>
              <a:rPr sz="2000" b="1"/>
              <a:t>Hiponatremi derinleştiğinde</a:t>
            </a:r>
            <a:r>
              <a:rPr sz="2000"/>
              <a:t> </a:t>
            </a:r>
          </a:p>
          <a:p>
            <a:pPr marL="214312" indent="-214312">
              <a:spcBef>
                <a:spcPts val="400"/>
              </a:spcBef>
              <a:buChar char="•"/>
            </a:pPr>
            <a:r>
              <a:rPr sz="2000"/>
              <a:t>Konvülsiyon, koma, kalıcı serebral hasar, beyin sapı herniasyonu, solunum arresti gelişir ve ölümle sonuçlanır. </a:t>
            </a:r>
          </a:p>
          <a:p>
            <a:pPr>
              <a:buChar char="•"/>
            </a:pPr>
            <a:endParaRPr sz="2000"/>
          </a:p>
          <a:p>
            <a:pPr marL="214312" indent="-214312">
              <a:spcBef>
                <a:spcPts val="400"/>
              </a:spcBef>
              <a:buChar char="•"/>
            </a:pPr>
            <a:r>
              <a:rPr sz="2000"/>
              <a:t>Serum sodyum konsantrasyonu ne kadar hızlı ve ne kadar çok düşerse o kadar semptomatik olur. </a:t>
            </a:r>
          </a:p>
          <a:p>
            <a:pPr marL="214312" indent="-214312">
              <a:spcBef>
                <a:spcPts val="400"/>
              </a:spcBef>
              <a:buChar char="•"/>
            </a:pPr>
            <a:r>
              <a:rPr sz="2000"/>
              <a:t>Ciddi kronik hiponatremide ise 2-4 gün içinde adaptasyon gelişerek hiçbir klinik bulgu vermeyebilir !</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hape 99"/>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22</a:t>
            </a:r>
          </a:p>
        </p:txBody>
      </p:sp>
      <p:sp>
        <p:nvSpPr>
          <p:cNvPr id="100" name="Shape 100"/>
          <p:cNvSpPr>
            <a:spLocks noGrp="1"/>
          </p:cNvSpPr>
          <p:nvPr>
            <p:ph type="body" idx="4294967295"/>
          </p:nvPr>
        </p:nvSpPr>
        <p:spPr>
          <a:xfrm>
            <a:off x="250825" y="333375"/>
            <a:ext cx="8642350" cy="6264275"/>
          </a:xfrm>
          <a:prstGeom prst="rect">
            <a:avLst/>
          </a:prstGeom>
        </p:spPr>
        <p:txBody>
          <a:bodyPr>
            <a:normAutofit/>
          </a:bodyPr>
          <a:lstStyle/>
          <a:p>
            <a:pPr algn="just">
              <a:lnSpc>
                <a:spcPct val="80000"/>
              </a:lnSpc>
              <a:spcBef>
                <a:spcPts val="400"/>
              </a:spcBef>
              <a:buSzTx/>
              <a:buNone/>
            </a:pPr>
            <a:r>
              <a:rPr sz="2000" b="1">
                <a:solidFill>
                  <a:srgbClr val="FF0000"/>
                </a:solidFill>
              </a:rPr>
              <a:t>Hiponatremi Tedavisi</a:t>
            </a:r>
          </a:p>
          <a:p>
            <a:pPr algn="just">
              <a:lnSpc>
                <a:spcPct val="80000"/>
              </a:lnSpc>
              <a:buSzTx/>
              <a:buNone/>
            </a:pPr>
            <a:endParaRPr sz="2000" b="1">
              <a:solidFill>
                <a:srgbClr val="FF0000"/>
              </a:solidFill>
            </a:endParaRPr>
          </a:p>
          <a:p>
            <a:pPr marL="214312" indent="-214312">
              <a:spcBef>
                <a:spcPts val="400"/>
              </a:spcBef>
              <a:buChar char="•"/>
            </a:pPr>
            <a:r>
              <a:rPr sz="2000" b="1"/>
              <a:t>En etkin yöntem korunmadır ! </a:t>
            </a:r>
            <a:r>
              <a:rPr sz="2000" b="1">
                <a:solidFill>
                  <a:srgbClr val="FF0000"/>
                </a:solidFill>
              </a:rPr>
              <a:t>*</a:t>
            </a:r>
          </a:p>
          <a:p>
            <a:pPr marL="214312" indent="-214312">
              <a:spcBef>
                <a:spcPts val="400"/>
              </a:spcBef>
              <a:buChar char="•"/>
            </a:pPr>
            <a:r>
              <a:rPr sz="2000"/>
              <a:t>Hastaların günlük kayıpları ve ihtiyaçları hesaplanarak su ve elektrolit replasmanı yapıldığında hiponatremi gelişmeyecektir. </a:t>
            </a:r>
          </a:p>
          <a:p>
            <a:pPr marL="214312" indent="-214312">
              <a:spcBef>
                <a:spcPts val="400"/>
              </a:spcBef>
              <a:buChar char="•"/>
            </a:pPr>
            <a:r>
              <a:rPr sz="2000"/>
              <a:t>Hiponatremi geliştiğinde öncelikle altta yatan durum ortadan kaldırılmalı ve nedene göre tedavi planlanmalıdır. </a:t>
            </a:r>
          </a:p>
          <a:p>
            <a:pPr marL="214312" indent="-214312">
              <a:spcBef>
                <a:spcPts val="400"/>
              </a:spcBef>
              <a:buChar char="•"/>
            </a:pPr>
            <a:r>
              <a:rPr sz="2000"/>
              <a:t>Hiponatremi ve </a:t>
            </a:r>
            <a:r>
              <a:rPr sz="2000" u="sng"/>
              <a:t>konsantre idrar</a:t>
            </a:r>
            <a:r>
              <a:rPr sz="2000"/>
              <a:t> varlığında (&gt;200 mOsm/kg H</a:t>
            </a:r>
            <a:r>
              <a:rPr sz="2000" baseline="-25000"/>
              <a:t>2</a:t>
            </a:r>
            <a:r>
              <a:rPr sz="2000"/>
              <a:t>O) %0,9 NaCl verilmesi, </a:t>
            </a:r>
          </a:p>
          <a:p>
            <a:pPr marL="214312" indent="-214312">
              <a:spcBef>
                <a:spcPts val="400"/>
              </a:spcBef>
              <a:buChar char="•"/>
            </a:pPr>
            <a:r>
              <a:rPr sz="2000"/>
              <a:t>Hiponatremi ve </a:t>
            </a:r>
            <a:r>
              <a:rPr sz="2000" u="sng"/>
              <a:t>dilüe idrar</a:t>
            </a:r>
            <a:r>
              <a:rPr sz="2000"/>
              <a:t> varlığında (&lt;200 mOsm/kg H2O) ise sıvı kısıtlaması uygun olacaktır. </a:t>
            </a:r>
          </a:p>
          <a:p>
            <a:pPr>
              <a:buSzTx/>
              <a:buNone/>
            </a:pPr>
            <a:endParaRPr sz="2000"/>
          </a:p>
          <a:p>
            <a:pPr marL="214312" indent="-214312">
              <a:spcBef>
                <a:spcPts val="400"/>
              </a:spcBef>
              <a:buChar char="•"/>
            </a:pPr>
            <a:r>
              <a:rPr sz="2000"/>
              <a:t>Serum sodyum konsantrasyonunda %5’lik bir artış serebral ödemi azaltmaya yetecektir. </a:t>
            </a:r>
          </a:p>
          <a:p>
            <a:pPr marL="214312" indent="-214312">
              <a:spcBef>
                <a:spcPts val="400"/>
              </a:spcBef>
              <a:buChar char="•"/>
            </a:pPr>
            <a:r>
              <a:rPr sz="2000"/>
              <a:t>Hiponatremiye bağlı konvülsiyonlar bile serum sodyum seviyesinde ortalama 3-7 mEq/L lik bir artış ile düzelebilir. </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23</a:t>
            </a:r>
          </a:p>
        </p:txBody>
      </p:sp>
      <p:sp>
        <p:nvSpPr>
          <p:cNvPr id="103" name="Shape 103"/>
          <p:cNvSpPr>
            <a:spLocks noGrp="1"/>
          </p:cNvSpPr>
          <p:nvPr>
            <p:ph type="body" idx="4294967295"/>
          </p:nvPr>
        </p:nvSpPr>
        <p:spPr>
          <a:xfrm>
            <a:off x="457200" y="333375"/>
            <a:ext cx="8229600" cy="5792788"/>
          </a:xfrm>
          <a:prstGeom prst="rect">
            <a:avLst/>
          </a:prstGeom>
        </p:spPr>
        <p:txBody>
          <a:bodyPr>
            <a:normAutofit/>
          </a:bodyPr>
          <a:lstStyle/>
          <a:p>
            <a:pPr>
              <a:spcBef>
                <a:spcPts val="400"/>
              </a:spcBef>
              <a:buSzTx/>
              <a:buNone/>
            </a:pPr>
            <a:r>
              <a:rPr sz="2000" b="1">
                <a:solidFill>
                  <a:srgbClr val="FF0000"/>
                </a:solidFill>
              </a:rPr>
              <a:t>Hiponatremide tedavinin hızı</a:t>
            </a:r>
          </a:p>
          <a:p>
            <a:pPr>
              <a:buSzTx/>
              <a:buNone/>
            </a:pPr>
            <a:endParaRPr sz="2000"/>
          </a:p>
          <a:p>
            <a:pPr marL="214312" indent="-214312">
              <a:spcBef>
                <a:spcPts val="400"/>
              </a:spcBef>
              <a:buChar char="•"/>
            </a:pPr>
            <a:r>
              <a:rPr sz="2000"/>
              <a:t>Akut semptomatik hiponatremi (48 satten daha kısa süre) hızlı tedaviyi tolere edebilir.</a:t>
            </a:r>
          </a:p>
          <a:p>
            <a:pPr>
              <a:buChar char="•"/>
            </a:pPr>
            <a:endParaRPr sz="2000"/>
          </a:p>
          <a:p>
            <a:pPr marL="214312" indent="-214312">
              <a:spcBef>
                <a:spcPts val="400"/>
              </a:spcBef>
              <a:buChar char="•"/>
            </a:pPr>
            <a:r>
              <a:rPr sz="2000"/>
              <a:t>Ancak hiponatremi hızlı düzeltildiğinde osmotik demiyelinizasyon riski vardır. </a:t>
            </a:r>
          </a:p>
          <a:p>
            <a:pPr>
              <a:buChar char="•"/>
            </a:pPr>
            <a:endParaRPr sz="2000"/>
          </a:p>
          <a:p>
            <a:pPr marL="214312" indent="-214312">
              <a:spcBef>
                <a:spcPts val="400"/>
              </a:spcBef>
              <a:buChar char="•"/>
            </a:pPr>
            <a:r>
              <a:rPr sz="2000"/>
              <a:t>Plazma sodyum seviyesindeki yükselme 0,5 mEq/L yi geçmemelidir, ulaşılacak hedef ise 130 mEq/L olmalıdır. </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Shape 105"/>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24</a:t>
            </a:r>
          </a:p>
        </p:txBody>
      </p:sp>
      <p:sp>
        <p:nvSpPr>
          <p:cNvPr id="106" name="Shape 106"/>
          <p:cNvSpPr>
            <a:spLocks noGrp="1"/>
          </p:cNvSpPr>
          <p:nvPr>
            <p:ph type="body" idx="4294967295"/>
          </p:nvPr>
        </p:nvSpPr>
        <p:spPr>
          <a:xfrm>
            <a:off x="179387" y="188912"/>
            <a:ext cx="8785226" cy="6480176"/>
          </a:xfrm>
          <a:prstGeom prst="rect">
            <a:avLst/>
          </a:prstGeom>
        </p:spPr>
        <p:txBody>
          <a:bodyPr>
            <a:normAutofit/>
          </a:bodyPr>
          <a:lstStyle/>
          <a:p>
            <a:pPr algn="just">
              <a:spcBef>
                <a:spcPts val="400"/>
              </a:spcBef>
              <a:buSzTx/>
              <a:buNone/>
            </a:pPr>
            <a:r>
              <a:rPr sz="2000" b="1">
                <a:solidFill>
                  <a:srgbClr val="FF0000"/>
                </a:solidFill>
              </a:rPr>
              <a:t>Tedavi sırasında verilecek sodyum miktarı</a:t>
            </a:r>
          </a:p>
          <a:p>
            <a:pPr>
              <a:buSzTx/>
              <a:buNone/>
            </a:pPr>
            <a:endParaRPr sz="2000"/>
          </a:p>
          <a:p>
            <a:pPr>
              <a:spcBef>
                <a:spcPts val="400"/>
              </a:spcBef>
              <a:buSzTx/>
              <a:buNone/>
            </a:pPr>
            <a:r>
              <a:rPr sz="2000"/>
              <a:t>	Sodyum ihtiyacı = toplam vücut suyu x ( hedef – mevcut Na konsantrasyonu)</a:t>
            </a:r>
          </a:p>
          <a:p>
            <a:pPr>
              <a:buSzTx/>
              <a:buNone/>
            </a:pPr>
            <a:endParaRPr sz="2000"/>
          </a:p>
          <a:p>
            <a:pPr marL="214312" indent="-214312">
              <a:spcBef>
                <a:spcPts val="400"/>
              </a:spcBef>
              <a:buChar char="•"/>
            </a:pPr>
            <a:r>
              <a:rPr sz="2000"/>
              <a:t>Tedaviyi daha doğru yönlendirdiği öne sürülen diğer bir formülle uygulanacak infüzyon hızı hesaplanabilir. Verilecek solüsyonun 1 L sinin serum sodyumunda oluşturacağı değişiklik:</a:t>
            </a:r>
          </a:p>
          <a:p>
            <a:pPr>
              <a:buChar char="•"/>
            </a:pPr>
            <a:endParaRPr sz="2000"/>
          </a:p>
          <a:p>
            <a:pPr>
              <a:spcBef>
                <a:spcPts val="400"/>
              </a:spcBef>
              <a:buSzTx/>
              <a:buNone/>
            </a:pPr>
            <a:r>
              <a:rPr sz="2000"/>
              <a:t>	Serum Na’da değişiklik =  (verilen sıvıdaki Na + K ) – serum Na / toplam vücut suyu + 1</a:t>
            </a:r>
          </a:p>
          <a:p>
            <a:pPr>
              <a:buSzTx/>
              <a:buNone/>
            </a:pPr>
            <a:endParaRPr sz="2000"/>
          </a:p>
          <a:p>
            <a:pPr marL="214312" indent="-214312">
              <a:spcBef>
                <a:spcPts val="400"/>
              </a:spcBef>
              <a:buChar char="•"/>
            </a:pPr>
            <a:r>
              <a:rPr sz="2000"/>
              <a:t>Serum sodyumunda hedeflenen değişiklik bu formülden çıkan sonuca bölündüğünde verilmesi gereken solüsyon miktarı belirlenecekir.</a:t>
            </a:r>
          </a:p>
          <a:p>
            <a:pPr>
              <a:spcBef>
                <a:spcPts val="400"/>
              </a:spcBef>
              <a:buSzTx/>
              <a:buNone/>
            </a:pPr>
            <a:r>
              <a:rPr sz="2000" b="1"/>
              <a:t>Hafif ve orta dereceli hiponatremilerin tedavisinde</a:t>
            </a:r>
          </a:p>
          <a:p>
            <a:pPr marL="214312" indent="-214312">
              <a:spcBef>
                <a:spcPts val="400"/>
              </a:spcBef>
              <a:buChar char="•"/>
            </a:pPr>
            <a:r>
              <a:rPr sz="2000"/>
              <a:t>%0,9 NaCl çözeltisi yeterli olacaktır. </a:t>
            </a:r>
          </a:p>
          <a:p>
            <a:pPr>
              <a:spcBef>
                <a:spcPts val="400"/>
              </a:spcBef>
              <a:buSzTx/>
              <a:buNone/>
            </a:pPr>
            <a:r>
              <a:rPr sz="2000" b="1"/>
              <a:t>Şiddetli hiponatremide ve volüm yükünden korkulan hastalarda</a:t>
            </a:r>
            <a:r>
              <a:rPr sz="2000"/>
              <a:t> </a:t>
            </a:r>
          </a:p>
          <a:p>
            <a:pPr marL="214312" indent="-214312">
              <a:spcBef>
                <a:spcPts val="400"/>
              </a:spcBef>
              <a:buChar char="•"/>
            </a:pPr>
            <a:r>
              <a:rPr sz="2000"/>
              <a:t>%3-5 NaCl çözeltisi kullanılabilir. </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108"/>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25</a:t>
            </a:r>
          </a:p>
        </p:txBody>
      </p:sp>
      <p:sp>
        <p:nvSpPr>
          <p:cNvPr id="109" name="Shape 109"/>
          <p:cNvSpPr>
            <a:spLocks noGrp="1"/>
          </p:cNvSpPr>
          <p:nvPr>
            <p:ph type="body" idx="4294967295"/>
          </p:nvPr>
        </p:nvSpPr>
        <p:spPr>
          <a:xfrm>
            <a:off x="250825" y="260350"/>
            <a:ext cx="8424863" cy="6337300"/>
          </a:xfrm>
          <a:prstGeom prst="rect">
            <a:avLst/>
          </a:prstGeom>
        </p:spPr>
        <p:txBody>
          <a:bodyPr>
            <a:normAutofit/>
          </a:bodyPr>
          <a:lstStyle/>
          <a:p>
            <a:pPr>
              <a:spcBef>
                <a:spcPts val="400"/>
              </a:spcBef>
              <a:buSzTx/>
              <a:buNone/>
            </a:pPr>
            <a:r>
              <a:rPr sz="2000" b="1">
                <a:solidFill>
                  <a:srgbClr val="FF0000"/>
                </a:solidFill>
              </a:rPr>
              <a:t>Santral pontin myelinolizis   (osmotik demyelinasyon)</a:t>
            </a:r>
          </a:p>
          <a:p>
            <a:pPr>
              <a:buSzTx/>
              <a:buNone/>
            </a:pPr>
            <a:endParaRPr sz="2000" b="1">
              <a:solidFill>
                <a:srgbClr val="FF0000"/>
              </a:solidFill>
            </a:endParaRPr>
          </a:p>
          <a:p>
            <a:pPr marL="214312" indent="-214312" algn="just">
              <a:spcBef>
                <a:spcPts val="400"/>
              </a:spcBef>
              <a:buChar char="•"/>
            </a:pPr>
            <a:r>
              <a:rPr sz="2000"/>
              <a:t>Hiponatreminin agresif tedavisi sırasında nadir görülen fakat oldukça ciddi bir komplikasyon.</a:t>
            </a:r>
          </a:p>
          <a:p>
            <a:pPr marL="214312" indent="-214312" algn="just">
              <a:spcBef>
                <a:spcPts val="400"/>
              </a:spcBef>
              <a:buChar char="•"/>
            </a:pPr>
            <a:r>
              <a:rPr sz="2000"/>
              <a:t>Fazla miktarda hipotonik sıvı verilmiş postoperatif hastalarda ve diüretik kullanımına bağlı gelişen hiponatremide daha sık görülür. </a:t>
            </a:r>
          </a:p>
          <a:p>
            <a:pPr marL="214312" indent="-214312" algn="just">
              <a:spcBef>
                <a:spcPts val="400"/>
              </a:spcBef>
              <a:buChar char="•"/>
            </a:pPr>
            <a:r>
              <a:rPr sz="2000"/>
              <a:t>Karaciğer yetmezliği, kronik alkolizm, potasyum eksikliği ve malnütrisyonun riski arttırır.</a:t>
            </a:r>
          </a:p>
          <a:p>
            <a:pPr marL="214312" indent="-214312" algn="just">
              <a:spcBef>
                <a:spcPts val="400"/>
              </a:spcBef>
              <a:buChar char="•"/>
            </a:pPr>
            <a:r>
              <a:rPr sz="2000"/>
              <a:t>Patogenezi tam olarak bilinmemektedir. </a:t>
            </a:r>
          </a:p>
          <a:p>
            <a:pPr marL="214312" indent="-214312" algn="just">
              <a:spcBef>
                <a:spcPts val="400"/>
              </a:spcBef>
              <a:buChar char="•"/>
            </a:pPr>
            <a:r>
              <a:rPr sz="2000"/>
              <a:t>Hastalarda kuadripleji, psödobulbar palsi, konvülsiyonlar, koma ve hatta ölüme varan çok </a:t>
            </a:r>
            <a:r>
              <a:rPr sz="2000" b="1" i="1"/>
              <a:t>değişik nörolojik bulgular</a:t>
            </a:r>
            <a:r>
              <a:rPr sz="2000"/>
              <a:t> ortaya çıkabilir.</a:t>
            </a:r>
          </a:p>
          <a:p>
            <a:pPr marL="214312" indent="-214312" algn="just">
              <a:spcBef>
                <a:spcPts val="400"/>
              </a:spcBef>
              <a:buChar char="•"/>
            </a:pPr>
            <a:r>
              <a:rPr sz="2000" b="1"/>
              <a:t>Tanıda</a:t>
            </a:r>
            <a:r>
              <a:rPr sz="2000"/>
              <a:t> magnetik rezonans görüntüleme kullanılabilir,fakat osmotik demyelinasyon tanısı koydurabilecek bulguların ortaya çıkması 1-2 hafta sürebilir.</a:t>
            </a:r>
          </a:p>
          <a:p>
            <a:pPr marL="214312" indent="-214312" algn="just">
              <a:spcBef>
                <a:spcPts val="400"/>
              </a:spcBef>
              <a:buChar char="•"/>
            </a:pPr>
            <a:r>
              <a:rPr sz="2000"/>
              <a:t>Mortalitesi yüksektir !</a:t>
            </a:r>
          </a:p>
          <a:p>
            <a:pPr marL="214312" indent="-214312" algn="just">
              <a:spcBef>
                <a:spcPts val="400"/>
              </a:spcBef>
              <a:buChar char="•"/>
            </a:pPr>
            <a:r>
              <a:rPr sz="2000"/>
              <a:t>Yaşayan hastalarda ise kalıcı serebral hasar oluşur. </a:t>
            </a:r>
          </a:p>
          <a:p>
            <a:pPr marL="214312" indent="-214312" algn="just">
              <a:spcBef>
                <a:spcPts val="400"/>
              </a:spcBef>
              <a:buChar char="•"/>
            </a:pPr>
            <a:r>
              <a:rPr sz="2000"/>
              <a:t>Etkin bir tedavi şekli yoktur. Yoğun plazmaferez ile iyi sonuçlar bildirilmiştir. </a:t>
            </a:r>
            <a:r>
              <a:rPr sz="2000">
                <a:solidFill>
                  <a:srgbClr val="FF0000"/>
                </a:solidFill>
              </a:rPr>
              <a:t>*</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26</a:t>
            </a:r>
          </a:p>
        </p:txBody>
      </p:sp>
      <p:sp>
        <p:nvSpPr>
          <p:cNvPr id="112" name="Shape 112"/>
          <p:cNvSpPr>
            <a:spLocks noGrp="1"/>
          </p:cNvSpPr>
          <p:nvPr>
            <p:ph type="title" idx="4294967295"/>
          </p:nvPr>
        </p:nvSpPr>
        <p:spPr>
          <a:xfrm>
            <a:off x="468312" y="-165101"/>
            <a:ext cx="8229601" cy="1143002"/>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Hipernatremi</a:t>
            </a:r>
          </a:p>
        </p:txBody>
      </p:sp>
      <p:sp>
        <p:nvSpPr>
          <p:cNvPr id="113" name="Shape 113"/>
          <p:cNvSpPr>
            <a:spLocks noGrp="1"/>
          </p:cNvSpPr>
          <p:nvPr>
            <p:ph type="body" idx="4294967295"/>
          </p:nvPr>
        </p:nvSpPr>
        <p:spPr>
          <a:xfrm>
            <a:off x="250825" y="765175"/>
            <a:ext cx="8713788" cy="5616575"/>
          </a:xfrm>
          <a:prstGeom prst="rect">
            <a:avLst/>
          </a:prstGeom>
        </p:spPr>
        <p:txBody>
          <a:bodyPr>
            <a:normAutofit/>
          </a:bodyPr>
          <a:lstStyle/>
          <a:p>
            <a:pPr marL="214312" indent="-214312">
              <a:spcBef>
                <a:spcPts val="400"/>
              </a:spcBef>
              <a:buChar char="•"/>
            </a:pPr>
            <a:r>
              <a:rPr sz="2000"/>
              <a:t>Serum Na konsantrasyonunun </a:t>
            </a:r>
            <a:r>
              <a:rPr sz="2000" b="1" i="1"/>
              <a:t>145 mEq/L</a:t>
            </a:r>
            <a:r>
              <a:rPr sz="2000"/>
              <a:t> nin üstünde olmasıdır.</a:t>
            </a:r>
          </a:p>
          <a:p>
            <a:pPr marL="214312" indent="-214312">
              <a:spcBef>
                <a:spcPts val="400"/>
              </a:spcBef>
              <a:buChar char="•"/>
            </a:pPr>
            <a:r>
              <a:rPr sz="2000"/>
              <a:t>Hipertonik hiperosmolariteyi ifade eder.</a:t>
            </a:r>
          </a:p>
          <a:p>
            <a:pPr marL="214312" indent="-214312">
              <a:spcBef>
                <a:spcPts val="400"/>
              </a:spcBef>
              <a:buChar char="•"/>
            </a:pPr>
            <a:r>
              <a:rPr sz="2000"/>
              <a:t>Vücuttaki Na miktarına göre </a:t>
            </a:r>
            <a:r>
              <a:rPr sz="2000" b="1" i="1"/>
              <a:t>sudaki azalmayı</a:t>
            </a:r>
            <a:r>
              <a:rPr sz="2000"/>
              <a:t> ifade eder.</a:t>
            </a:r>
          </a:p>
          <a:p>
            <a:pPr marL="214312" indent="-214312">
              <a:spcBef>
                <a:spcPts val="400"/>
              </a:spcBef>
              <a:buChar char="•"/>
            </a:pPr>
            <a:r>
              <a:rPr sz="2000" b="1" i="1"/>
              <a:t>Hücrelerde dehidratasyona</a:t>
            </a:r>
            <a:r>
              <a:rPr sz="2000"/>
              <a:t> neden olur.</a:t>
            </a:r>
          </a:p>
          <a:p>
            <a:pPr>
              <a:buChar char="•"/>
            </a:pPr>
            <a:endParaRPr sz="2000"/>
          </a:p>
          <a:p>
            <a:pPr marL="214312" indent="-214312">
              <a:spcBef>
                <a:spcPts val="400"/>
              </a:spcBef>
              <a:buChar char="•"/>
            </a:pPr>
            <a:r>
              <a:rPr sz="2000"/>
              <a:t>Na konsantrasyonu 135 mEq/L nin altında olan hipotonik sıvı kaybı</a:t>
            </a:r>
          </a:p>
          <a:p>
            <a:pPr>
              <a:spcBef>
                <a:spcPts val="400"/>
              </a:spcBef>
              <a:buSzTx/>
              <a:buNone/>
            </a:pPr>
            <a:r>
              <a:rPr sz="2000"/>
              <a:t>	ya da </a:t>
            </a:r>
          </a:p>
          <a:p>
            <a:pPr marL="214312" indent="-214312">
              <a:spcBef>
                <a:spcPts val="400"/>
              </a:spcBef>
              <a:buChar char="•"/>
            </a:pPr>
            <a:r>
              <a:rPr sz="2000"/>
              <a:t>Na konsantrasyonu 145 mEq/L nin üzerinde hipertonik sıvı alımı vardır.</a:t>
            </a:r>
          </a:p>
          <a:p>
            <a:pPr>
              <a:buChar char="•"/>
            </a:pPr>
            <a:endParaRPr sz="2000"/>
          </a:p>
          <a:p>
            <a:pPr marL="214312" indent="-214312">
              <a:spcBef>
                <a:spcPts val="400"/>
              </a:spcBef>
              <a:buChar char="•"/>
            </a:pPr>
            <a:r>
              <a:rPr sz="2000"/>
              <a:t>Hipovolemi invaziv kardiyak monitörizasyonla ya da klinik olarak tanınabilir, </a:t>
            </a:r>
          </a:p>
          <a:p>
            <a:pPr marL="214312" indent="-214312">
              <a:spcBef>
                <a:spcPts val="400"/>
              </a:spcBef>
              <a:buChar char="•"/>
            </a:pPr>
            <a:r>
              <a:rPr sz="2000"/>
              <a:t>Ekstraselüler sıvının durumuna göre tedavi yönlendirilir.</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Shape 115"/>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27</a:t>
            </a:r>
          </a:p>
        </p:txBody>
      </p:sp>
      <p:sp>
        <p:nvSpPr>
          <p:cNvPr id="116" name="Shape 116"/>
          <p:cNvSpPr>
            <a:spLocks noGrp="1"/>
          </p:cNvSpPr>
          <p:nvPr>
            <p:ph type="body" idx="4294967295"/>
          </p:nvPr>
        </p:nvSpPr>
        <p:spPr>
          <a:xfrm>
            <a:off x="179387" y="188912"/>
            <a:ext cx="8785226" cy="6669088"/>
          </a:xfrm>
          <a:prstGeom prst="rect">
            <a:avLst/>
          </a:prstGeom>
        </p:spPr>
        <p:txBody>
          <a:bodyPr>
            <a:normAutofit/>
          </a:bodyPr>
          <a:lstStyle/>
          <a:p>
            <a:pPr>
              <a:spcBef>
                <a:spcPts val="400"/>
              </a:spcBef>
              <a:buSzTx/>
              <a:buNone/>
            </a:pPr>
            <a:r>
              <a:rPr sz="2000" b="1">
                <a:solidFill>
                  <a:srgbClr val="FF0000"/>
                </a:solidFill>
              </a:rPr>
              <a:t>Hipernatreminin klinik belirtileri</a:t>
            </a:r>
            <a:endParaRPr sz="2000"/>
          </a:p>
          <a:p>
            <a:pPr marL="214312" indent="-214312">
              <a:spcBef>
                <a:spcPts val="400"/>
              </a:spcBef>
              <a:buChar char="•"/>
            </a:pPr>
            <a:r>
              <a:rPr sz="2000"/>
              <a:t>Genellikle santral sinir sistemi ile ilgili</a:t>
            </a:r>
          </a:p>
          <a:p>
            <a:pPr marL="214312" indent="-214312">
              <a:spcBef>
                <a:spcPts val="400"/>
              </a:spcBef>
              <a:buChar char="•"/>
            </a:pPr>
            <a:r>
              <a:rPr sz="2000" b="1" i="1"/>
              <a:t>Çocuklarda</a:t>
            </a:r>
            <a:r>
              <a:rPr sz="2000"/>
              <a:t> bulgular çok daha çabuk ortaya çıkabilir. </a:t>
            </a:r>
          </a:p>
          <a:p>
            <a:pPr marL="214312" indent="-214312">
              <a:spcBef>
                <a:spcPts val="400"/>
              </a:spcBef>
              <a:buChar char="•"/>
            </a:pPr>
            <a:r>
              <a:rPr sz="2000" b="1" i="1"/>
              <a:t>Erişkinlerde</a:t>
            </a:r>
            <a:r>
              <a:rPr sz="2000"/>
              <a:t> serum sodyum konsantrasyonu 160 mEq/L ye kadar yükselmeden klinik bulgu vermeyebilir. </a:t>
            </a:r>
          </a:p>
          <a:p>
            <a:pPr marL="214312" indent="-214312">
              <a:spcBef>
                <a:spcPts val="400"/>
              </a:spcBef>
              <a:buChar char="•"/>
            </a:pPr>
            <a:r>
              <a:rPr sz="2000"/>
              <a:t>180 mEq/L nin üstündeki konsantrasyonlar yüksek mortaliteye sahiptir.</a:t>
            </a:r>
          </a:p>
          <a:p>
            <a:pPr>
              <a:spcBef>
                <a:spcPts val="400"/>
              </a:spcBef>
              <a:buSzTx/>
              <a:buNone/>
            </a:pPr>
            <a:r>
              <a:rPr sz="2000"/>
              <a:t> </a:t>
            </a:r>
          </a:p>
          <a:p>
            <a:pPr>
              <a:spcBef>
                <a:spcPts val="400"/>
              </a:spcBef>
              <a:buSzTx/>
              <a:buNone/>
            </a:pPr>
            <a:r>
              <a:rPr sz="2000" b="1"/>
              <a:t>Başlangıç bulguları</a:t>
            </a:r>
          </a:p>
          <a:p>
            <a:pPr marL="214312" indent="-214312">
              <a:spcBef>
                <a:spcPts val="400"/>
              </a:spcBef>
              <a:buChar char="•"/>
            </a:pPr>
            <a:r>
              <a:rPr sz="2000"/>
              <a:t>Huzursuzluk, laterji ve baş dönmesi</a:t>
            </a:r>
          </a:p>
          <a:p>
            <a:pPr>
              <a:spcBef>
                <a:spcPts val="400"/>
              </a:spcBef>
              <a:buSzTx/>
              <a:buNone/>
            </a:pPr>
            <a:r>
              <a:rPr sz="2000" b="1"/>
              <a:t>Daha ileride</a:t>
            </a:r>
            <a:endParaRPr sz="2000"/>
          </a:p>
          <a:p>
            <a:pPr marL="214312" indent="-214312">
              <a:spcBef>
                <a:spcPts val="400"/>
              </a:spcBef>
              <a:buChar char="•"/>
            </a:pPr>
            <a:r>
              <a:rPr sz="2000"/>
              <a:t>Stupor ve koma gelişebilir.</a:t>
            </a:r>
          </a:p>
          <a:p>
            <a:pPr marL="214312" indent="-214312">
              <a:spcBef>
                <a:spcPts val="400"/>
              </a:spcBef>
              <a:buChar char="•"/>
            </a:pPr>
            <a:r>
              <a:rPr sz="2000"/>
              <a:t>Hiperpne, taşikardi, hipertansiyon, vücut ısısında yükselme </a:t>
            </a:r>
          </a:p>
          <a:p>
            <a:pPr>
              <a:buChar char="•"/>
            </a:pPr>
            <a:endParaRPr sz="2000"/>
          </a:p>
          <a:p>
            <a:pPr>
              <a:spcBef>
                <a:spcPts val="400"/>
              </a:spcBef>
              <a:buSzTx/>
              <a:buNone/>
            </a:pPr>
            <a:r>
              <a:rPr sz="2000" b="1"/>
              <a:t>Hipertonisite nedeniyle</a:t>
            </a:r>
            <a:endParaRPr sz="2000"/>
          </a:p>
          <a:p>
            <a:pPr marL="214312" indent="-214312">
              <a:spcBef>
                <a:spcPts val="400"/>
              </a:spcBef>
              <a:buChar char="•"/>
            </a:pPr>
            <a:r>
              <a:rPr sz="2000"/>
              <a:t>Serebral hücrelerde dehidratasyon ve volümde azalma </a:t>
            </a:r>
          </a:p>
          <a:p>
            <a:pPr marL="214312" indent="-214312">
              <a:spcBef>
                <a:spcPts val="400"/>
              </a:spcBef>
              <a:buChar char="•"/>
            </a:pPr>
            <a:r>
              <a:rPr sz="2000"/>
              <a:t>Serebral yada subaraknoid kanamalar olabilir</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28</a:t>
            </a:r>
          </a:p>
        </p:txBody>
      </p:sp>
      <p:sp>
        <p:nvSpPr>
          <p:cNvPr id="119" name="Shape 119"/>
          <p:cNvSpPr>
            <a:spLocks noGrp="1"/>
          </p:cNvSpPr>
          <p:nvPr>
            <p:ph type="body" idx="4294967295"/>
          </p:nvPr>
        </p:nvSpPr>
        <p:spPr>
          <a:xfrm>
            <a:off x="250825" y="188912"/>
            <a:ext cx="8496300" cy="6264276"/>
          </a:xfrm>
          <a:prstGeom prst="rect">
            <a:avLst/>
          </a:prstGeom>
        </p:spPr>
        <p:txBody>
          <a:bodyPr>
            <a:normAutofit/>
          </a:bodyPr>
          <a:lstStyle/>
          <a:p>
            <a:pPr algn="just">
              <a:spcBef>
                <a:spcPts val="400"/>
              </a:spcBef>
              <a:buSzTx/>
              <a:buNone/>
            </a:pPr>
            <a:r>
              <a:rPr sz="2000" b="1">
                <a:solidFill>
                  <a:srgbClr val="FF0000"/>
                </a:solidFill>
              </a:rPr>
              <a:t>Düşük ekstraselüler volüm</a:t>
            </a:r>
          </a:p>
          <a:p>
            <a:pPr marL="214312" indent="-214312" algn="just">
              <a:spcBef>
                <a:spcPts val="400"/>
              </a:spcBef>
              <a:buChar char="•"/>
            </a:pPr>
            <a:r>
              <a:rPr sz="2000"/>
              <a:t>Hipotonik sıvı kaybının göstergesidir. </a:t>
            </a:r>
          </a:p>
          <a:p>
            <a:pPr marL="214312" indent="-214312" algn="just">
              <a:spcBef>
                <a:spcPts val="400"/>
              </a:spcBef>
              <a:buChar char="•"/>
            </a:pPr>
            <a:r>
              <a:rPr sz="2000"/>
              <a:t>En sık nedenleri aşırı diürez ve gastrointestinal kayıplar (kusma, diyare, nazogastrik drenaj, enterokutanöz fistüller..).</a:t>
            </a:r>
          </a:p>
          <a:p>
            <a:pPr algn="just">
              <a:buChar char="•"/>
            </a:pPr>
            <a:endParaRPr sz="2000"/>
          </a:p>
          <a:p>
            <a:pPr marL="214312" indent="-214312" algn="just">
              <a:spcBef>
                <a:spcPts val="400"/>
              </a:spcBef>
              <a:buChar char="•"/>
            </a:pPr>
            <a:r>
              <a:rPr sz="2000"/>
              <a:t>Su kaybına bağlı hipernatremi çocuklarda ve yaşlılarda daha sık görülür. </a:t>
            </a:r>
            <a:r>
              <a:rPr sz="2000">
                <a:solidFill>
                  <a:srgbClr val="FF0000"/>
                </a:solidFill>
              </a:rPr>
              <a:t>*</a:t>
            </a:r>
          </a:p>
          <a:p>
            <a:pPr algn="just">
              <a:buClr>
                <a:srgbClr val="FF0000"/>
              </a:buClr>
              <a:buChar char="•"/>
            </a:pPr>
            <a:endParaRPr sz="2000">
              <a:solidFill>
                <a:srgbClr val="FF0000"/>
              </a:solidFill>
            </a:endParaRPr>
          </a:p>
          <a:p>
            <a:pPr marL="214312" indent="-214312" algn="just">
              <a:spcBef>
                <a:spcPts val="400"/>
              </a:spcBef>
              <a:buChar char="•"/>
            </a:pPr>
            <a:r>
              <a:rPr sz="2000"/>
              <a:t>Tedavide esas plazma volümünü tamamlama ve intravasküler aşırı hidrasyondan kaçınmak için </a:t>
            </a:r>
            <a:r>
              <a:rPr sz="2000" u="sng"/>
              <a:t>su açığının yavaş kapatılmasıdır</a:t>
            </a:r>
            <a:r>
              <a:rPr sz="2000"/>
              <a:t>.</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Shape 121"/>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29</a:t>
            </a:r>
          </a:p>
        </p:txBody>
      </p:sp>
      <p:sp>
        <p:nvSpPr>
          <p:cNvPr id="122" name="Shape 122"/>
          <p:cNvSpPr>
            <a:spLocks noGrp="1"/>
          </p:cNvSpPr>
          <p:nvPr>
            <p:ph type="body" idx="4294967295"/>
          </p:nvPr>
        </p:nvSpPr>
        <p:spPr>
          <a:xfrm>
            <a:off x="250825" y="-1"/>
            <a:ext cx="8640763" cy="6480177"/>
          </a:xfrm>
          <a:prstGeom prst="rect">
            <a:avLst/>
          </a:prstGeom>
        </p:spPr>
        <p:txBody>
          <a:bodyPr>
            <a:normAutofit/>
          </a:bodyPr>
          <a:lstStyle/>
          <a:p>
            <a:pPr marL="325754" indent="-325754" defTabSz="868680">
              <a:spcBef>
                <a:spcPts val="400"/>
              </a:spcBef>
              <a:buSzTx/>
              <a:buNone/>
              <a:defRPr sz="3040"/>
            </a:pPr>
            <a:r>
              <a:rPr sz="1900" b="1">
                <a:solidFill>
                  <a:srgbClr val="FF0000"/>
                </a:solidFill>
              </a:rPr>
              <a:t>Normal ekstraselüler volüm</a:t>
            </a:r>
            <a:endParaRPr sz="1900">
              <a:solidFill>
                <a:srgbClr val="FF0000"/>
              </a:solidFill>
            </a:endParaRPr>
          </a:p>
          <a:p>
            <a:pPr marL="203596" indent="-203596" defTabSz="868680">
              <a:spcBef>
                <a:spcPts val="400"/>
              </a:spcBef>
              <a:buChar char="•"/>
              <a:defRPr sz="3040"/>
            </a:pPr>
            <a:r>
              <a:rPr sz="1900"/>
              <a:t>Net su kaybını gösterir. </a:t>
            </a:r>
          </a:p>
          <a:p>
            <a:pPr marL="203596" indent="-203596" defTabSz="868680">
              <a:spcBef>
                <a:spcPts val="400"/>
              </a:spcBef>
              <a:buChar char="•"/>
              <a:defRPr sz="3040"/>
            </a:pPr>
            <a:r>
              <a:rPr sz="1900"/>
              <a:t>En sık diyabetes insipitus ve hipotonik sıvı kayıpları izotonik sodyum klorür ile yerine konulduğunda</a:t>
            </a:r>
          </a:p>
          <a:p>
            <a:pPr marL="325754" indent="-325754" defTabSz="868680">
              <a:buChar char="•"/>
              <a:defRPr sz="3040"/>
            </a:pPr>
            <a:endParaRPr sz="1900"/>
          </a:p>
          <a:p>
            <a:pPr marL="325754" indent="-325754" defTabSz="868680">
              <a:spcBef>
                <a:spcPts val="400"/>
              </a:spcBef>
              <a:buSzTx/>
              <a:buNone/>
              <a:defRPr sz="3040"/>
            </a:pPr>
            <a:r>
              <a:rPr sz="1900" b="1"/>
              <a:t>Santral diyabetes insipitus</a:t>
            </a:r>
          </a:p>
          <a:p>
            <a:pPr marL="203596" indent="-203596" defTabSz="868680">
              <a:spcBef>
                <a:spcPts val="400"/>
              </a:spcBef>
              <a:buChar char="•"/>
              <a:defRPr sz="3040"/>
            </a:pPr>
            <a:r>
              <a:rPr sz="1900"/>
              <a:t>Antidiretik hormon salınımında bozulma vardır.</a:t>
            </a:r>
          </a:p>
          <a:p>
            <a:pPr marL="203596" indent="-203596" defTabSz="868680">
              <a:spcBef>
                <a:spcPts val="400"/>
              </a:spcBef>
              <a:buChar char="•"/>
              <a:defRPr sz="3040"/>
            </a:pPr>
            <a:r>
              <a:rPr sz="1900"/>
              <a:t>Travmatik serebral hasar, anoksik ensefalopati gibi bir olaydan 24 saat sonra poliüri ile kendini gösterir. </a:t>
            </a:r>
            <a:r>
              <a:rPr sz="1900">
                <a:solidFill>
                  <a:srgbClr val="FF0000"/>
                </a:solidFill>
              </a:rPr>
              <a:t>*</a:t>
            </a:r>
          </a:p>
          <a:p>
            <a:pPr marL="325754" indent="-325754" defTabSz="868680">
              <a:buChar char="•"/>
              <a:defRPr sz="3040"/>
            </a:pPr>
            <a:endParaRPr sz="1900"/>
          </a:p>
          <a:p>
            <a:pPr marL="325754" indent="-325754" defTabSz="868680">
              <a:spcBef>
                <a:spcPts val="400"/>
              </a:spcBef>
              <a:buSzTx/>
              <a:buNone/>
              <a:defRPr sz="3040"/>
            </a:pPr>
            <a:r>
              <a:rPr sz="1900" b="1"/>
              <a:t>Nefrojenik diyabetes insipitusda </a:t>
            </a:r>
          </a:p>
          <a:p>
            <a:pPr marL="203596" indent="-203596" defTabSz="868680">
              <a:spcBef>
                <a:spcPts val="400"/>
              </a:spcBef>
              <a:buChar char="•"/>
              <a:defRPr sz="3040"/>
            </a:pPr>
            <a:r>
              <a:rPr sz="1900"/>
              <a:t>Antidiüretik hormona yanıtsızlık söz konusudur. </a:t>
            </a:r>
          </a:p>
          <a:p>
            <a:pPr marL="203596" indent="-203596" defTabSz="868680">
              <a:spcBef>
                <a:spcPts val="400"/>
              </a:spcBef>
              <a:buChar char="•"/>
              <a:defRPr sz="3040"/>
            </a:pPr>
            <a:r>
              <a:rPr sz="1900"/>
              <a:t>Kritik hastalarda ve özellikle amfoterasin, dopamin, lityum gibi ilaçların kullanımıyla veya akut tübüler nekrozun poliürik fazında ortaya çıkabilir.</a:t>
            </a:r>
          </a:p>
          <a:p>
            <a:pPr marL="325754" indent="-325754" defTabSz="868680">
              <a:buSzTx/>
              <a:buNone/>
              <a:defRPr sz="3040"/>
            </a:pPr>
            <a:endParaRPr sz="1900"/>
          </a:p>
          <a:p>
            <a:pPr marL="325754" indent="-325754" defTabSz="868680">
              <a:spcBef>
                <a:spcPts val="400"/>
              </a:spcBef>
              <a:buSzTx/>
              <a:buNone/>
              <a:defRPr sz="3040"/>
            </a:pPr>
            <a:r>
              <a:rPr sz="1900"/>
              <a:t>Bu hastalarda:</a:t>
            </a:r>
          </a:p>
          <a:p>
            <a:pPr marL="203596" indent="-203596" defTabSz="868680">
              <a:spcBef>
                <a:spcPts val="400"/>
              </a:spcBef>
              <a:buChar char="•"/>
              <a:defRPr sz="3040"/>
            </a:pPr>
            <a:r>
              <a:rPr sz="1900"/>
              <a:t>Plazmada hipertonisiteye rağmen dilüe idrar vardır.</a:t>
            </a:r>
          </a:p>
          <a:p>
            <a:pPr marL="203596" indent="-203596" defTabSz="868680">
              <a:spcBef>
                <a:spcPts val="400"/>
              </a:spcBef>
              <a:buChar char="•"/>
              <a:defRPr sz="3040"/>
            </a:pPr>
            <a:r>
              <a:rPr sz="1900"/>
              <a:t>İdrar dansitesi: Santral diyabetes insipitusda	: 200 mOsm/L,</a:t>
            </a:r>
          </a:p>
          <a:p>
            <a:pPr marL="217170" lvl="4" indent="1520189" defTabSz="868680">
              <a:spcBef>
                <a:spcPts val="400"/>
              </a:spcBef>
              <a:buSzTx/>
              <a:buNone/>
              <a:defRPr sz="1710"/>
            </a:pPr>
            <a:r>
              <a:t> 	 Nefrojenikte  			: 200-500 mOsm/L dir.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hape 25"/>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3</a:t>
            </a:r>
          </a:p>
        </p:txBody>
      </p:sp>
      <p:sp>
        <p:nvSpPr>
          <p:cNvPr id="26" name="Shape 26"/>
          <p:cNvSpPr>
            <a:spLocks noGrp="1"/>
          </p:cNvSpPr>
          <p:nvPr>
            <p:ph type="title" idx="4294967295"/>
          </p:nvPr>
        </p:nvSpPr>
        <p:spPr>
          <a:xfrm>
            <a:off x="179387" y="188912"/>
            <a:ext cx="8713788" cy="1143001"/>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Vücut Suyunun Total Vücut Ağırlığına Oranı</a:t>
            </a:r>
          </a:p>
        </p:txBody>
      </p:sp>
      <p:sp>
        <p:nvSpPr>
          <p:cNvPr id="27" name="Shape 27"/>
          <p:cNvSpPr/>
          <p:nvPr/>
        </p:nvSpPr>
        <p:spPr>
          <a:xfrm>
            <a:off x="539750" y="1773237"/>
            <a:ext cx="2087563" cy="360187"/>
          </a:xfrm>
          <a:prstGeom prst="rect">
            <a:avLst/>
          </a:prstGeom>
          <a:solidFill>
            <a:schemeClr val="accent1"/>
          </a:solidFill>
          <a:ln>
            <a:solidFill>
              <a:schemeClr val="accent4"/>
            </a:solidFill>
          </a:ln>
          <a:extLst>
            <a:ext uri="{C572A759-6A51-4108-AA02-DFA0A04FC94B}">
              <ma14:wrappingTextBoxFlag xmlns:ma14="http://schemas.microsoft.com/office/mac/drawingml/2011/main" xmlns="" val="1"/>
            </a:ext>
          </a:extLst>
        </p:spPr>
        <p:txBody>
          <a:bodyPr lIns="45719" rIns="45719">
            <a:spAutoFit/>
          </a:bodyPr>
          <a:lstStyle>
            <a:lvl1pPr>
              <a:spcBef>
                <a:spcPts val="1000"/>
              </a:spcBef>
            </a:lvl1pPr>
          </a:lstStyle>
          <a:p>
            <a:r>
              <a:t>Plazma %5</a:t>
            </a:r>
          </a:p>
        </p:txBody>
      </p:sp>
      <p:sp>
        <p:nvSpPr>
          <p:cNvPr id="28" name="Shape 28"/>
          <p:cNvSpPr>
            <a:spLocks noGrp="1"/>
          </p:cNvSpPr>
          <p:nvPr>
            <p:ph type="body" idx="4294967295"/>
          </p:nvPr>
        </p:nvSpPr>
        <p:spPr>
          <a:xfrm>
            <a:off x="2916237" y="1773237"/>
            <a:ext cx="6049963" cy="4248151"/>
          </a:xfrm>
          <a:prstGeom prst="rect">
            <a:avLst/>
          </a:prstGeom>
        </p:spPr>
        <p:txBody>
          <a:bodyPr>
            <a:normAutofit/>
          </a:bodyPr>
          <a:lstStyle/>
          <a:p>
            <a:pPr marL="166687" indent="-166687">
              <a:spcBef>
                <a:spcPts val="400"/>
              </a:spcBef>
              <a:buChar char="•"/>
            </a:pPr>
            <a:r>
              <a:rPr sz="2000"/>
              <a:t>Erkeklerde ~ %60, kadınlarda ~ %50</a:t>
            </a:r>
          </a:p>
          <a:p>
            <a:pPr marL="166687" indent="-166687">
              <a:spcBef>
                <a:spcPts val="400"/>
              </a:spcBef>
              <a:buChar char="•"/>
            </a:pPr>
            <a:r>
              <a:rPr sz="2000"/>
              <a:t>Kadınlarda: Daha az kas dokusu, </a:t>
            </a:r>
          </a:p>
          <a:p>
            <a:pPr marL="266700" indent="-266700">
              <a:spcBef>
                <a:spcPts val="400"/>
              </a:spcBef>
              <a:buSzTx/>
              <a:buNone/>
            </a:pPr>
            <a:r>
              <a:rPr sz="2000"/>
              <a:t>		          daha geniş yağ dokusu		  	          daha az total vücut suyu</a:t>
            </a:r>
          </a:p>
          <a:p>
            <a:pPr marL="166687" indent="-166687">
              <a:spcBef>
                <a:spcPts val="400"/>
              </a:spcBef>
              <a:buChar char="•"/>
            </a:pPr>
            <a:r>
              <a:rPr sz="2000"/>
              <a:t>Şişmanlarda: ~ %25-30 a kadar düşebilir. </a:t>
            </a:r>
          </a:p>
          <a:p>
            <a:pPr marL="166687" indent="-166687">
              <a:spcBef>
                <a:spcPts val="400"/>
              </a:spcBef>
              <a:buChar char="•"/>
            </a:pPr>
            <a:r>
              <a:rPr sz="2000"/>
              <a:t>Ödemli hastalarda ~ %80 e kadar çıkabilir.</a:t>
            </a:r>
          </a:p>
          <a:p>
            <a:pPr marL="166687" indent="-166687">
              <a:spcBef>
                <a:spcPts val="400"/>
              </a:spcBef>
              <a:buChar char="•"/>
            </a:pPr>
            <a:r>
              <a:rPr sz="2000"/>
              <a:t>Yaşla ilerledikçe vücut suyu miktarı azalır. </a:t>
            </a:r>
          </a:p>
          <a:p>
            <a:pPr marL="266700" indent="-266700">
              <a:spcBef>
                <a:spcPts val="500"/>
              </a:spcBef>
              <a:buSzTx/>
              <a:buNone/>
            </a:pPr>
            <a:r>
              <a:rPr sz="2000"/>
              <a:t>	Yeni doğanlarda bu oran %75-80 civarındayken 1 yaşında %65 lere iner</a:t>
            </a:r>
            <a:r>
              <a:rPr sz="2400"/>
              <a:t>.</a:t>
            </a:r>
          </a:p>
        </p:txBody>
      </p:sp>
      <p:sp>
        <p:nvSpPr>
          <p:cNvPr id="29" name="Shape 29"/>
          <p:cNvSpPr/>
          <p:nvPr/>
        </p:nvSpPr>
        <p:spPr>
          <a:xfrm>
            <a:off x="250825" y="2133600"/>
            <a:ext cx="2232025" cy="1167907"/>
          </a:xfrm>
          <a:prstGeom prst="rect">
            <a:avLst/>
          </a:prstGeom>
          <a:solidFill>
            <a:schemeClr val="accent1"/>
          </a:solidFill>
          <a:ln>
            <a:solidFill>
              <a:schemeClr val="accent4"/>
            </a:solidFill>
          </a:ln>
          <a:extLst>
            <a:ext uri="{C572A759-6A51-4108-AA02-DFA0A04FC94B}">
              <ma14:wrappingTextBoxFlag xmlns:ma14="http://schemas.microsoft.com/office/mac/drawingml/2011/main" xmlns="" val="1"/>
            </a:ext>
          </a:extLst>
        </p:spPr>
        <p:txBody>
          <a:bodyPr lIns="45719" rIns="45719">
            <a:spAutoFit/>
          </a:bodyPr>
          <a:lstStyle/>
          <a:p>
            <a:pPr>
              <a:spcBef>
                <a:spcPts val="1000"/>
              </a:spcBef>
            </a:pPr>
            <a:endParaRPr/>
          </a:p>
          <a:p>
            <a:pPr>
              <a:spcBef>
                <a:spcPts val="1000"/>
              </a:spcBef>
            </a:pPr>
            <a:r>
              <a:t>Hücreler arası %15</a:t>
            </a:r>
          </a:p>
        </p:txBody>
      </p:sp>
      <p:sp>
        <p:nvSpPr>
          <p:cNvPr id="30" name="Shape 30"/>
          <p:cNvSpPr/>
          <p:nvPr/>
        </p:nvSpPr>
        <p:spPr>
          <a:xfrm>
            <a:off x="395287" y="3284537"/>
            <a:ext cx="2305051" cy="2783347"/>
          </a:xfrm>
          <a:prstGeom prst="rect">
            <a:avLst/>
          </a:prstGeom>
          <a:solidFill>
            <a:schemeClr val="accent1"/>
          </a:solidFill>
          <a:ln>
            <a:solidFill>
              <a:schemeClr val="accent4"/>
            </a:solidFill>
          </a:ln>
          <a:extLst>
            <a:ext uri="{C572A759-6A51-4108-AA02-DFA0A04FC94B}">
              <ma14:wrappingTextBoxFlag xmlns:ma14="http://schemas.microsoft.com/office/mac/drawingml/2011/main" xmlns="" val="1"/>
            </a:ext>
          </a:extLst>
        </p:spPr>
        <p:txBody>
          <a:bodyPr lIns="45719" rIns="45719">
            <a:spAutoFit/>
          </a:bodyPr>
          <a:lstStyle/>
          <a:p>
            <a:pPr>
              <a:spcBef>
                <a:spcPts val="1000"/>
              </a:spcBef>
            </a:pPr>
            <a:endParaRPr/>
          </a:p>
          <a:p>
            <a:pPr>
              <a:spcBef>
                <a:spcPts val="1000"/>
              </a:spcBef>
            </a:pPr>
            <a:endParaRPr/>
          </a:p>
          <a:p>
            <a:pPr>
              <a:spcBef>
                <a:spcPts val="1000"/>
              </a:spcBef>
            </a:pPr>
            <a:endParaRPr/>
          </a:p>
          <a:p>
            <a:pPr>
              <a:spcBef>
                <a:spcPts val="1000"/>
              </a:spcBef>
            </a:pPr>
            <a:r>
              <a:t>Hücre içi %40</a:t>
            </a:r>
          </a:p>
          <a:p>
            <a:pPr>
              <a:spcBef>
                <a:spcPts val="1000"/>
              </a:spcBef>
            </a:pPr>
            <a:endParaRPr/>
          </a:p>
          <a:p>
            <a:pPr>
              <a:spcBef>
                <a:spcPts val="1000"/>
              </a:spcBef>
            </a:pPr>
            <a:endParaRPr/>
          </a:p>
        </p:txBody>
      </p:sp>
      <p:sp>
        <p:nvSpPr>
          <p:cNvPr id="31" name="Shape 31"/>
          <p:cNvSpPr/>
          <p:nvPr/>
        </p:nvSpPr>
        <p:spPr>
          <a:xfrm>
            <a:off x="395287" y="1773237"/>
            <a:ext cx="2160588" cy="360187"/>
          </a:xfrm>
          <a:prstGeom prst="rect">
            <a:avLst/>
          </a:prstGeom>
          <a:solidFill>
            <a:schemeClr val="accent1"/>
          </a:solidFill>
          <a:ln>
            <a:solidFill>
              <a:schemeClr val="accent4"/>
            </a:solidFill>
          </a:ln>
          <a:extLst>
            <a:ext uri="{C572A759-6A51-4108-AA02-DFA0A04FC94B}">
              <ma14:wrappingTextBoxFlag xmlns:ma14="http://schemas.microsoft.com/office/mac/drawingml/2011/main" xmlns="" val="1"/>
            </a:ext>
          </a:extLst>
        </p:spPr>
        <p:txBody>
          <a:bodyPr lIns="45719" rIns="45719">
            <a:spAutoFit/>
          </a:bodyPr>
          <a:lstStyle>
            <a:lvl1pPr>
              <a:spcBef>
                <a:spcPts val="1000"/>
              </a:spcBef>
            </a:lvl1pPr>
          </a:lstStyle>
          <a:p>
            <a:r>
              <a:t>Plazma %5</a:t>
            </a:r>
          </a:p>
        </p:txBody>
      </p:sp>
      <p:sp>
        <p:nvSpPr>
          <p:cNvPr id="32" name="Shape 32"/>
          <p:cNvSpPr/>
          <p:nvPr/>
        </p:nvSpPr>
        <p:spPr>
          <a:xfrm>
            <a:off x="395287" y="2133600"/>
            <a:ext cx="2305051" cy="1167907"/>
          </a:xfrm>
          <a:prstGeom prst="rect">
            <a:avLst/>
          </a:prstGeom>
          <a:solidFill>
            <a:schemeClr val="accent1"/>
          </a:solidFill>
          <a:ln>
            <a:solidFill>
              <a:schemeClr val="accent4"/>
            </a:solidFill>
          </a:ln>
          <a:extLst>
            <a:ext uri="{C572A759-6A51-4108-AA02-DFA0A04FC94B}">
              <ma14:wrappingTextBoxFlag xmlns:ma14="http://schemas.microsoft.com/office/mac/drawingml/2011/main" xmlns="" val="1"/>
            </a:ext>
          </a:extLst>
        </p:spPr>
        <p:txBody>
          <a:bodyPr lIns="45719" rIns="45719">
            <a:spAutoFit/>
          </a:bodyPr>
          <a:lstStyle/>
          <a:p>
            <a:pPr>
              <a:spcBef>
                <a:spcPts val="1000"/>
              </a:spcBef>
            </a:pPr>
            <a:endParaRPr/>
          </a:p>
          <a:p>
            <a:pPr>
              <a:spcBef>
                <a:spcPts val="1000"/>
              </a:spcBef>
            </a:pPr>
            <a:r>
              <a:t>Hücreler arası %15</a:t>
            </a:r>
          </a:p>
        </p:txBody>
      </p:sp>
      <p:grpSp>
        <p:nvGrpSpPr>
          <p:cNvPr id="36" name="Group 36"/>
          <p:cNvGrpSpPr/>
          <p:nvPr/>
        </p:nvGrpSpPr>
        <p:grpSpPr>
          <a:xfrm>
            <a:off x="250825" y="1773237"/>
            <a:ext cx="2447925" cy="4294647"/>
            <a:chOff x="0" y="0"/>
            <a:chExt cx="2447924" cy="4294646"/>
          </a:xfrm>
        </p:grpSpPr>
        <p:sp>
          <p:nvSpPr>
            <p:cNvPr id="33" name="Shape 33"/>
            <p:cNvSpPr/>
            <p:nvPr/>
          </p:nvSpPr>
          <p:spPr>
            <a:xfrm>
              <a:off x="0" y="1511300"/>
              <a:ext cx="2447925" cy="2783347"/>
            </a:xfrm>
            <a:prstGeom prst="rect">
              <a:avLst/>
            </a:prstGeom>
            <a:solidFill>
              <a:schemeClr val="accent1"/>
            </a:solidFill>
            <a:ln w="9525" cap="flat">
              <a:solidFill>
                <a:schemeClr val="accent4"/>
              </a:solidFill>
              <a:prstDash val="solid"/>
              <a:round/>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a:spcBef>
                  <a:spcPts val="1000"/>
                </a:spcBef>
              </a:pPr>
              <a:endParaRPr/>
            </a:p>
            <a:p>
              <a:pPr>
                <a:spcBef>
                  <a:spcPts val="1000"/>
                </a:spcBef>
              </a:pPr>
              <a:endParaRPr/>
            </a:p>
            <a:p>
              <a:pPr>
                <a:spcBef>
                  <a:spcPts val="1000"/>
                </a:spcBef>
              </a:pPr>
              <a:endParaRPr/>
            </a:p>
            <a:p>
              <a:pPr>
                <a:spcBef>
                  <a:spcPts val="1000"/>
                </a:spcBef>
              </a:pPr>
              <a:r>
                <a:t>Hücre içi %40</a:t>
              </a:r>
            </a:p>
            <a:p>
              <a:pPr>
                <a:spcBef>
                  <a:spcPts val="1000"/>
                </a:spcBef>
              </a:pPr>
              <a:endParaRPr/>
            </a:p>
            <a:p>
              <a:pPr>
                <a:spcBef>
                  <a:spcPts val="1000"/>
                </a:spcBef>
              </a:pPr>
              <a:endParaRPr/>
            </a:p>
          </p:txBody>
        </p:sp>
        <p:sp>
          <p:nvSpPr>
            <p:cNvPr id="34" name="Shape 34"/>
            <p:cNvSpPr/>
            <p:nvPr/>
          </p:nvSpPr>
          <p:spPr>
            <a:xfrm>
              <a:off x="0" y="0"/>
              <a:ext cx="2447925" cy="360187"/>
            </a:xfrm>
            <a:prstGeom prst="rect">
              <a:avLst/>
            </a:prstGeom>
            <a:solidFill>
              <a:schemeClr val="accent1"/>
            </a:solidFill>
            <a:ln w="9525" cap="flat">
              <a:solidFill>
                <a:schemeClr val="accent4"/>
              </a:solidFill>
              <a:prstDash val="solid"/>
              <a:round/>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a:spcBef>
                  <a:spcPts val="1000"/>
                </a:spcBef>
              </a:lvl1pPr>
            </a:lstStyle>
            <a:p>
              <a:r>
                <a:t>Plazma %5</a:t>
              </a:r>
            </a:p>
          </p:txBody>
        </p:sp>
        <p:sp>
          <p:nvSpPr>
            <p:cNvPr id="35" name="Shape 35"/>
            <p:cNvSpPr/>
            <p:nvPr/>
          </p:nvSpPr>
          <p:spPr>
            <a:xfrm>
              <a:off x="0" y="360362"/>
              <a:ext cx="2447925" cy="1167907"/>
            </a:xfrm>
            <a:prstGeom prst="rect">
              <a:avLst/>
            </a:prstGeom>
            <a:solidFill>
              <a:schemeClr val="accent1"/>
            </a:solidFill>
            <a:ln w="9525" cap="flat">
              <a:solidFill>
                <a:schemeClr val="accent4"/>
              </a:solidFill>
              <a:prstDash val="solid"/>
              <a:round/>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a:spcBef>
                  <a:spcPts val="1000"/>
                </a:spcBef>
              </a:pPr>
              <a:endParaRPr/>
            </a:p>
            <a:p>
              <a:pPr>
                <a:spcBef>
                  <a:spcPts val="1000"/>
                </a:spcBef>
              </a:pPr>
              <a:r>
                <a:t>Hücreler arası %15</a:t>
              </a:r>
            </a:p>
          </p:txBody>
        </p:sp>
      </p:gr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30</a:t>
            </a:r>
          </a:p>
        </p:txBody>
      </p:sp>
      <p:sp>
        <p:nvSpPr>
          <p:cNvPr id="125" name="Shape 125"/>
          <p:cNvSpPr>
            <a:spLocks noGrp="1"/>
          </p:cNvSpPr>
          <p:nvPr>
            <p:ph type="body" idx="4294967295"/>
          </p:nvPr>
        </p:nvSpPr>
        <p:spPr>
          <a:xfrm>
            <a:off x="250825" y="333375"/>
            <a:ext cx="8569325" cy="6119813"/>
          </a:xfrm>
          <a:prstGeom prst="rect">
            <a:avLst/>
          </a:prstGeom>
        </p:spPr>
        <p:txBody>
          <a:bodyPr>
            <a:normAutofit/>
          </a:bodyPr>
          <a:lstStyle/>
          <a:p>
            <a:pPr algn="just">
              <a:spcBef>
                <a:spcPts val="400"/>
              </a:spcBef>
              <a:buSzTx/>
              <a:buNone/>
            </a:pPr>
            <a:r>
              <a:rPr sz="2000" b="1"/>
              <a:t>Tanı</a:t>
            </a:r>
            <a:endParaRPr sz="2000"/>
          </a:p>
          <a:p>
            <a:pPr marL="214312" indent="-214312" algn="just">
              <a:spcBef>
                <a:spcPts val="400"/>
              </a:spcBef>
              <a:buChar char="•"/>
            </a:pPr>
            <a:r>
              <a:rPr sz="2000"/>
              <a:t>Tam sıvı kısıtlamasına rağmen idrar osmolaritesine 30 mOsm/L den fazla yükselme olmaması tanıyı destekler. </a:t>
            </a:r>
          </a:p>
          <a:p>
            <a:pPr marL="214312" indent="-214312" algn="just">
              <a:spcBef>
                <a:spcPts val="400"/>
              </a:spcBef>
              <a:buChar char="•"/>
            </a:pPr>
            <a:r>
              <a:rPr sz="2000"/>
              <a:t>İkinici aşama santral ve nefrojenik ayrımının yapılmasıdır. </a:t>
            </a:r>
          </a:p>
          <a:p>
            <a:pPr algn="just">
              <a:spcBef>
                <a:spcPts val="400"/>
              </a:spcBef>
              <a:buSzTx/>
              <a:buNone/>
            </a:pPr>
            <a:r>
              <a:rPr sz="2000"/>
              <a:t>	Vazopressin (5Ü intravenöz) uygulamasından hemen sonra:</a:t>
            </a:r>
          </a:p>
          <a:p>
            <a:pPr algn="just">
              <a:spcBef>
                <a:spcPts val="400"/>
              </a:spcBef>
              <a:buSzTx/>
              <a:buNone/>
            </a:pPr>
            <a:r>
              <a:rPr sz="2000"/>
              <a:t>		Santral diyabetes insipitusda idrar osmolaritesi en az %50 artar, 	Nefrojenikte ise değişiklik olmaz. </a:t>
            </a:r>
          </a:p>
          <a:p>
            <a:pPr algn="just">
              <a:buSzTx/>
              <a:buNone/>
            </a:pPr>
            <a:endParaRPr sz="2000"/>
          </a:p>
          <a:p>
            <a:pPr algn="just">
              <a:spcBef>
                <a:spcPts val="400"/>
              </a:spcBef>
              <a:buSzTx/>
              <a:buNone/>
            </a:pPr>
            <a:r>
              <a:rPr sz="2000" b="1"/>
              <a:t>Tedavi</a:t>
            </a:r>
            <a:r>
              <a:rPr sz="2000"/>
              <a:t> </a:t>
            </a:r>
          </a:p>
          <a:p>
            <a:pPr marL="214312" indent="-214312" algn="just">
              <a:spcBef>
                <a:spcPts val="400"/>
              </a:spcBef>
              <a:buChar char="•"/>
            </a:pPr>
            <a:r>
              <a:rPr sz="2000"/>
              <a:t>Su kaybı intraselüler aşırı hidrasyondan kaçınarak yavaş kapatılmalıdır. </a:t>
            </a:r>
          </a:p>
          <a:p>
            <a:pPr marL="214312" indent="-214312" algn="just">
              <a:spcBef>
                <a:spcPts val="400"/>
              </a:spcBef>
              <a:buChar char="•"/>
            </a:pPr>
            <a:r>
              <a:rPr sz="2000"/>
              <a:t>Santral diyabetes insipitusda </a:t>
            </a:r>
            <a:r>
              <a:rPr sz="2000" b="1" i="1"/>
              <a:t>vazopressin</a:t>
            </a:r>
            <a:r>
              <a:rPr sz="2000"/>
              <a:t> tedavisi faydalıdır.</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31</a:t>
            </a:r>
          </a:p>
        </p:txBody>
      </p:sp>
      <p:sp>
        <p:nvSpPr>
          <p:cNvPr id="128" name="Shape 128"/>
          <p:cNvSpPr>
            <a:spLocks noGrp="1"/>
          </p:cNvSpPr>
          <p:nvPr>
            <p:ph type="body" idx="4294967295"/>
          </p:nvPr>
        </p:nvSpPr>
        <p:spPr>
          <a:xfrm>
            <a:off x="179387" y="260350"/>
            <a:ext cx="8640763" cy="6192838"/>
          </a:xfrm>
          <a:prstGeom prst="rect">
            <a:avLst/>
          </a:prstGeom>
        </p:spPr>
        <p:txBody>
          <a:bodyPr>
            <a:normAutofit/>
          </a:bodyPr>
          <a:lstStyle/>
          <a:p>
            <a:pPr>
              <a:spcBef>
                <a:spcPts val="400"/>
              </a:spcBef>
              <a:buSzTx/>
              <a:buNone/>
            </a:pPr>
            <a:r>
              <a:rPr sz="2000" b="1">
                <a:solidFill>
                  <a:srgbClr val="FF0000"/>
                </a:solidFill>
              </a:rPr>
              <a:t>Yüksek ekstraselüler volüm</a:t>
            </a:r>
            <a:endParaRPr sz="2000">
              <a:solidFill>
                <a:srgbClr val="FF0000"/>
              </a:solidFill>
            </a:endParaRPr>
          </a:p>
          <a:p>
            <a:pPr marL="214312" indent="-214312">
              <a:spcBef>
                <a:spcPts val="400"/>
              </a:spcBef>
              <a:buChar char="•"/>
            </a:pPr>
            <a:r>
              <a:rPr sz="2000"/>
              <a:t>Hipertonik sıvı alımında görülür. </a:t>
            </a:r>
          </a:p>
          <a:p>
            <a:pPr marL="214312" indent="-214312">
              <a:spcBef>
                <a:spcPts val="400"/>
              </a:spcBef>
              <a:buChar char="•"/>
            </a:pPr>
            <a:r>
              <a:rPr sz="2000"/>
              <a:t>Hipertonik sodyum klorür ve sodyum bikarbonat solüsyonlarının fazla miktarda verilmesi nedeniyle ortaya çıkar.</a:t>
            </a:r>
          </a:p>
          <a:p>
            <a:pPr>
              <a:buChar char="•"/>
            </a:pPr>
            <a:endParaRPr sz="2000"/>
          </a:p>
          <a:p>
            <a:pPr>
              <a:spcBef>
                <a:spcPts val="400"/>
              </a:spcBef>
              <a:buSzTx/>
              <a:buNone/>
            </a:pPr>
            <a:r>
              <a:rPr sz="2000"/>
              <a:t>	</a:t>
            </a:r>
            <a:r>
              <a:rPr sz="2000" b="1"/>
              <a:t>Tedavide amaç</a:t>
            </a:r>
          </a:p>
          <a:p>
            <a:pPr marL="214312" indent="-214312">
              <a:spcBef>
                <a:spcPts val="400"/>
              </a:spcBef>
              <a:buChar char="•"/>
            </a:pPr>
            <a:r>
              <a:rPr sz="2000"/>
              <a:t>Renal diürez ile sodyum atılımını arttırmak ve</a:t>
            </a:r>
          </a:p>
          <a:p>
            <a:pPr marL="214312" indent="-214312">
              <a:spcBef>
                <a:spcPts val="400"/>
              </a:spcBef>
              <a:buChar char="•"/>
            </a:pPr>
            <a:r>
              <a:rPr sz="2000"/>
              <a:t>İdrarla kaybedilecek sıvıyı hipotoik solüsyonlarla yerine koymaktır. </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Shape 130"/>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32</a:t>
            </a:r>
          </a:p>
        </p:txBody>
      </p:sp>
      <p:sp>
        <p:nvSpPr>
          <p:cNvPr id="131" name="Shape 131"/>
          <p:cNvSpPr>
            <a:spLocks noGrp="1"/>
          </p:cNvSpPr>
          <p:nvPr>
            <p:ph type="body" idx="4294967295"/>
          </p:nvPr>
        </p:nvSpPr>
        <p:spPr>
          <a:xfrm>
            <a:off x="179387" y="188912"/>
            <a:ext cx="8713788" cy="6480176"/>
          </a:xfrm>
          <a:prstGeom prst="rect">
            <a:avLst/>
          </a:prstGeom>
        </p:spPr>
        <p:txBody>
          <a:bodyPr>
            <a:normAutofit/>
          </a:bodyPr>
          <a:lstStyle/>
          <a:p>
            <a:pPr>
              <a:spcBef>
                <a:spcPts val="400"/>
              </a:spcBef>
              <a:buSzTx/>
              <a:buNone/>
            </a:pPr>
            <a:r>
              <a:rPr sz="2000" b="1">
                <a:solidFill>
                  <a:srgbClr val="FF0000"/>
                </a:solidFill>
              </a:rPr>
              <a:t>Hipernatremi Tedavisi</a:t>
            </a:r>
          </a:p>
          <a:p>
            <a:pPr marL="214312" indent="-214312">
              <a:spcBef>
                <a:spcPts val="400"/>
              </a:spcBef>
              <a:buChar char="•"/>
            </a:pPr>
            <a:r>
              <a:rPr sz="2000"/>
              <a:t>En önemli aşaması neden olan sıvı açığının düzeltilmesidir. </a:t>
            </a:r>
          </a:p>
          <a:p>
            <a:pPr marL="214312" indent="-214312">
              <a:spcBef>
                <a:spcPts val="400"/>
              </a:spcBef>
              <a:buChar char="•"/>
            </a:pPr>
            <a:r>
              <a:rPr sz="2000"/>
              <a:t>Sıvının tipi düzeltilmenin ciddiyeti ve düzeltilme kolaylığına göre değişir.</a:t>
            </a:r>
          </a:p>
          <a:p>
            <a:pPr marL="214312" indent="-214312">
              <a:spcBef>
                <a:spcPts val="400"/>
              </a:spcBef>
              <a:buChar char="•"/>
            </a:pPr>
            <a:r>
              <a:rPr sz="2000"/>
              <a:t>Oral ya da enteral replasman çoğu olguda yeterlidir,</a:t>
            </a:r>
          </a:p>
          <a:p>
            <a:pPr marL="214312" indent="-214312">
              <a:spcBef>
                <a:spcPts val="400"/>
              </a:spcBef>
              <a:buChar char="•"/>
            </a:pPr>
            <a:r>
              <a:rPr sz="2000"/>
              <a:t>Hipovolemisi olan hastalarda, hacim </a:t>
            </a:r>
            <a:r>
              <a:rPr sz="2000" b="1" i="1"/>
              <a:t>normal salin</a:t>
            </a:r>
            <a:r>
              <a:rPr sz="2000"/>
              <a:t> ile yerine konmalıdır. </a:t>
            </a:r>
          </a:p>
          <a:p>
            <a:pPr>
              <a:spcBef>
                <a:spcPts val="400"/>
              </a:spcBef>
              <a:buSzTx/>
              <a:buNone/>
            </a:pPr>
            <a:r>
              <a:rPr sz="2000"/>
              <a:t>	Yeterli hacim sağlandında</a:t>
            </a:r>
          </a:p>
          <a:p>
            <a:pPr marL="640896" lvl="1" indent="-183696">
              <a:spcBef>
                <a:spcPts val="400"/>
              </a:spcBef>
              <a:defRPr sz="2800"/>
            </a:pPr>
            <a:r>
              <a:rPr sz="1800"/>
              <a:t>%5 dekstroz, </a:t>
            </a:r>
          </a:p>
          <a:p>
            <a:pPr marL="640896" lvl="1" indent="-183696">
              <a:spcBef>
                <a:spcPts val="400"/>
              </a:spcBef>
              <a:defRPr sz="2800"/>
            </a:pPr>
            <a:r>
              <a:rPr sz="1800"/>
              <a:t>1/4’lük normal salindeki %5 dekstroz</a:t>
            </a:r>
          </a:p>
          <a:p>
            <a:pPr marL="640896" lvl="1" indent="-183696">
              <a:spcBef>
                <a:spcPts val="400"/>
              </a:spcBef>
              <a:defRPr sz="2800"/>
            </a:pPr>
            <a:r>
              <a:rPr sz="1800"/>
              <a:t>enteral su ile devam edilmelidir.</a:t>
            </a:r>
            <a:r>
              <a:rPr sz="2000"/>
              <a:t> </a:t>
            </a:r>
          </a:p>
          <a:p>
            <a:pPr marL="742950" lvl="1" indent="-285750">
              <a:spcBef>
                <a:spcPts val="600"/>
              </a:spcBef>
              <a:defRPr sz="2800"/>
            </a:pPr>
            <a:endParaRPr sz="2000"/>
          </a:p>
          <a:p>
            <a:pPr marL="214312" indent="-214312">
              <a:spcBef>
                <a:spcPts val="400"/>
              </a:spcBef>
              <a:buChar char="•"/>
            </a:pPr>
            <a:r>
              <a:rPr sz="2000"/>
              <a:t>Tedavi sırasında sık nörolojik değerlendirme yapılmalıdır.</a:t>
            </a:r>
          </a:p>
          <a:p>
            <a:pPr marL="214312" indent="-214312">
              <a:spcBef>
                <a:spcPts val="400"/>
              </a:spcBef>
              <a:buChar char="•"/>
            </a:pPr>
            <a:r>
              <a:rPr sz="2000"/>
              <a:t>%5 dekstrozun sudaki solüsyonu kullanılırken aşırı hızlı düzeltilmeye neden olmamak için dikkat edilmelidir. </a:t>
            </a:r>
          </a:p>
          <a:p>
            <a:pPr>
              <a:buChar char="•"/>
            </a:pPr>
            <a:endParaRPr sz="2000"/>
          </a:p>
          <a:p>
            <a:pPr marL="214312" indent="-214312">
              <a:spcBef>
                <a:spcPts val="400"/>
              </a:spcBef>
              <a:buChar char="•"/>
            </a:pPr>
            <a:r>
              <a:rPr sz="2000"/>
              <a:t>Hipernatreminin düzeltilmesi için gereken su miktarı: </a:t>
            </a:r>
          </a:p>
          <a:p>
            <a:pPr>
              <a:spcBef>
                <a:spcPts val="400"/>
              </a:spcBef>
              <a:buSzTx/>
              <a:buNone/>
            </a:pPr>
            <a:r>
              <a:rPr sz="2000"/>
              <a:t>	Sıvı eksikliği (L) = [(serum sodyum – 140) / 140 ] x TBW</a:t>
            </a:r>
          </a:p>
          <a:p>
            <a:pPr>
              <a:spcBef>
                <a:spcPts val="400"/>
              </a:spcBef>
              <a:buSzTx/>
              <a:buNone/>
            </a:pPr>
            <a:r>
              <a:rPr sz="2000" i="1"/>
              <a:t>	</a:t>
            </a:r>
            <a:r>
              <a:rPr sz="1600" i="1"/>
              <a:t>Tahmin edilen TBW:  yağsız vücut ağırlığının erkeklerde %50’si kadınlarda %40’ı.</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33</a:t>
            </a:r>
          </a:p>
        </p:txBody>
      </p:sp>
      <p:sp>
        <p:nvSpPr>
          <p:cNvPr id="134" name="Shape 134"/>
          <p:cNvSpPr>
            <a:spLocks noGrp="1"/>
          </p:cNvSpPr>
          <p:nvPr>
            <p:ph type="body" idx="4294967295"/>
          </p:nvPr>
        </p:nvSpPr>
        <p:spPr>
          <a:xfrm>
            <a:off x="323850" y="404812"/>
            <a:ext cx="8424863" cy="5976938"/>
          </a:xfrm>
          <a:prstGeom prst="rect">
            <a:avLst/>
          </a:prstGeom>
        </p:spPr>
        <p:txBody>
          <a:bodyPr>
            <a:normAutofit/>
          </a:bodyPr>
          <a:lstStyle/>
          <a:p>
            <a:pPr>
              <a:spcBef>
                <a:spcPts val="400"/>
              </a:spcBef>
              <a:buSzTx/>
              <a:buNone/>
            </a:pPr>
            <a:r>
              <a:rPr sz="2000" b="1">
                <a:solidFill>
                  <a:srgbClr val="FF0000"/>
                </a:solidFill>
              </a:rPr>
              <a:t>Akut hipernatremide (48 saaten kısa): </a:t>
            </a:r>
          </a:p>
          <a:p>
            <a:pPr marL="214312" indent="-214312" algn="just">
              <a:spcBef>
                <a:spcPts val="400"/>
              </a:spcBef>
              <a:buChar char="•"/>
            </a:pPr>
            <a:r>
              <a:rPr sz="2000"/>
              <a:t>Serum sodyum konsantrasyonunun hızlı düzeltilmesi prognozu iyileştirir, serebral ödem riskini arttırmaz.</a:t>
            </a:r>
          </a:p>
          <a:p>
            <a:pPr marL="214312" indent="-214312">
              <a:spcBef>
                <a:spcPts val="400"/>
              </a:spcBef>
              <a:buChar char="•"/>
            </a:pPr>
            <a:r>
              <a:rPr sz="2000"/>
              <a:t>Uygulanan sıvı miktarı serum sodyumunda 1 mEq/L/sa ve 12 mEq/L/gün’lük bir düşme sağlanacak şekilde ayarlanmalıdır. </a:t>
            </a:r>
          </a:p>
          <a:p>
            <a:pPr algn="just">
              <a:buChar char="•"/>
            </a:pPr>
            <a:endParaRPr sz="2000"/>
          </a:p>
          <a:p>
            <a:pPr algn="just">
              <a:spcBef>
                <a:spcPts val="400"/>
              </a:spcBef>
              <a:buSzTx/>
              <a:buNone/>
            </a:pPr>
            <a:r>
              <a:rPr sz="2000" b="1">
                <a:solidFill>
                  <a:srgbClr val="FF0000"/>
                </a:solidFill>
              </a:rPr>
              <a:t>Daha uzun süreli hipernatremi durumlarında: </a:t>
            </a:r>
          </a:p>
          <a:p>
            <a:pPr marL="214312" indent="-214312" algn="just">
              <a:spcBef>
                <a:spcPts val="400"/>
              </a:spcBef>
              <a:buChar char="•"/>
            </a:pPr>
            <a:r>
              <a:rPr sz="2000" b="1"/>
              <a:t>Tedavi yavaş yapılmalıdır.</a:t>
            </a:r>
          </a:p>
          <a:p>
            <a:pPr marL="214312" indent="-214312" algn="just">
              <a:spcBef>
                <a:spcPts val="400"/>
              </a:spcBef>
              <a:buChar char="•"/>
            </a:pPr>
            <a:r>
              <a:rPr sz="2000"/>
              <a:t>Serum sodyumunda en fazla 0.5-0.7 mEq/L/sa hızla düzelme serebral ödem ve buna bağlı gelişebilecek konvülsyonları önler.</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34</a:t>
            </a:r>
          </a:p>
        </p:txBody>
      </p:sp>
      <p:pic>
        <p:nvPicPr>
          <p:cNvPr id="137" name="image.png"/>
          <p:cNvPicPr>
            <a:picLocks noChangeAspect="1"/>
          </p:cNvPicPr>
          <p:nvPr/>
        </p:nvPicPr>
        <p:blipFill>
          <a:blip r:embed="rId2">
            <a:extLst/>
          </a:blip>
          <a:stretch>
            <a:fillRect/>
          </a:stretch>
        </p:blipFill>
        <p:spPr>
          <a:xfrm>
            <a:off x="382587" y="260350"/>
            <a:ext cx="8424863" cy="5943600"/>
          </a:xfrm>
          <a:prstGeom prst="rect">
            <a:avLst/>
          </a:prstGeom>
          <a:ln>
            <a:solidFill>
              <a:srgbClr val="00CCFF"/>
            </a:solidFill>
          </a:ln>
        </p:spPr>
      </p:pic>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Shape 139"/>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35</a:t>
            </a:r>
          </a:p>
        </p:txBody>
      </p:sp>
      <p:sp>
        <p:nvSpPr>
          <p:cNvPr id="140" name="Shape 140"/>
          <p:cNvSpPr>
            <a:spLocks noGrp="1"/>
          </p:cNvSpPr>
          <p:nvPr>
            <p:ph type="title" idx="4294967295"/>
          </p:nvPr>
        </p:nvSpPr>
        <p:spPr>
          <a:xfrm>
            <a:off x="468312" y="-277813"/>
            <a:ext cx="8229601" cy="1143001"/>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Potasyum</a:t>
            </a:r>
          </a:p>
        </p:txBody>
      </p:sp>
      <p:sp>
        <p:nvSpPr>
          <p:cNvPr id="141" name="Shape 141"/>
          <p:cNvSpPr>
            <a:spLocks noGrp="1"/>
          </p:cNvSpPr>
          <p:nvPr>
            <p:ph type="body" idx="4294967295"/>
          </p:nvPr>
        </p:nvSpPr>
        <p:spPr>
          <a:xfrm>
            <a:off x="153987" y="628650"/>
            <a:ext cx="8785226" cy="5976938"/>
          </a:xfrm>
          <a:prstGeom prst="rect">
            <a:avLst/>
          </a:prstGeom>
        </p:spPr>
        <p:txBody>
          <a:bodyPr>
            <a:normAutofit/>
          </a:bodyPr>
          <a:lstStyle/>
          <a:p>
            <a:pPr marL="214312" indent="-214312">
              <a:lnSpc>
                <a:spcPct val="90000"/>
              </a:lnSpc>
              <a:spcBef>
                <a:spcPts val="400"/>
              </a:spcBef>
              <a:buChar char="•"/>
            </a:pPr>
            <a:r>
              <a:rPr sz="2000"/>
              <a:t>Potasyum esas </a:t>
            </a:r>
            <a:r>
              <a:rPr sz="2000" b="1" i="1"/>
              <a:t>intraselüler</a:t>
            </a:r>
            <a:r>
              <a:rPr sz="2000"/>
              <a:t> katyondur. Vücuttaki potasyumun %98 i intraselüler kompartmanda bulunur.</a:t>
            </a:r>
          </a:p>
          <a:p>
            <a:pPr marL="661307" lvl="1" indent="-204107">
              <a:lnSpc>
                <a:spcPct val="90000"/>
              </a:lnSpc>
              <a:spcBef>
                <a:spcPts val="400"/>
              </a:spcBef>
              <a:defRPr sz="2800"/>
            </a:pPr>
            <a:r>
              <a:rPr sz="2000"/>
              <a:t>İntraselüler konsantrasyonu: 130-180 mEq/L, </a:t>
            </a:r>
          </a:p>
          <a:p>
            <a:pPr marL="661307" lvl="1" indent="-204107">
              <a:lnSpc>
                <a:spcPct val="90000"/>
              </a:lnSpc>
              <a:spcBef>
                <a:spcPts val="400"/>
              </a:spcBef>
              <a:defRPr sz="2800"/>
            </a:pPr>
            <a:r>
              <a:rPr sz="2000"/>
              <a:t>Ekstraselüler konsantrasyonu: 3,5-5 mEq/Ldir.</a:t>
            </a:r>
          </a:p>
          <a:p>
            <a:pPr marL="661307" lvl="1" indent="-204107">
              <a:lnSpc>
                <a:spcPct val="90000"/>
              </a:lnSpc>
              <a:spcBef>
                <a:spcPts val="400"/>
              </a:spcBef>
              <a:defRPr sz="2800"/>
            </a:pPr>
            <a:r>
              <a:rPr sz="2000"/>
              <a:t>Serum potasyum seviyesi vücuttaki potasyum miktarın kötü bir göstergesidir.</a:t>
            </a:r>
          </a:p>
          <a:p>
            <a:pPr marL="661307" lvl="1" indent="-204107">
              <a:lnSpc>
                <a:spcPct val="90000"/>
              </a:lnSpc>
              <a:spcBef>
                <a:spcPts val="400"/>
              </a:spcBef>
              <a:defRPr sz="2800"/>
            </a:pPr>
            <a:r>
              <a:rPr sz="2000"/>
              <a:t>Vücuttaki potasyumun %98 i intraselüler kompartmanda bulunur.</a:t>
            </a:r>
          </a:p>
          <a:p>
            <a:pPr marL="661307" lvl="1" indent="-204107">
              <a:lnSpc>
                <a:spcPct val="90000"/>
              </a:lnSpc>
              <a:spcBef>
                <a:spcPts val="400"/>
              </a:spcBef>
              <a:defRPr sz="2800"/>
            </a:pPr>
            <a:r>
              <a:rPr sz="2000"/>
              <a:t>Plazma ekstraselüler sıvının %20 sini oluşturur, plazmada bulunan potasyum ise total vücut potasyumunun %0,4 üdür. </a:t>
            </a:r>
          </a:p>
          <a:p>
            <a:pPr>
              <a:lnSpc>
                <a:spcPct val="90000"/>
              </a:lnSpc>
              <a:buChar char="•"/>
            </a:pPr>
            <a:endParaRPr sz="2000"/>
          </a:p>
          <a:p>
            <a:pPr>
              <a:lnSpc>
                <a:spcPct val="90000"/>
              </a:lnSpc>
              <a:spcBef>
                <a:spcPts val="400"/>
              </a:spcBef>
              <a:buSzTx/>
              <a:buNone/>
            </a:pPr>
            <a:r>
              <a:rPr sz="2000" b="1">
                <a:solidFill>
                  <a:srgbClr val="FF0000"/>
                </a:solidFill>
              </a:rPr>
              <a:t>Potasyum dengesi</a:t>
            </a:r>
            <a:r>
              <a:rPr sz="2000">
                <a:solidFill>
                  <a:srgbClr val="FF0000"/>
                </a:solidFill>
              </a:rPr>
              <a:t> </a:t>
            </a:r>
          </a:p>
          <a:p>
            <a:pPr marL="214312" indent="-214312">
              <a:lnSpc>
                <a:spcPct val="90000"/>
              </a:lnSpc>
              <a:spcBef>
                <a:spcPts val="400"/>
              </a:spcBef>
              <a:buChar char="•"/>
            </a:pPr>
            <a:r>
              <a:rPr sz="2000"/>
              <a:t>Ekstraselüler-intraselüler kompartmanlar arasında değişim ve renal mekanizmalarla sağlanır. </a:t>
            </a: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hape 143"/>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36</a:t>
            </a:r>
          </a:p>
        </p:txBody>
      </p:sp>
      <p:sp>
        <p:nvSpPr>
          <p:cNvPr id="144" name="Shape 144"/>
          <p:cNvSpPr>
            <a:spLocks noGrp="1"/>
          </p:cNvSpPr>
          <p:nvPr>
            <p:ph type="body" idx="4294967295"/>
          </p:nvPr>
        </p:nvSpPr>
        <p:spPr>
          <a:xfrm>
            <a:off x="179387" y="188912"/>
            <a:ext cx="8713788" cy="6408738"/>
          </a:xfrm>
          <a:prstGeom prst="rect">
            <a:avLst/>
          </a:prstGeom>
        </p:spPr>
        <p:txBody>
          <a:bodyPr>
            <a:normAutofit/>
          </a:bodyPr>
          <a:lstStyle/>
          <a:p>
            <a:pPr marL="214312" indent="-214312">
              <a:spcBef>
                <a:spcPts val="400"/>
              </a:spcBef>
              <a:buChar char="•"/>
            </a:pPr>
            <a:r>
              <a:rPr sz="2000" b="1" i="1"/>
              <a:t>Aldosteronun</a:t>
            </a:r>
            <a:r>
              <a:rPr sz="2000"/>
              <a:t> etkisiyle kortikal distal nefrondan sekrete edilen potasyum idrarla atılır. </a:t>
            </a:r>
          </a:p>
          <a:p>
            <a:pPr>
              <a:buChar char="•"/>
            </a:pPr>
            <a:endParaRPr sz="2000"/>
          </a:p>
          <a:p>
            <a:pPr marL="214312" indent="-214312">
              <a:spcBef>
                <a:spcPts val="400"/>
              </a:spcBef>
              <a:buChar char="•"/>
            </a:pPr>
            <a:r>
              <a:rPr sz="2000"/>
              <a:t>Hücre içi ve dışı potasyum hareketi insülin, asit-baz durumu, katekolaminler, aldosteron, plazma osmolalitesi, glukagon ve hücre nekrozundan etkilenir. </a:t>
            </a:r>
          </a:p>
          <a:p>
            <a:pPr>
              <a:buChar char="•"/>
            </a:pPr>
            <a:endParaRPr sz="2000"/>
          </a:p>
          <a:p>
            <a:pPr marL="214312" indent="-214312">
              <a:spcBef>
                <a:spcPts val="400"/>
              </a:spcBef>
              <a:buChar char="•"/>
            </a:pPr>
            <a:r>
              <a:rPr sz="2000"/>
              <a:t>Normal şartlarda günlük potasyum alımı 50-150 mEq arasında değişir ve bunun büyük kısmı idrar, daha az gaita ile atılır. </a:t>
            </a:r>
          </a:p>
          <a:p>
            <a:pPr marL="214312" indent="-214312">
              <a:spcBef>
                <a:spcPts val="400"/>
              </a:spcBef>
              <a:buChar char="•"/>
            </a:pPr>
            <a:r>
              <a:rPr sz="2000" b="1" i="1"/>
              <a:t>Travmayı takiben</a:t>
            </a:r>
            <a:r>
              <a:rPr sz="2000"/>
              <a:t> idrar ile potasyum atılımı 90-100 mEq/L ye kadar çıkabilir. </a:t>
            </a:r>
            <a:r>
              <a:rPr sz="2000">
                <a:solidFill>
                  <a:srgbClr val="FF0000"/>
                </a:solidFill>
              </a:rPr>
              <a:t>*</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37</a:t>
            </a:r>
          </a:p>
        </p:txBody>
      </p:sp>
      <p:pic>
        <p:nvPicPr>
          <p:cNvPr id="147" name="image.png"/>
          <p:cNvPicPr>
            <a:picLocks noChangeAspect="1"/>
          </p:cNvPicPr>
          <p:nvPr/>
        </p:nvPicPr>
        <p:blipFill>
          <a:blip r:embed="rId2">
            <a:extLst/>
          </a:blip>
          <a:stretch>
            <a:fillRect/>
          </a:stretch>
        </p:blipFill>
        <p:spPr>
          <a:xfrm>
            <a:off x="1331912" y="100012"/>
            <a:ext cx="6454776" cy="6669088"/>
          </a:xfrm>
          <a:prstGeom prst="rect">
            <a:avLst/>
          </a:prstGeom>
          <a:ln>
            <a:solidFill>
              <a:srgbClr val="00CCFF"/>
            </a:solidFill>
          </a:ln>
        </p:spPr>
      </p:pic>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38</a:t>
            </a:r>
          </a:p>
        </p:txBody>
      </p:sp>
      <p:sp>
        <p:nvSpPr>
          <p:cNvPr id="150" name="Shape 150"/>
          <p:cNvSpPr>
            <a:spLocks noGrp="1"/>
          </p:cNvSpPr>
          <p:nvPr>
            <p:ph type="title" idx="4294967295"/>
          </p:nvPr>
        </p:nvSpPr>
        <p:spPr>
          <a:xfrm>
            <a:off x="395287" y="-215901"/>
            <a:ext cx="8229601" cy="1143002"/>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Hiperkalemi</a:t>
            </a:r>
          </a:p>
        </p:txBody>
      </p:sp>
      <p:sp>
        <p:nvSpPr>
          <p:cNvPr id="151" name="Shape 151"/>
          <p:cNvSpPr>
            <a:spLocks noGrp="1"/>
          </p:cNvSpPr>
          <p:nvPr>
            <p:ph type="body" idx="4294967295"/>
          </p:nvPr>
        </p:nvSpPr>
        <p:spPr>
          <a:xfrm>
            <a:off x="179387" y="692150"/>
            <a:ext cx="8785226" cy="5976938"/>
          </a:xfrm>
          <a:prstGeom prst="rect">
            <a:avLst/>
          </a:prstGeom>
        </p:spPr>
        <p:txBody>
          <a:bodyPr>
            <a:normAutofit/>
          </a:bodyPr>
          <a:lstStyle/>
          <a:p>
            <a:pPr marL="214312" indent="-214312">
              <a:spcBef>
                <a:spcPts val="400"/>
              </a:spcBef>
              <a:buChar char="•"/>
            </a:pPr>
            <a:r>
              <a:rPr sz="2000"/>
              <a:t>Potasyumun hücre dışına çıkması (transselüler geçiş) ya da </a:t>
            </a:r>
          </a:p>
          <a:p>
            <a:pPr>
              <a:spcBef>
                <a:spcPts val="400"/>
              </a:spcBef>
              <a:buSzTx/>
              <a:buNone/>
            </a:pPr>
            <a:r>
              <a:rPr sz="2000"/>
              <a:t>	renal atılımın bozulması nedeniyle oluşur.</a:t>
            </a:r>
          </a:p>
          <a:p>
            <a:pPr>
              <a:buSzTx/>
              <a:buNone/>
            </a:pPr>
            <a:endParaRPr sz="2000"/>
          </a:p>
          <a:p>
            <a:pPr marL="214312" indent="-214312">
              <a:spcBef>
                <a:spcPts val="400"/>
              </a:spcBef>
              <a:buChar char="•"/>
            </a:pPr>
            <a:r>
              <a:rPr sz="2000" b="1"/>
              <a:t>Böbrek hastalıkları</a:t>
            </a:r>
            <a:r>
              <a:rPr sz="2000"/>
              <a:t> en sık nedenidir.</a:t>
            </a:r>
          </a:p>
          <a:p>
            <a:pPr>
              <a:spcBef>
                <a:spcPts val="400"/>
              </a:spcBef>
              <a:buSzTx/>
              <a:buNone/>
            </a:pPr>
            <a:r>
              <a:rPr sz="2000"/>
              <a:t>	Diyet ile alınan potasyum glomerüler filtrasyon hızı %10 ve idrar çıkışı 1 L/gün ün altına düşene kadar K idrar ile atılabilir. </a:t>
            </a:r>
            <a:r>
              <a:rPr sz="2000">
                <a:solidFill>
                  <a:srgbClr val="FF0000"/>
                </a:solidFill>
              </a:rPr>
              <a:t>*</a:t>
            </a:r>
          </a:p>
          <a:p>
            <a:pPr marL="214312" indent="-214312">
              <a:spcBef>
                <a:spcPts val="400"/>
              </a:spcBef>
              <a:buChar char="•"/>
            </a:pPr>
            <a:r>
              <a:rPr sz="2000" b="1"/>
              <a:t>Primer adrenal yetmezlik / Addison hastalığı</a:t>
            </a:r>
            <a:endParaRPr sz="2000"/>
          </a:p>
          <a:p>
            <a:pPr marL="214312" indent="-214312">
              <a:spcBef>
                <a:spcPts val="400"/>
              </a:spcBef>
              <a:buChar char="•"/>
            </a:pPr>
            <a:r>
              <a:rPr sz="2000" b="1"/>
              <a:t>Hiperkalemi yapabilen ilaçlar:</a:t>
            </a:r>
            <a:r>
              <a:rPr sz="2000"/>
              <a:t> 	</a:t>
            </a:r>
          </a:p>
          <a:p>
            <a:pPr>
              <a:spcBef>
                <a:spcPts val="400"/>
              </a:spcBef>
              <a:buSzTx/>
              <a:buNone/>
            </a:pPr>
            <a:r>
              <a:rPr sz="2000"/>
              <a:t>	Non-steroid antiinflamatuar ilaçlar, ACE inhibitörleri, siklosporin, potasyum tutucu diüretikler vb. (özellikle riskli hasta gruplarında: ileri yaş, diyabet, renal fonksiyon bozukluğu) </a:t>
            </a:r>
          </a:p>
          <a:p>
            <a:pPr marL="214312" indent="-214312">
              <a:spcBef>
                <a:spcPts val="400"/>
              </a:spcBef>
              <a:buChar char="•"/>
            </a:pPr>
            <a:r>
              <a:rPr sz="2000" b="1"/>
              <a:t>Asidoz:  </a:t>
            </a:r>
          </a:p>
          <a:p>
            <a:pPr>
              <a:spcBef>
                <a:spcPts val="400"/>
              </a:spcBef>
              <a:buSzTx/>
              <a:buNone/>
            </a:pPr>
            <a:r>
              <a:rPr sz="2000"/>
              <a:t>	Renal potasyum atılımını azaltır ve potasyumu hücre dışına çıkararak hiperkalemi ile sonuçlanır. </a:t>
            </a: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39</a:t>
            </a:r>
          </a:p>
        </p:txBody>
      </p:sp>
      <p:sp>
        <p:nvSpPr>
          <p:cNvPr id="154" name="Shape 154"/>
          <p:cNvSpPr>
            <a:spLocks noGrp="1"/>
          </p:cNvSpPr>
          <p:nvPr>
            <p:ph type="body" idx="4294967295"/>
          </p:nvPr>
        </p:nvSpPr>
        <p:spPr>
          <a:xfrm>
            <a:off x="323850" y="476250"/>
            <a:ext cx="8569325" cy="5689600"/>
          </a:xfrm>
          <a:prstGeom prst="rect">
            <a:avLst/>
          </a:prstGeom>
        </p:spPr>
        <p:txBody>
          <a:bodyPr>
            <a:normAutofit/>
          </a:bodyPr>
          <a:lstStyle/>
          <a:p>
            <a:pPr>
              <a:buChar char="•"/>
            </a:pPr>
            <a:endParaRPr sz="2000"/>
          </a:p>
          <a:p>
            <a:pPr marL="214312" indent="-214312">
              <a:spcBef>
                <a:spcPts val="400"/>
              </a:spcBef>
              <a:buChar char="•"/>
            </a:pPr>
            <a:r>
              <a:rPr sz="2000"/>
              <a:t>Hiperkatabolizma, gastrointestinal kanama, rabdomyoliz, doku nekrozu, tümörler ve kemoterapi lizisi hücre dışına potasyum çıkışına neden olurlar.</a:t>
            </a:r>
          </a:p>
          <a:p>
            <a:pPr>
              <a:buSzTx/>
              <a:buNone/>
            </a:pPr>
            <a:endParaRPr sz="2000"/>
          </a:p>
          <a:p>
            <a:pPr marL="214312" indent="-214312">
              <a:spcBef>
                <a:spcPts val="400"/>
              </a:spcBef>
              <a:buChar char="•"/>
            </a:pPr>
            <a:r>
              <a:rPr sz="2000"/>
              <a:t>Önemli trombositoz veya lökositoz varlığında yada hemolizli kanda serum potasyum ölçümleri hatalı olarak yüksek bulunabilir. Özellikle hiperkalemi beklenmeyen hastalarda laboratuar hatalarını dışlamak için ölçüm tekrarlanmalıdır. </a:t>
            </a:r>
            <a:r>
              <a:rPr sz="2000">
                <a:solidFill>
                  <a:srgbClr val="FF0000"/>
                </a:solidFill>
              </a:rPr>
              <a:t>*</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hape 38"/>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4</a:t>
            </a:r>
          </a:p>
        </p:txBody>
      </p:sp>
      <p:sp>
        <p:nvSpPr>
          <p:cNvPr id="39" name="Shape 39"/>
          <p:cNvSpPr>
            <a:spLocks noGrp="1"/>
          </p:cNvSpPr>
          <p:nvPr>
            <p:ph type="body" idx="4294967295"/>
          </p:nvPr>
        </p:nvSpPr>
        <p:spPr>
          <a:xfrm>
            <a:off x="250825" y="765175"/>
            <a:ext cx="8569325" cy="5616575"/>
          </a:xfrm>
          <a:prstGeom prst="rect">
            <a:avLst/>
          </a:prstGeom>
        </p:spPr>
        <p:txBody>
          <a:bodyPr>
            <a:normAutofit/>
          </a:bodyPr>
          <a:lstStyle/>
          <a:p>
            <a:pPr marL="214312" indent="-214312">
              <a:lnSpc>
                <a:spcPct val="150000"/>
              </a:lnSpc>
              <a:spcBef>
                <a:spcPts val="0"/>
              </a:spcBef>
              <a:buChar char="•"/>
            </a:pPr>
            <a:r>
              <a:rPr sz="2000"/>
              <a:t>Gastrointestinal kanal içinde, mesanede, ekzokrin glandlarda, periton ve santral sinir sistemi içindeki sıvıları kapsayan bölüme </a:t>
            </a:r>
            <a:r>
              <a:rPr sz="2000" b="1">
                <a:solidFill>
                  <a:srgbClr val="FF0000"/>
                </a:solidFill>
              </a:rPr>
              <a:t>transselüler kompartman</a:t>
            </a:r>
            <a:r>
              <a:rPr sz="2000"/>
              <a:t> adı da verilir </a:t>
            </a:r>
          </a:p>
          <a:p>
            <a:pPr>
              <a:lnSpc>
                <a:spcPct val="150000"/>
              </a:lnSpc>
              <a:spcBef>
                <a:spcPts val="0"/>
              </a:spcBef>
              <a:buChar char="•"/>
            </a:pPr>
            <a:endParaRPr sz="2000"/>
          </a:p>
          <a:p>
            <a:pPr marL="214312" indent="-214312">
              <a:lnSpc>
                <a:spcPct val="150000"/>
              </a:lnSpc>
              <a:spcBef>
                <a:spcPts val="0"/>
              </a:spcBef>
              <a:buChar char="•"/>
            </a:pPr>
            <a:r>
              <a:rPr sz="2000"/>
              <a:t>Bazı patolojik durumlarda karın boşluğu (asit, peritonit, pankreatit), toraks (plevral efüyon) ya da gastrointestinal sistem lümenindeki (intestinal obstrüksyon) su </a:t>
            </a:r>
            <a:r>
              <a:rPr sz="2000" b="1">
                <a:solidFill>
                  <a:srgbClr val="FF0000"/>
                </a:solidFill>
              </a:rPr>
              <a:t>üçüncü boşluk</a:t>
            </a:r>
            <a:r>
              <a:rPr sz="2000"/>
              <a:t> olarak adlandırılır ve  ekstraselüler kompartmanın non-fonksiyonel bölümüne dahil olur. </a:t>
            </a:r>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hape 156"/>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40</a:t>
            </a:r>
          </a:p>
        </p:txBody>
      </p:sp>
      <p:sp>
        <p:nvSpPr>
          <p:cNvPr id="157" name="Shape 157"/>
          <p:cNvSpPr>
            <a:spLocks noGrp="1"/>
          </p:cNvSpPr>
          <p:nvPr>
            <p:ph type="body" idx="4294967295"/>
          </p:nvPr>
        </p:nvSpPr>
        <p:spPr>
          <a:xfrm>
            <a:off x="179387" y="188912"/>
            <a:ext cx="8713788" cy="6480176"/>
          </a:xfrm>
          <a:prstGeom prst="rect">
            <a:avLst/>
          </a:prstGeom>
        </p:spPr>
        <p:txBody>
          <a:bodyPr>
            <a:normAutofit/>
          </a:bodyPr>
          <a:lstStyle/>
          <a:p>
            <a:pPr marL="214312" indent="-214312">
              <a:spcBef>
                <a:spcPts val="400"/>
              </a:spcBef>
              <a:buChar char="•"/>
            </a:pPr>
            <a:r>
              <a:rPr sz="2000"/>
              <a:t>Hiperkalemide membran eksitasyon potansiyeli düştüğü için hücreler daha kolay uyarılabilir hale gelir. Ciddi hiperkalemide </a:t>
            </a:r>
            <a:r>
              <a:rPr sz="2000" b="1" i="1"/>
              <a:t>intrakardiyak iletim yavaşlar</a:t>
            </a:r>
            <a:r>
              <a:rPr sz="2000"/>
              <a:t>, aritmi, bradikardi ve hipotansiyonu </a:t>
            </a:r>
            <a:r>
              <a:rPr sz="2000" b="1" i="1">
                <a:solidFill>
                  <a:srgbClr val="FF0000"/>
                </a:solidFill>
              </a:rPr>
              <a:t>kardiyak arrest</a:t>
            </a:r>
            <a:r>
              <a:rPr sz="2000"/>
              <a:t> gelişimi takip edebilir. </a:t>
            </a:r>
          </a:p>
          <a:p>
            <a:pPr marL="214312" indent="-214312">
              <a:spcBef>
                <a:spcPts val="400"/>
              </a:spcBef>
              <a:buChar char="•"/>
            </a:pPr>
            <a:r>
              <a:rPr sz="2000"/>
              <a:t>EKG anomalisinin derecesi tedavinin acliyeti konusunda fikir verir. </a:t>
            </a:r>
            <a:r>
              <a:rPr sz="2000">
                <a:solidFill>
                  <a:srgbClr val="FF0000"/>
                </a:solidFill>
              </a:rPr>
              <a:t>*</a:t>
            </a:r>
          </a:p>
          <a:p>
            <a:pPr marL="214312" indent="-214312">
              <a:spcBef>
                <a:spcPts val="400"/>
              </a:spcBef>
              <a:buChar char="•"/>
            </a:pPr>
            <a:r>
              <a:rPr sz="2000"/>
              <a:t>Tedavide esas amaç kardiyak etkilerin önlenmesidir. </a:t>
            </a:r>
          </a:p>
          <a:p>
            <a:pPr marL="214312" indent="-214312">
              <a:spcBef>
                <a:spcPts val="400"/>
              </a:spcBef>
              <a:buChar char="•"/>
            </a:pPr>
            <a:r>
              <a:rPr sz="2000"/>
              <a:t>Serum potasyum seviyesi </a:t>
            </a:r>
            <a:r>
              <a:rPr sz="2000">
                <a:solidFill>
                  <a:srgbClr val="FF0000"/>
                </a:solidFill>
              </a:rPr>
              <a:t>6 mEq/L</a:t>
            </a:r>
            <a:r>
              <a:rPr sz="2000"/>
              <a:t> nin üstüne çıktığında kardiyak etkiler görülmeye başlar. </a:t>
            </a:r>
          </a:p>
          <a:p>
            <a:pPr marL="214312" indent="-214312">
              <a:spcBef>
                <a:spcPts val="400"/>
              </a:spcBef>
              <a:buChar char="•"/>
            </a:pPr>
            <a:r>
              <a:rPr sz="2000" b="1"/>
              <a:t>İlk EKG bulguları</a:t>
            </a:r>
            <a:r>
              <a:rPr sz="2000"/>
              <a:t> </a:t>
            </a:r>
          </a:p>
          <a:p>
            <a:pPr marL="640896" lvl="1" indent="-183696">
              <a:spcBef>
                <a:spcPts val="400"/>
              </a:spcBef>
              <a:defRPr sz="2800"/>
            </a:pPr>
            <a:r>
              <a:rPr sz="1800" i="1"/>
              <a:t>Yüksek, sivri T dalgaları, </a:t>
            </a:r>
          </a:p>
          <a:p>
            <a:pPr marL="640896" lvl="1" indent="-183696">
              <a:spcBef>
                <a:spcPts val="400"/>
              </a:spcBef>
              <a:defRPr sz="2800"/>
            </a:pPr>
            <a:r>
              <a:rPr sz="1800" i="1"/>
              <a:t>Normal yada kısalmış QT aralığıdır</a:t>
            </a:r>
          </a:p>
          <a:p>
            <a:pPr marL="640896" lvl="1" indent="-183696">
              <a:spcBef>
                <a:spcPts val="400"/>
              </a:spcBef>
              <a:defRPr sz="2800"/>
            </a:pPr>
            <a:r>
              <a:rPr sz="1800"/>
              <a:t>Potasyum düzeyi arttıkça, PR aralığı uzamaya başlar, P dalgası silinir ve kaybolur. QRS kompleksi genişler, Q-T aralığında uzamayı takiben sine dalgası ortaya çıkar ve sonraki atımlarda kalp durur. </a:t>
            </a:r>
          </a:p>
          <a:p>
            <a:pPr marL="214312" indent="-214312">
              <a:spcBef>
                <a:spcPts val="400"/>
              </a:spcBef>
              <a:buChar char="•"/>
            </a:pPr>
            <a:r>
              <a:rPr sz="2000"/>
              <a:t>Serum potasyum seviyesi </a:t>
            </a:r>
            <a:r>
              <a:rPr sz="2000">
                <a:solidFill>
                  <a:srgbClr val="FF0000"/>
                </a:solidFill>
              </a:rPr>
              <a:t>7 mEq/L</a:t>
            </a:r>
            <a:r>
              <a:rPr sz="2000"/>
              <a:t> olduğunda kas güçsüzlüğü ve gevşek paralizi ortaya çıkar. Bunu duyu anomalileri, konuşma bozukluğu ve solunum arresti takip edebilir. </a:t>
            </a: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Shape 159"/>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41</a:t>
            </a:r>
          </a:p>
        </p:txBody>
      </p:sp>
      <p:sp>
        <p:nvSpPr>
          <p:cNvPr id="160" name="Shape 160"/>
          <p:cNvSpPr>
            <a:spLocks noGrp="1"/>
          </p:cNvSpPr>
          <p:nvPr>
            <p:ph type="body" idx="4294967295"/>
          </p:nvPr>
        </p:nvSpPr>
        <p:spPr>
          <a:xfrm>
            <a:off x="250825" y="333375"/>
            <a:ext cx="8642350" cy="6335713"/>
          </a:xfrm>
          <a:prstGeom prst="rect">
            <a:avLst/>
          </a:prstGeom>
        </p:spPr>
        <p:txBody>
          <a:bodyPr>
            <a:normAutofit/>
          </a:bodyPr>
          <a:lstStyle/>
          <a:p>
            <a:pPr>
              <a:spcBef>
                <a:spcPts val="400"/>
              </a:spcBef>
              <a:buSzTx/>
              <a:buNone/>
            </a:pPr>
            <a:r>
              <a:rPr sz="2000" b="1">
                <a:solidFill>
                  <a:srgbClr val="FF0000"/>
                </a:solidFill>
              </a:rPr>
              <a:t>HİPERKALEMİDE TEDAVİ</a:t>
            </a:r>
          </a:p>
          <a:p>
            <a:pPr>
              <a:spcBef>
                <a:spcPts val="400"/>
              </a:spcBef>
              <a:buSzTx/>
              <a:buNone/>
            </a:pPr>
            <a:r>
              <a:rPr sz="2000" b="1"/>
              <a:t>Tedavide hedef</a:t>
            </a:r>
          </a:p>
          <a:p>
            <a:pPr marL="661307" lvl="1" indent="-204107">
              <a:spcBef>
                <a:spcPts val="400"/>
              </a:spcBef>
              <a:defRPr sz="2800"/>
            </a:pPr>
            <a:r>
              <a:rPr sz="2000"/>
              <a:t>toplam vücut potasyumunun düşürülmesi, </a:t>
            </a:r>
          </a:p>
          <a:p>
            <a:pPr marL="661307" lvl="1" indent="-204107">
              <a:spcBef>
                <a:spcPts val="400"/>
              </a:spcBef>
              <a:defRPr sz="2800"/>
            </a:pPr>
            <a:r>
              <a:rPr sz="2000"/>
              <a:t>potasyumun hücre dışı alandan hücre içi alana geçişinin sağlanması</a:t>
            </a:r>
          </a:p>
          <a:p>
            <a:pPr marL="661307" lvl="1" indent="-204107">
              <a:spcBef>
                <a:spcPts val="400"/>
              </a:spcBef>
              <a:defRPr sz="2800"/>
            </a:pPr>
            <a:r>
              <a:rPr sz="2000"/>
              <a:t>hücrelerin hiperpotaseminin etkilerinden korunmasıdır.</a:t>
            </a:r>
          </a:p>
          <a:p>
            <a:pPr marL="742950" lvl="1" indent="-285750">
              <a:spcBef>
                <a:spcPts val="600"/>
              </a:spcBef>
              <a:defRPr sz="2800"/>
            </a:pPr>
            <a:endParaRPr sz="2000"/>
          </a:p>
          <a:p>
            <a:pPr marL="214312" indent="-214312">
              <a:spcBef>
                <a:spcPts val="400"/>
              </a:spcBef>
              <a:buChar char="•"/>
            </a:pPr>
            <a:r>
              <a:rPr sz="2000"/>
              <a:t>İntravenöz sıvılar, enteral ve parenteral solüsyonlardaki potasyum gibi </a:t>
            </a:r>
            <a:r>
              <a:rPr sz="2000" b="1"/>
              <a:t>dışarıdan olan potasyum girişi kesilir.</a:t>
            </a:r>
            <a:r>
              <a:rPr sz="2000"/>
              <a:t> </a:t>
            </a:r>
          </a:p>
          <a:p>
            <a:pPr marL="214312" indent="-214312">
              <a:spcBef>
                <a:spcPts val="400"/>
              </a:spcBef>
              <a:buChar char="•"/>
            </a:pPr>
            <a:r>
              <a:rPr sz="2000" b="1"/>
              <a:t>Kayexalate</a:t>
            </a:r>
            <a:r>
              <a:rPr sz="2000"/>
              <a:t> alt gastrointestinal sistemde potasyuma bağlanan katyon değiştirici bir reçinedir. Oral veya rektal yoldan verilebilir. Yavaş etki eder.</a:t>
            </a:r>
          </a:p>
          <a:p>
            <a:pPr marL="214312" indent="-214312">
              <a:spcBef>
                <a:spcPts val="400"/>
              </a:spcBef>
              <a:buChar char="•"/>
            </a:pPr>
            <a:r>
              <a:rPr sz="2000"/>
              <a:t>EKG’de görülen anomali sadece T dalgasında sivrileşme ve serum K Düzeyi &lt;7 mEq/L ise tedaviye </a:t>
            </a:r>
            <a:r>
              <a:rPr sz="2000" b="1"/>
              <a:t>1000 ml %10 dekstroz solüsyonu 20 Ü kristalize insülin </a:t>
            </a:r>
            <a:r>
              <a:rPr sz="2000"/>
              <a:t>ile dengelenip verilerek başlanabilir. Bu tedavi ile serum potasyum düzeyinde yaklaşık 1 mEq/L düşüş sağlanabilir. </a:t>
            </a:r>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Shape 162"/>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42</a:t>
            </a:r>
          </a:p>
        </p:txBody>
      </p:sp>
      <p:sp>
        <p:nvSpPr>
          <p:cNvPr id="163" name="Shape 163"/>
          <p:cNvSpPr>
            <a:spLocks noGrp="1"/>
          </p:cNvSpPr>
          <p:nvPr>
            <p:ph type="body" idx="4294967295"/>
          </p:nvPr>
        </p:nvSpPr>
        <p:spPr>
          <a:xfrm>
            <a:off x="250825" y="188912"/>
            <a:ext cx="8569325" cy="6480176"/>
          </a:xfrm>
          <a:prstGeom prst="rect">
            <a:avLst/>
          </a:prstGeom>
        </p:spPr>
        <p:txBody>
          <a:bodyPr>
            <a:normAutofit/>
          </a:bodyPr>
          <a:lstStyle/>
          <a:p>
            <a:pPr marL="214312" indent="-214312">
              <a:spcBef>
                <a:spcPts val="400"/>
              </a:spcBef>
              <a:buClr>
                <a:schemeClr val="accent4"/>
              </a:buClr>
              <a:buChar char="•"/>
            </a:pPr>
            <a:r>
              <a:rPr sz="2000" b="1"/>
              <a:t>Sodyum bikarbonat</a:t>
            </a:r>
            <a:r>
              <a:rPr sz="2000"/>
              <a:t> da potasyumun hücre içine girişini arttırır</a:t>
            </a:r>
          </a:p>
          <a:p>
            <a:pPr marL="640896" lvl="1" indent="-183696">
              <a:spcBef>
                <a:spcPts val="400"/>
              </a:spcBef>
              <a:defRPr sz="2800"/>
            </a:pPr>
            <a:r>
              <a:rPr sz="1800"/>
              <a:t>1-2 ampul (50mEq/ampul) intravenöz puşe verilebilir. Bikarbonat kalsiyumu bağladığı için kalsiyum verildikten sonra uygulanmamalıdır. </a:t>
            </a:r>
          </a:p>
          <a:p>
            <a:pPr marL="214312" indent="-214312">
              <a:spcBef>
                <a:spcPts val="400"/>
              </a:spcBef>
              <a:buChar char="•"/>
            </a:pPr>
            <a:r>
              <a:rPr sz="2000"/>
              <a:t>Kayekselat ve bikarbonat verilmesinden sonra dolaşımda after yüklenme ve hipernatremi oluşabilir. </a:t>
            </a:r>
          </a:p>
          <a:p>
            <a:pPr marL="214312" indent="-214312">
              <a:spcBef>
                <a:spcPts val="400"/>
              </a:spcBef>
              <a:buChar char="•"/>
            </a:pPr>
            <a:r>
              <a:rPr sz="2000"/>
              <a:t>Eğer EKG’de p dalgalarının kaybı ve QRS komplekslerinde genişleme izleniyorsa </a:t>
            </a:r>
            <a:r>
              <a:rPr sz="2000" b="1"/>
              <a:t>intravenöz kalsiyum</a:t>
            </a:r>
            <a:r>
              <a:rPr sz="2000"/>
              <a:t> verilmelidir, kalsiyum hücre membran potansiyeli eşiğini düşürür. </a:t>
            </a:r>
          </a:p>
          <a:p>
            <a:pPr marL="640896" lvl="1" indent="-183696">
              <a:spcBef>
                <a:spcPts val="400"/>
              </a:spcBef>
              <a:defRPr sz="2800"/>
            </a:pPr>
            <a:r>
              <a:rPr sz="1800"/>
              <a:t>1 g %10 kalsiyum glukonat (3 dakikada verilmelidir) hiperkaleminin kardiyak etkilerini karşılar, etkisi 30 dakika kadar sürer. </a:t>
            </a:r>
          </a:p>
          <a:p>
            <a:pPr marL="640896" lvl="1" indent="-183696">
              <a:spcBef>
                <a:spcPts val="400"/>
              </a:spcBef>
              <a:defRPr sz="2800"/>
            </a:pPr>
            <a:r>
              <a:rPr sz="1800"/>
              <a:t>Dijital toksisitesi olan hastalarda kardiyotoksik etkileri arttıracağından kalsiyum kullanılmamalıdır, magnezyum sülfat (2g intravenöz bolus) verilebilir. </a:t>
            </a:r>
          </a:p>
          <a:p>
            <a:pPr marL="214312" indent="-214312">
              <a:spcBef>
                <a:spcPts val="400"/>
              </a:spcBef>
              <a:buChar char="•"/>
            </a:pPr>
            <a:r>
              <a:rPr sz="2000"/>
              <a:t>Potasyumun idrar ile atılımını arttırmak için intravenöz 100 mg </a:t>
            </a:r>
            <a:r>
              <a:rPr sz="2000" b="1"/>
              <a:t>furosemid</a:t>
            </a:r>
            <a:r>
              <a:rPr sz="2000" b="1" i="1"/>
              <a:t> </a:t>
            </a:r>
            <a:r>
              <a:rPr sz="2000"/>
              <a:t>uygulanabilir. </a:t>
            </a:r>
          </a:p>
          <a:p>
            <a:pPr marL="214312" indent="-214312">
              <a:spcBef>
                <a:spcPts val="400"/>
              </a:spcBef>
              <a:buClr>
                <a:schemeClr val="accent4"/>
              </a:buClr>
              <a:buChar char="•"/>
            </a:pPr>
            <a:r>
              <a:rPr sz="2000" b="1"/>
              <a:t>Albuterol</a:t>
            </a:r>
            <a:r>
              <a:rPr sz="2000"/>
              <a:t> nebül (10-20 mg)’da kullanılabilir.</a:t>
            </a:r>
          </a:p>
          <a:p>
            <a:pPr marL="214312" indent="-214312">
              <a:spcBef>
                <a:spcPts val="400"/>
              </a:spcBef>
              <a:buChar char="•"/>
            </a:pPr>
            <a:r>
              <a:rPr sz="2000"/>
              <a:t>Bu yöntemlerin çoğu geçicidir (etkileri 1–4 saat sürer). Konservatif yöntemler ile başarı sağlanamadığında hasta </a:t>
            </a:r>
            <a:r>
              <a:rPr sz="2000" b="1"/>
              <a:t>diyaliz</a:t>
            </a:r>
            <a:r>
              <a:rPr sz="2000"/>
              <a:t> için değerlendirilmelidir. </a:t>
            </a:r>
            <a:r>
              <a:rPr sz="2000">
                <a:solidFill>
                  <a:srgbClr val="FF0000"/>
                </a:solidFill>
              </a:rPr>
              <a:t>*</a:t>
            </a: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Shape 165"/>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43</a:t>
            </a:r>
          </a:p>
        </p:txBody>
      </p:sp>
      <p:pic>
        <p:nvPicPr>
          <p:cNvPr id="166" name="image.png"/>
          <p:cNvPicPr>
            <a:picLocks noChangeAspect="1"/>
          </p:cNvPicPr>
          <p:nvPr/>
        </p:nvPicPr>
        <p:blipFill>
          <a:blip r:embed="rId2">
            <a:extLst/>
          </a:blip>
          <a:stretch>
            <a:fillRect/>
          </a:stretch>
        </p:blipFill>
        <p:spPr>
          <a:xfrm>
            <a:off x="179387" y="1052512"/>
            <a:ext cx="8785226" cy="4352926"/>
          </a:xfrm>
          <a:prstGeom prst="rect">
            <a:avLst/>
          </a:prstGeom>
          <a:ln>
            <a:solidFill>
              <a:srgbClr val="00CCFF"/>
            </a:solidFill>
          </a:ln>
        </p:spPr>
      </p:pic>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Shape 168"/>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44</a:t>
            </a:r>
          </a:p>
        </p:txBody>
      </p:sp>
      <p:sp>
        <p:nvSpPr>
          <p:cNvPr id="169" name="Shape 169"/>
          <p:cNvSpPr>
            <a:spLocks noGrp="1"/>
          </p:cNvSpPr>
          <p:nvPr>
            <p:ph type="title" idx="4294967295"/>
          </p:nvPr>
        </p:nvSpPr>
        <p:spPr>
          <a:xfrm>
            <a:off x="468312" y="-241301"/>
            <a:ext cx="8229601" cy="1143002"/>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Hipokalemi</a:t>
            </a:r>
          </a:p>
        </p:txBody>
      </p:sp>
      <p:sp>
        <p:nvSpPr>
          <p:cNvPr id="170" name="Shape 170"/>
          <p:cNvSpPr>
            <a:spLocks noGrp="1"/>
          </p:cNvSpPr>
          <p:nvPr>
            <p:ph type="body" idx="4294967295"/>
          </p:nvPr>
        </p:nvSpPr>
        <p:spPr>
          <a:xfrm>
            <a:off x="179387" y="836612"/>
            <a:ext cx="8785226" cy="5543551"/>
          </a:xfrm>
          <a:prstGeom prst="rect">
            <a:avLst/>
          </a:prstGeom>
        </p:spPr>
        <p:txBody>
          <a:bodyPr>
            <a:normAutofit/>
          </a:bodyPr>
          <a:lstStyle/>
          <a:p>
            <a:pPr marL="214312" indent="-214312">
              <a:spcBef>
                <a:spcPts val="400"/>
              </a:spcBef>
              <a:buChar char="•"/>
            </a:pPr>
            <a:r>
              <a:rPr sz="2000"/>
              <a:t>Serum potasyum seviyesinde 1 mEq azalma total vücut potasyumunda %10 yaklaşık 350 mEq lık azalmayı gösterir.</a:t>
            </a:r>
          </a:p>
          <a:p>
            <a:pPr>
              <a:buChar char="•"/>
            </a:pPr>
            <a:endParaRPr sz="2000"/>
          </a:p>
          <a:p>
            <a:pPr marL="214312" indent="-214312">
              <a:spcBef>
                <a:spcPts val="400"/>
              </a:spcBef>
              <a:buChar char="•"/>
            </a:pPr>
            <a:r>
              <a:rPr sz="2000"/>
              <a:t>Hipokaleminin nedenleri:</a:t>
            </a:r>
          </a:p>
          <a:p>
            <a:pPr marL="661307" lvl="1" indent="-204107">
              <a:spcBef>
                <a:spcPts val="400"/>
              </a:spcBef>
              <a:defRPr sz="2800"/>
            </a:pPr>
            <a:r>
              <a:rPr sz="2000" b="1" i="1"/>
              <a:t>Transselüler kayma</a:t>
            </a:r>
            <a:r>
              <a:rPr sz="2000"/>
              <a:t> (intraselüler kompartmana geçiş) ya da </a:t>
            </a:r>
          </a:p>
          <a:p>
            <a:pPr marL="661307" lvl="1" indent="-204107">
              <a:spcBef>
                <a:spcPts val="400"/>
              </a:spcBef>
              <a:defRPr sz="2800"/>
            </a:pPr>
            <a:r>
              <a:rPr sz="2000"/>
              <a:t>Potasyum eksikliğine bağlı </a:t>
            </a:r>
            <a:r>
              <a:rPr sz="2000" b="1" i="1"/>
              <a:t>total vücut potasyumunda azalma</a:t>
            </a:r>
            <a:r>
              <a:rPr sz="2000"/>
              <a:t> </a:t>
            </a:r>
          </a:p>
          <a:p>
            <a:pPr marL="228600" lvl="4" indent="1600200">
              <a:spcBef>
                <a:spcPts val="400"/>
              </a:spcBef>
              <a:buSzTx/>
              <a:buNone/>
              <a:defRPr sz="1800"/>
            </a:pPr>
            <a:endParaRPr sz="2000"/>
          </a:p>
          <a:p>
            <a:pPr marL="214312" indent="-214312">
              <a:spcBef>
                <a:spcPts val="400"/>
              </a:spcBef>
              <a:buChar char="•"/>
            </a:pPr>
            <a:r>
              <a:rPr sz="2000"/>
              <a:t>Kas hücre membranlarında bulunan </a:t>
            </a:r>
            <a:r>
              <a:rPr sz="2000" b="1" i="1"/>
              <a:t>β-adrenerjik reseptörlerin uyarılması</a:t>
            </a:r>
            <a:r>
              <a:rPr sz="2000"/>
              <a:t> potasyumun hücre içine geçişini arttırır. Bu yolla β-agonist bronkodilatörler hipokalemiye neden olabilir. </a:t>
            </a:r>
          </a:p>
          <a:p>
            <a:pPr marL="214312" indent="-214312">
              <a:spcBef>
                <a:spcPts val="400"/>
              </a:spcBef>
              <a:buChar char="•"/>
            </a:pPr>
            <a:r>
              <a:rPr sz="2000" b="1"/>
              <a:t>Alkalozis ve insülin</a:t>
            </a:r>
            <a:r>
              <a:rPr sz="2000"/>
              <a:t> potasyumu hücre içine yönlendiren diğer nedenler arasındadır. </a:t>
            </a: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Shape 172"/>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45</a:t>
            </a:r>
          </a:p>
        </p:txBody>
      </p:sp>
      <p:sp>
        <p:nvSpPr>
          <p:cNvPr id="173" name="Shape 173"/>
          <p:cNvSpPr>
            <a:spLocks noGrp="1"/>
          </p:cNvSpPr>
          <p:nvPr>
            <p:ph type="body" idx="4294967295"/>
          </p:nvPr>
        </p:nvSpPr>
        <p:spPr>
          <a:xfrm>
            <a:off x="323850" y="260350"/>
            <a:ext cx="8640763" cy="6597650"/>
          </a:xfrm>
          <a:prstGeom prst="rect">
            <a:avLst/>
          </a:prstGeom>
        </p:spPr>
        <p:txBody>
          <a:bodyPr>
            <a:normAutofit/>
          </a:bodyPr>
          <a:lstStyle/>
          <a:p>
            <a:pPr>
              <a:spcBef>
                <a:spcPts val="400"/>
              </a:spcBef>
              <a:buSzTx/>
              <a:buNone/>
            </a:pPr>
            <a:r>
              <a:rPr sz="2000" b="1">
                <a:solidFill>
                  <a:srgbClr val="FF0000"/>
                </a:solidFill>
              </a:rPr>
              <a:t>Potasyum kaybı renal ya da ekstrarenal kayıplara bağlı olabilir.</a:t>
            </a:r>
            <a:r>
              <a:rPr sz="2000"/>
              <a:t> </a:t>
            </a:r>
          </a:p>
          <a:p>
            <a:pPr marL="214312" indent="-214312">
              <a:spcBef>
                <a:spcPts val="400"/>
              </a:spcBef>
              <a:buChar char="•"/>
            </a:pPr>
            <a:r>
              <a:rPr sz="2000"/>
              <a:t>Renal potasyum kaybının önde gelen nedeni </a:t>
            </a:r>
            <a:r>
              <a:rPr sz="2000" b="1" i="1"/>
              <a:t>diüretik tedavisidir</a:t>
            </a:r>
            <a:r>
              <a:rPr sz="2000"/>
              <a:t>. </a:t>
            </a:r>
          </a:p>
          <a:p>
            <a:pPr>
              <a:buChar char="•"/>
            </a:pPr>
            <a:endParaRPr sz="2000"/>
          </a:p>
          <a:p>
            <a:pPr marL="214312" indent="-214312">
              <a:spcBef>
                <a:spcPts val="400"/>
              </a:spcBef>
              <a:buChar char="•"/>
            </a:pPr>
            <a:r>
              <a:rPr sz="2000"/>
              <a:t>Mg eksikliği renal tüplerden potasyum geri emilimini etkiler, özelliklede diüretik tedavisi uygulanan hastalarda hipokaleminin önemli bir nedenidir.</a:t>
            </a:r>
          </a:p>
          <a:p>
            <a:pPr marL="214312" indent="-214312">
              <a:spcBef>
                <a:spcPts val="400"/>
              </a:spcBef>
              <a:buChar char="•"/>
            </a:pPr>
            <a:r>
              <a:rPr sz="2000"/>
              <a:t>Nazogastrik drenaj ve alkaloz böbrekten potasyum kaybının arttığı sık görülen durumlardır. </a:t>
            </a:r>
          </a:p>
          <a:p>
            <a:pPr>
              <a:spcBef>
                <a:spcPts val="400"/>
              </a:spcBef>
              <a:buSzTx/>
              <a:buNone/>
            </a:pPr>
            <a:r>
              <a:rPr sz="2000"/>
              <a:t>	pH’da 0,1 artış serum potasyum seviyesinde 0,3 azalmaya neden olur. </a:t>
            </a:r>
          </a:p>
          <a:p>
            <a:pPr marL="214312" indent="-214312">
              <a:spcBef>
                <a:spcPts val="400"/>
              </a:spcBef>
              <a:buChar char="•"/>
            </a:pPr>
            <a:r>
              <a:rPr sz="2000"/>
              <a:t>Hipokaleminin nedeni renal kayıp olduğunda idrardaki potasyum miktarı yüksek (&gt;30 mEq/L) olarak bulunacaktır.</a:t>
            </a:r>
          </a:p>
          <a:p>
            <a:pPr>
              <a:buSzTx/>
              <a:buNone/>
            </a:pPr>
            <a:endParaRPr sz="2000"/>
          </a:p>
          <a:p>
            <a:pPr marL="214312" indent="-214312">
              <a:spcBef>
                <a:spcPts val="400"/>
              </a:spcBef>
              <a:buChar char="•"/>
            </a:pPr>
            <a:r>
              <a:rPr sz="2000"/>
              <a:t>Diüretik kullanımı ve magnezyum eksikliğine bağlı durumlarda idrardaki klor konsantrasyonu yüksektir (&gt;25 mEq/L), </a:t>
            </a:r>
          </a:p>
          <a:p>
            <a:pPr marL="214312" indent="-214312">
              <a:spcBef>
                <a:spcPts val="400"/>
              </a:spcBef>
              <a:buChar char="•"/>
            </a:pPr>
            <a:r>
              <a:rPr sz="2000"/>
              <a:t>Nazogastrik drenaj ve alkaloz varlığında ise klor kaybı da olacağından idrar kloru düşük (&lt;15 mEq/L) bulunur.</a:t>
            </a: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Shape 175"/>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46</a:t>
            </a:r>
          </a:p>
        </p:txBody>
      </p:sp>
      <p:sp>
        <p:nvSpPr>
          <p:cNvPr id="176" name="Shape 176"/>
          <p:cNvSpPr>
            <a:spLocks noGrp="1"/>
          </p:cNvSpPr>
          <p:nvPr>
            <p:ph type="body" idx="4294967295"/>
          </p:nvPr>
        </p:nvSpPr>
        <p:spPr>
          <a:xfrm>
            <a:off x="323850" y="333375"/>
            <a:ext cx="8496300" cy="5903913"/>
          </a:xfrm>
          <a:prstGeom prst="rect">
            <a:avLst/>
          </a:prstGeom>
        </p:spPr>
        <p:txBody>
          <a:bodyPr>
            <a:normAutofit/>
          </a:bodyPr>
          <a:lstStyle/>
          <a:p>
            <a:pPr marL="214312" indent="-214312">
              <a:spcBef>
                <a:spcPts val="400"/>
              </a:spcBef>
              <a:buChar char="•"/>
            </a:pPr>
            <a:r>
              <a:rPr sz="2000"/>
              <a:t>Ekstrarenal potasyum kaybının en önemli nedeni </a:t>
            </a:r>
            <a:r>
              <a:rPr sz="2000" b="1"/>
              <a:t>diyaredir. </a:t>
            </a:r>
            <a:r>
              <a:rPr sz="2000" b="1">
                <a:solidFill>
                  <a:srgbClr val="FF0000"/>
                </a:solidFill>
              </a:rPr>
              <a:t>*</a:t>
            </a:r>
          </a:p>
          <a:p>
            <a:pPr marL="640896" lvl="1" indent="-183696">
              <a:spcBef>
                <a:spcPts val="400"/>
              </a:spcBef>
              <a:defRPr sz="2800"/>
            </a:pPr>
            <a:r>
              <a:rPr sz="1800"/>
              <a:t>Gaitadaki normal potasyum miktarı 75 mEq/L dir. Defekasyon miktarı arttıkça kaybedilen potasyum artacaktır. </a:t>
            </a:r>
          </a:p>
          <a:p>
            <a:pPr marL="640896" lvl="1" indent="-183696">
              <a:spcBef>
                <a:spcPts val="400"/>
              </a:spcBef>
              <a:defRPr sz="2800"/>
            </a:pPr>
            <a:r>
              <a:rPr sz="1800"/>
              <a:t>Ekstrarenal potasyum kayıplarında idrardaki potasyum miktarı düşük  (&lt;30 mEq/L) bulunacaktır. </a:t>
            </a:r>
          </a:p>
          <a:p>
            <a:pPr marL="285750" lvl="1" indent="171450">
              <a:spcBef>
                <a:spcPts val="600"/>
              </a:spcBef>
              <a:buSzTx/>
              <a:buNone/>
              <a:defRPr sz="2800"/>
            </a:pPr>
            <a:endParaRPr sz="1800"/>
          </a:p>
          <a:p>
            <a:pPr marL="214312" indent="-214312">
              <a:spcBef>
                <a:spcPts val="400"/>
              </a:spcBef>
              <a:buChar char="•"/>
            </a:pPr>
            <a:r>
              <a:rPr sz="2000"/>
              <a:t>Refeeding sendromu, anabolik faz özellikle yoğun bakım hastalarında görülen bir diğer nedendir. </a:t>
            </a:r>
          </a:p>
        </p:txBody>
      </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Shape 178"/>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47</a:t>
            </a:r>
          </a:p>
        </p:txBody>
      </p:sp>
      <p:sp>
        <p:nvSpPr>
          <p:cNvPr id="179" name="Shape 179"/>
          <p:cNvSpPr>
            <a:spLocks noGrp="1"/>
          </p:cNvSpPr>
          <p:nvPr>
            <p:ph type="body" idx="4294967295"/>
          </p:nvPr>
        </p:nvSpPr>
        <p:spPr>
          <a:xfrm>
            <a:off x="179387" y="188912"/>
            <a:ext cx="8569326" cy="6480176"/>
          </a:xfrm>
          <a:prstGeom prst="rect">
            <a:avLst/>
          </a:prstGeom>
        </p:spPr>
        <p:txBody>
          <a:bodyPr>
            <a:normAutofit/>
          </a:bodyPr>
          <a:lstStyle/>
          <a:p>
            <a:pPr>
              <a:spcBef>
                <a:spcPts val="400"/>
              </a:spcBef>
              <a:buSzTx/>
              <a:buNone/>
            </a:pPr>
            <a:r>
              <a:rPr sz="2000" b="1">
                <a:solidFill>
                  <a:srgbClr val="FF0000"/>
                </a:solidFill>
              </a:rPr>
              <a:t>HİPOKALEMİNİN KLİNİK BELİRTİLERİ</a:t>
            </a:r>
          </a:p>
          <a:p>
            <a:pPr>
              <a:buSzTx/>
              <a:buNone/>
            </a:pPr>
            <a:endParaRPr sz="2000" b="1">
              <a:solidFill>
                <a:srgbClr val="FF0000"/>
              </a:solidFill>
            </a:endParaRPr>
          </a:p>
          <a:p>
            <a:pPr marL="214312" indent="-214312">
              <a:spcBef>
                <a:spcPts val="400"/>
              </a:spcBef>
              <a:buChar char="•"/>
            </a:pPr>
            <a:r>
              <a:rPr sz="2000"/>
              <a:t>En belirgin klinik bulgusu </a:t>
            </a:r>
            <a:r>
              <a:rPr sz="2000" b="1"/>
              <a:t>yaygın kas güçsüzlüğüdür</a:t>
            </a:r>
            <a:r>
              <a:rPr sz="2000"/>
              <a:t>. </a:t>
            </a:r>
          </a:p>
          <a:p>
            <a:pPr marL="214312" indent="-214312">
              <a:spcBef>
                <a:spcPts val="400"/>
              </a:spcBef>
              <a:buChar char="•"/>
            </a:pPr>
            <a:r>
              <a:rPr sz="2000"/>
              <a:t>Bulantı, kusma, konstipasyon ve paralitik ileus gelişebilir. </a:t>
            </a:r>
          </a:p>
          <a:p>
            <a:pPr marL="214312" indent="-214312">
              <a:spcBef>
                <a:spcPts val="400"/>
              </a:spcBef>
              <a:buChar char="•"/>
            </a:pPr>
            <a:r>
              <a:rPr sz="2000"/>
              <a:t>Ağır olgularda solunum kaslarında paralizi görülebilir. </a:t>
            </a:r>
          </a:p>
          <a:p>
            <a:pPr marL="214312" indent="-214312">
              <a:spcBef>
                <a:spcPts val="400"/>
              </a:spcBef>
              <a:buChar char="•"/>
            </a:pPr>
            <a:r>
              <a:rPr sz="2000"/>
              <a:t>Hipokalemiye bağlı </a:t>
            </a:r>
            <a:r>
              <a:rPr sz="2000" b="1"/>
              <a:t>EKG bulguları</a:t>
            </a:r>
            <a:r>
              <a:rPr sz="2000"/>
              <a:t> genellikle serum potasyumu </a:t>
            </a:r>
            <a:r>
              <a:rPr sz="2000" b="1"/>
              <a:t>3mEq/L</a:t>
            </a:r>
            <a:r>
              <a:rPr sz="2000"/>
              <a:t> nin altına indiğinde çıkmaya başlar. </a:t>
            </a:r>
          </a:p>
          <a:p>
            <a:pPr marL="640896" lvl="1" indent="-183696">
              <a:spcBef>
                <a:spcPts val="400"/>
              </a:spcBef>
              <a:defRPr sz="2800"/>
            </a:pPr>
            <a:r>
              <a:rPr sz="1800"/>
              <a:t>ST segment depresyonu, </a:t>
            </a:r>
          </a:p>
          <a:p>
            <a:pPr marL="640896" lvl="1" indent="-183696">
              <a:spcBef>
                <a:spcPts val="400"/>
              </a:spcBef>
              <a:defRPr sz="2800"/>
            </a:pPr>
            <a:r>
              <a:rPr sz="1800"/>
              <a:t>düz yada inverte T dalgaları, </a:t>
            </a:r>
          </a:p>
          <a:p>
            <a:pPr marL="640896" lvl="1" indent="-183696">
              <a:spcBef>
                <a:spcPts val="400"/>
              </a:spcBef>
              <a:defRPr sz="2800"/>
            </a:pPr>
            <a:r>
              <a:rPr sz="1800"/>
              <a:t>U dalgası</a:t>
            </a:r>
          </a:p>
          <a:p>
            <a:pPr marL="640896" lvl="1" indent="-183696">
              <a:spcBef>
                <a:spcPts val="400"/>
              </a:spcBef>
              <a:defRPr sz="2800"/>
            </a:pPr>
            <a:r>
              <a:rPr sz="1800"/>
              <a:t>QT-U aralığında uzama görülebilir. </a:t>
            </a:r>
          </a:p>
          <a:p>
            <a:pPr>
              <a:buChar char="•"/>
            </a:pPr>
            <a:endParaRPr sz="2000"/>
          </a:p>
          <a:p>
            <a:pPr marL="214312" indent="-214312">
              <a:spcBef>
                <a:spcPts val="400"/>
              </a:spcBef>
              <a:buChar char="•"/>
            </a:pPr>
            <a:r>
              <a:rPr sz="2000"/>
              <a:t>Hipokalemi sıklıkla magnezyum eksikliği, dijital kullanımı, myokard iskemisi gibi diğer durumlarla birlikte olabilir ve bunların proaritmik etkilerini arttırarak kardiyak aritmilerin ortaya çıkmasını tetikler.</a:t>
            </a: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Shape 181"/>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48</a:t>
            </a:r>
          </a:p>
        </p:txBody>
      </p:sp>
      <p:sp>
        <p:nvSpPr>
          <p:cNvPr id="182" name="Shape 182"/>
          <p:cNvSpPr>
            <a:spLocks noGrp="1"/>
          </p:cNvSpPr>
          <p:nvPr>
            <p:ph type="body" idx="4294967295"/>
          </p:nvPr>
        </p:nvSpPr>
        <p:spPr>
          <a:xfrm>
            <a:off x="250825" y="188912"/>
            <a:ext cx="8642350" cy="5976938"/>
          </a:xfrm>
          <a:prstGeom prst="rect">
            <a:avLst/>
          </a:prstGeom>
        </p:spPr>
        <p:txBody>
          <a:bodyPr>
            <a:normAutofit/>
          </a:bodyPr>
          <a:lstStyle/>
          <a:p>
            <a:pPr>
              <a:spcBef>
                <a:spcPts val="400"/>
              </a:spcBef>
              <a:buSzTx/>
              <a:buNone/>
            </a:pPr>
            <a:r>
              <a:rPr sz="2000" b="1">
                <a:solidFill>
                  <a:srgbClr val="FF0000"/>
                </a:solidFill>
              </a:rPr>
              <a:t>HİPOKALEMİ TEDAVİSİ</a:t>
            </a:r>
          </a:p>
          <a:p>
            <a:pPr>
              <a:buSzTx/>
              <a:buNone/>
            </a:pPr>
            <a:endParaRPr sz="2000" b="1">
              <a:solidFill>
                <a:srgbClr val="FF0000"/>
              </a:solidFill>
            </a:endParaRPr>
          </a:p>
          <a:p>
            <a:pPr>
              <a:spcBef>
                <a:spcPts val="400"/>
              </a:spcBef>
              <a:buSzTx/>
              <a:buNone/>
            </a:pPr>
            <a:r>
              <a:rPr sz="2000" b="1">
                <a:solidFill>
                  <a:srgbClr val="FF0000"/>
                </a:solidFill>
              </a:rPr>
              <a:t>Acil replasman endikasyonları</a:t>
            </a:r>
            <a:endParaRPr sz="2000"/>
          </a:p>
          <a:p>
            <a:pPr marL="214312" indent="-214312">
              <a:spcBef>
                <a:spcPts val="400"/>
              </a:spcBef>
              <a:buChar char="•"/>
            </a:pPr>
            <a:r>
              <a:rPr sz="2000"/>
              <a:t>EKG anomalileri, dijital intoksikasyonu, hipoksi, belirgin kas güçsüzlüğü ve solunum kasları paralizisi</a:t>
            </a:r>
            <a:r>
              <a:rPr sz="2000">
                <a:solidFill>
                  <a:srgbClr val="FF0000"/>
                </a:solidFill>
              </a:rPr>
              <a:t>.</a:t>
            </a:r>
            <a:r>
              <a:rPr sz="2000"/>
              <a:t> </a:t>
            </a:r>
          </a:p>
          <a:p>
            <a:pPr>
              <a:buSzTx/>
              <a:buNone/>
            </a:pPr>
            <a:endParaRPr sz="2000" b="1">
              <a:solidFill>
                <a:srgbClr val="FF0000"/>
              </a:solidFill>
            </a:endParaRPr>
          </a:p>
          <a:p>
            <a:pPr>
              <a:spcBef>
                <a:spcPts val="400"/>
              </a:spcBef>
              <a:buSzTx/>
              <a:buNone/>
            </a:pPr>
            <a:r>
              <a:rPr sz="2000" b="1">
                <a:solidFill>
                  <a:srgbClr val="FF0000"/>
                </a:solidFill>
              </a:rPr>
              <a:t>Acil olmayan replasman tedavisinde</a:t>
            </a:r>
            <a:r>
              <a:rPr sz="2000"/>
              <a:t> </a:t>
            </a:r>
          </a:p>
          <a:p>
            <a:pPr marL="214312" indent="-214312">
              <a:spcBef>
                <a:spcPts val="400"/>
              </a:spcBef>
              <a:buChar char="•"/>
            </a:pPr>
            <a:r>
              <a:rPr sz="2000"/>
              <a:t>Oral yol yeterli olabilir ve tercih edilmelidir.</a:t>
            </a:r>
          </a:p>
          <a:p>
            <a:pPr>
              <a:spcBef>
                <a:spcPts val="400"/>
              </a:spcBef>
              <a:buSzTx/>
              <a:buNone/>
            </a:pPr>
            <a:r>
              <a:rPr sz="2000"/>
              <a:t> </a:t>
            </a:r>
          </a:p>
          <a:p>
            <a:pPr>
              <a:spcBef>
                <a:spcPts val="400"/>
              </a:spcBef>
              <a:buSzTx/>
              <a:buNone/>
            </a:pPr>
            <a:r>
              <a:rPr sz="2000" b="1">
                <a:solidFill>
                  <a:srgbClr val="FF0000"/>
                </a:solidFill>
              </a:rPr>
              <a:t>Potasyum açığı</a:t>
            </a:r>
          </a:p>
          <a:p>
            <a:pPr marL="214312" indent="-214312">
              <a:spcBef>
                <a:spcPts val="400"/>
              </a:spcBef>
              <a:buChar char="•"/>
            </a:pPr>
            <a:r>
              <a:rPr sz="2000"/>
              <a:t>Serum potasyum konsantrasyonu toplam değişebilir vücut potasyum konsantrasyonun ancak çok küçük bir kısmını (%2) temsil eder. </a:t>
            </a:r>
          </a:p>
          <a:p>
            <a:pPr marL="214312" indent="-214312">
              <a:spcBef>
                <a:spcPts val="400"/>
              </a:spcBef>
              <a:buChar char="•"/>
            </a:pPr>
            <a:r>
              <a:rPr sz="2000"/>
              <a:t>Serum konsantrasyonundaki küçük bir düşüş vücutta büyük miktarda potasyum eksikliğini gösterir. </a:t>
            </a:r>
          </a:p>
          <a:p>
            <a:pPr>
              <a:buSzTx/>
              <a:buNone/>
            </a:pPr>
            <a:endParaRPr sz="2000"/>
          </a:p>
          <a:p>
            <a:pPr marL="214312" indent="-214312">
              <a:spcBef>
                <a:spcPts val="400"/>
              </a:spcBef>
              <a:buChar char="•"/>
            </a:pPr>
            <a:r>
              <a:rPr sz="2000"/>
              <a:t>Şu formül ile potasyum açığı hesaplanabilir:</a:t>
            </a:r>
          </a:p>
          <a:p>
            <a:pPr>
              <a:spcBef>
                <a:spcPts val="400"/>
              </a:spcBef>
              <a:buSzTx/>
              <a:buNone/>
            </a:pPr>
            <a:r>
              <a:rPr sz="2000"/>
              <a:t>	Defisit (mEq) = (normal -ölçülen seviye) x %40 vücut ağırlığı</a:t>
            </a:r>
          </a:p>
        </p:txBody>
      </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Shape 184"/>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49</a:t>
            </a:r>
          </a:p>
        </p:txBody>
      </p:sp>
      <p:sp>
        <p:nvSpPr>
          <p:cNvPr id="185" name="Shape 185"/>
          <p:cNvSpPr>
            <a:spLocks noGrp="1"/>
          </p:cNvSpPr>
          <p:nvPr>
            <p:ph type="body" idx="4294967295"/>
          </p:nvPr>
        </p:nvSpPr>
        <p:spPr>
          <a:xfrm>
            <a:off x="179387" y="333375"/>
            <a:ext cx="8785226" cy="5903913"/>
          </a:xfrm>
          <a:prstGeom prst="rect">
            <a:avLst/>
          </a:prstGeom>
        </p:spPr>
        <p:txBody>
          <a:bodyPr>
            <a:normAutofit/>
          </a:bodyPr>
          <a:lstStyle/>
          <a:p>
            <a:pPr>
              <a:spcBef>
                <a:spcPts val="400"/>
              </a:spcBef>
              <a:buSzTx/>
              <a:buNone/>
            </a:pPr>
            <a:r>
              <a:rPr sz="2000" b="1">
                <a:solidFill>
                  <a:srgbClr val="FF0000"/>
                </a:solidFill>
              </a:rPr>
              <a:t>Potasyum replasmanı yaparken bazı prensiplere uyulmalıdır</a:t>
            </a:r>
          </a:p>
          <a:p>
            <a:pPr>
              <a:spcBef>
                <a:spcPts val="400"/>
              </a:spcBef>
              <a:buSzTx/>
              <a:buNone/>
            </a:pPr>
            <a:r>
              <a:rPr sz="2000"/>
              <a:t> </a:t>
            </a:r>
          </a:p>
          <a:p>
            <a:pPr marL="214312" indent="-214312">
              <a:spcBef>
                <a:spcPts val="400"/>
              </a:spcBef>
              <a:buChar char="•"/>
            </a:pPr>
            <a:r>
              <a:rPr sz="2000"/>
              <a:t>1000 ml sıvıda en fazla </a:t>
            </a:r>
            <a:r>
              <a:rPr sz="2000" b="1" i="1"/>
              <a:t>40 mEq</a:t>
            </a:r>
            <a:r>
              <a:rPr sz="2000"/>
              <a:t> potasyum verilebilir, </a:t>
            </a:r>
          </a:p>
          <a:p>
            <a:pPr marL="214312" indent="-214312">
              <a:spcBef>
                <a:spcPts val="400"/>
              </a:spcBef>
              <a:buChar char="•"/>
            </a:pPr>
            <a:r>
              <a:rPr sz="2000"/>
              <a:t>Replasman hızı en fazla </a:t>
            </a:r>
            <a:r>
              <a:rPr sz="2000" b="1" i="1"/>
              <a:t>40 mEq/saat</a:t>
            </a:r>
            <a:r>
              <a:rPr sz="2000"/>
              <a:t> olmalıdır </a:t>
            </a:r>
          </a:p>
          <a:p>
            <a:pPr marL="214312" indent="-214312">
              <a:spcBef>
                <a:spcPts val="400"/>
              </a:spcBef>
              <a:buChar char="•"/>
            </a:pPr>
            <a:r>
              <a:rPr sz="2000"/>
              <a:t>Günlük verilecek potasyum miktarı </a:t>
            </a:r>
            <a:r>
              <a:rPr sz="2000" b="1" i="1"/>
              <a:t>160 mEq</a:t>
            </a:r>
            <a:r>
              <a:rPr sz="2000"/>
              <a:t>’ ı geçmemelidir. </a:t>
            </a:r>
          </a:p>
          <a:p>
            <a:pPr marL="214312" indent="-214312">
              <a:spcBef>
                <a:spcPts val="400"/>
              </a:spcBef>
              <a:buChar char="•"/>
            </a:pPr>
            <a:r>
              <a:rPr sz="2000"/>
              <a:t>Replasman EKG monitörizasyonu ve serum K seviyesinin takibiyle yapılmalıdır. </a:t>
            </a:r>
          </a:p>
          <a:p>
            <a:pPr marL="640896" lvl="1" indent="-183696">
              <a:spcBef>
                <a:spcPts val="400"/>
              </a:spcBef>
              <a:defRPr sz="2800"/>
            </a:pPr>
            <a:r>
              <a:rPr sz="1800"/>
              <a:t>Monitörize edilmemiş bir hastada intravenöz replasman gereksinimi olduğunda 10-20 mEq/saat hızdaki replasman sıklıkla yeterli olur. </a:t>
            </a:r>
            <a:r>
              <a:rPr sz="1800">
                <a:solidFill>
                  <a:srgbClr val="FF0000"/>
                </a:solidFill>
              </a:rPr>
              <a:t>*</a:t>
            </a:r>
          </a:p>
          <a:p>
            <a:pPr marL="214312" indent="-214312">
              <a:spcBef>
                <a:spcPts val="400"/>
              </a:spcBef>
              <a:buChar char="•"/>
            </a:pPr>
            <a:r>
              <a:rPr sz="2000"/>
              <a:t>Replasman uygulanan hastanın </a:t>
            </a:r>
            <a:r>
              <a:rPr sz="2000" b="1" i="1"/>
              <a:t>idrar çıkışının</a:t>
            </a:r>
            <a:r>
              <a:rPr sz="2000"/>
              <a:t> olduğu kontrol edilmelidir. </a:t>
            </a:r>
          </a:p>
          <a:p>
            <a:pPr marL="214312" indent="-214312">
              <a:spcBef>
                <a:spcPts val="400"/>
              </a:spcBef>
              <a:buChar char="•"/>
            </a:pPr>
            <a:r>
              <a:rPr sz="2000"/>
              <a:t>Potasyum solüsyonları hipertonik olduğundan verilirken irritasyon yaratabilir, santral venlerin kullanılması bu açıdan daha uygundur.</a:t>
            </a:r>
          </a:p>
          <a:p>
            <a:pPr marL="214312" indent="-214312">
              <a:spcBef>
                <a:spcPts val="400"/>
              </a:spcBef>
              <a:buChar char="•"/>
            </a:pPr>
            <a:r>
              <a:rPr sz="2000"/>
              <a:t>Ancak yüksek konsantrasyonda potasyum santral venden veriliyorsa kardiyak etki yapabilir ! </a:t>
            </a:r>
          </a:p>
          <a:p>
            <a:pPr marL="214312" indent="-214312">
              <a:spcBef>
                <a:spcPts val="400"/>
              </a:spcBef>
              <a:buChar char="•"/>
            </a:pPr>
            <a:r>
              <a:rPr sz="2000"/>
              <a:t>Refrakter hipokalemide Mg eksikliği olabileceği mutlaka hatırlanmalıdır, bu düzeltilmeden hipokalemi de düzeltilemez. </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hape 41"/>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5</a:t>
            </a:r>
          </a:p>
        </p:txBody>
      </p:sp>
      <p:sp>
        <p:nvSpPr>
          <p:cNvPr id="42" name="Shape 42"/>
          <p:cNvSpPr>
            <a:spLocks noGrp="1"/>
          </p:cNvSpPr>
          <p:nvPr>
            <p:ph type="title" idx="4294967295"/>
          </p:nvPr>
        </p:nvSpPr>
        <p:spPr>
          <a:xfrm>
            <a:off x="468312" y="-114301"/>
            <a:ext cx="8229601" cy="1143002"/>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Normal Su Dengesi</a:t>
            </a:r>
          </a:p>
        </p:txBody>
      </p:sp>
      <p:sp>
        <p:nvSpPr>
          <p:cNvPr id="43" name="Shape 43"/>
          <p:cNvSpPr>
            <a:spLocks noGrp="1"/>
          </p:cNvSpPr>
          <p:nvPr>
            <p:ph type="body" idx="4294967295"/>
          </p:nvPr>
        </p:nvSpPr>
        <p:spPr>
          <a:xfrm>
            <a:off x="179387" y="836612"/>
            <a:ext cx="8785226" cy="5832476"/>
          </a:xfrm>
          <a:prstGeom prst="rect">
            <a:avLst/>
          </a:prstGeom>
        </p:spPr>
        <p:txBody>
          <a:bodyPr>
            <a:normAutofit/>
          </a:bodyPr>
          <a:lstStyle/>
          <a:p>
            <a:pPr marL="214312" indent="-214312">
              <a:spcBef>
                <a:spcPts val="400"/>
              </a:spcBef>
              <a:buChar char="•"/>
            </a:pPr>
            <a:r>
              <a:rPr sz="2000"/>
              <a:t>Normal şartlarda günlük su değişimi </a:t>
            </a:r>
            <a:r>
              <a:rPr sz="2000" b="1"/>
              <a:t>2000-2500 ml</a:t>
            </a:r>
            <a:r>
              <a:rPr sz="2000"/>
              <a:t> civarındadır. </a:t>
            </a:r>
          </a:p>
          <a:p>
            <a:pPr marL="214312" indent="-214312">
              <a:spcBef>
                <a:spcPts val="400"/>
              </a:spcBef>
              <a:buChar char="•"/>
            </a:pPr>
            <a:r>
              <a:rPr sz="2000" b="1"/>
              <a:t>Günlük zorunlu su ihtiyacı=</a:t>
            </a:r>
            <a:r>
              <a:rPr sz="2000"/>
              <a:t> (Böbreğin yükünü atması için gereken idrar miktarı + hissedilmeyen kayıplar) – (endojen metabolizma sonucu ortaya çıkan su) = yaklaşık olarak </a:t>
            </a:r>
            <a:r>
              <a:rPr sz="2000" b="1"/>
              <a:t>30-35 ml/kg/gün </a:t>
            </a:r>
            <a:r>
              <a:rPr sz="2000"/>
              <a:t>dür. </a:t>
            </a:r>
          </a:p>
          <a:p>
            <a:pPr>
              <a:buSzTx/>
              <a:buNone/>
            </a:pPr>
            <a:endParaRPr sz="2000" i="1"/>
          </a:p>
          <a:p>
            <a:pPr>
              <a:spcBef>
                <a:spcPts val="400"/>
              </a:spcBef>
              <a:buSzTx/>
              <a:buNone/>
            </a:pPr>
            <a:r>
              <a:rPr sz="2000" b="1">
                <a:solidFill>
                  <a:srgbClr val="FF0000"/>
                </a:solidFill>
              </a:rPr>
              <a:t>Normal günlük sıvı kaybı </a:t>
            </a:r>
          </a:p>
          <a:p>
            <a:pPr marL="214312" indent="-214312">
              <a:spcBef>
                <a:spcPts val="400"/>
              </a:spcBef>
              <a:buChar char="•"/>
            </a:pPr>
            <a:r>
              <a:rPr sz="2000" i="1"/>
              <a:t>250 ml gaita ile, </a:t>
            </a:r>
          </a:p>
          <a:p>
            <a:pPr marL="214312" indent="-214312">
              <a:spcBef>
                <a:spcPts val="400"/>
              </a:spcBef>
              <a:buChar char="•"/>
            </a:pPr>
            <a:r>
              <a:rPr sz="2000" i="1"/>
              <a:t>800-1500 ml idrarla</a:t>
            </a:r>
          </a:p>
          <a:p>
            <a:pPr marL="214312" indent="-214312">
              <a:spcBef>
                <a:spcPts val="400"/>
              </a:spcBef>
              <a:buChar char="•"/>
            </a:pPr>
            <a:r>
              <a:rPr sz="2000" i="1"/>
              <a:t>600 ml hissedilmeyen kayıplar  </a:t>
            </a:r>
            <a:r>
              <a:rPr sz="2000"/>
              <a:t>olarak kabul edilebilir. </a:t>
            </a:r>
          </a:p>
          <a:p>
            <a:pPr marL="214312" indent="-214312">
              <a:spcBef>
                <a:spcPts val="400"/>
              </a:spcBef>
              <a:buChar char="•"/>
            </a:pPr>
            <a:r>
              <a:rPr sz="2000"/>
              <a:t>Böbreğin yükünü atabilmesi için </a:t>
            </a:r>
            <a:r>
              <a:rPr sz="2000" u="sng"/>
              <a:t>en az</a:t>
            </a:r>
            <a:r>
              <a:rPr sz="2000"/>
              <a:t> </a:t>
            </a:r>
            <a:r>
              <a:rPr sz="2000" b="1"/>
              <a:t>500 ml/gün</a:t>
            </a:r>
            <a:r>
              <a:rPr sz="2000"/>
              <a:t> idrar oluşmalıdır. </a:t>
            </a:r>
          </a:p>
          <a:p>
            <a:pPr>
              <a:spcBef>
                <a:spcPts val="400"/>
              </a:spcBef>
              <a:buSzTx/>
              <a:buNone/>
            </a:pPr>
            <a:r>
              <a:rPr sz="2000" b="1">
                <a:solidFill>
                  <a:srgbClr val="FF0000"/>
                </a:solidFill>
              </a:rPr>
              <a:t>Bazı durumlarda vücudun su kaybı artar</a:t>
            </a:r>
            <a:endParaRPr sz="2000"/>
          </a:p>
          <a:p>
            <a:pPr marL="214312" indent="-214312">
              <a:spcBef>
                <a:spcPts val="400"/>
              </a:spcBef>
              <a:buChar char="•"/>
            </a:pPr>
            <a:r>
              <a:rPr sz="2000"/>
              <a:t>Vücut ısısının her 1 derecesi için 250 ml/gün fazladan su kaybedilir. </a:t>
            </a:r>
          </a:p>
          <a:p>
            <a:pPr>
              <a:spcBef>
                <a:spcPts val="400"/>
              </a:spcBef>
              <a:buSzTx/>
              <a:buNone/>
            </a:pPr>
            <a:r>
              <a:rPr sz="2000"/>
              <a:t>	(3-4 günde 1-2 L ye varabilir !)</a:t>
            </a:r>
          </a:p>
          <a:p>
            <a:pPr marL="214312" indent="-214312">
              <a:spcBef>
                <a:spcPts val="400"/>
              </a:spcBef>
              <a:buChar char="•"/>
            </a:pPr>
            <a:r>
              <a:rPr sz="2000"/>
              <a:t>Kuru ortamda trakeostomili bir hastada solunumla fazla miktarda su kaybı olur. </a:t>
            </a:r>
          </a:p>
        </p:txBody>
      </p:sp>
    </p:spTree>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50</a:t>
            </a:r>
          </a:p>
        </p:txBody>
      </p:sp>
      <p:sp>
        <p:nvSpPr>
          <p:cNvPr id="188" name="Shape 188"/>
          <p:cNvSpPr>
            <a:spLocks noGrp="1"/>
          </p:cNvSpPr>
          <p:nvPr>
            <p:ph type="title" idx="4294967295"/>
          </p:nvPr>
        </p:nvSpPr>
        <p:spPr>
          <a:xfrm>
            <a:off x="468312" y="-171451"/>
            <a:ext cx="8229601" cy="1143002"/>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Magnezyum</a:t>
            </a:r>
          </a:p>
        </p:txBody>
      </p:sp>
      <p:sp>
        <p:nvSpPr>
          <p:cNvPr id="189" name="Shape 189"/>
          <p:cNvSpPr>
            <a:spLocks noGrp="1"/>
          </p:cNvSpPr>
          <p:nvPr>
            <p:ph type="body" idx="4294967295"/>
          </p:nvPr>
        </p:nvSpPr>
        <p:spPr>
          <a:xfrm>
            <a:off x="179387" y="836612"/>
            <a:ext cx="8785226" cy="5688014"/>
          </a:xfrm>
          <a:prstGeom prst="rect">
            <a:avLst/>
          </a:prstGeom>
        </p:spPr>
        <p:txBody>
          <a:bodyPr>
            <a:normAutofit/>
          </a:bodyPr>
          <a:lstStyle/>
          <a:p>
            <a:pPr marL="214312" indent="-214312">
              <a:spcBef>
                <a:spcPts val="400"/>
              </a:spcBef>
              <a:buChar char="•"/>
            </a:pPr>
            <a:r>
              <a:rPr sz="2000"/>
              <a:t>Vücutta en fazla bulunan dördüncü mineraldir.</a:t>
            </a:r>
          </a:p>
          <a:p>
            <a:pPr marL="214312" indent="-214312">
              <a:spcBef>
                <a:spcPts val="400"/>
              </a:spcBef>
              <a:buChar char="•"/>
            </a:pPr>
            <a:r>
              <a:rPr sz="2000"/>
              <a:t>Potasyum gibi asıl hücre içi kompartmanda yer alır. </a:t>
            </a:r>
          </a:p>
          <a:p>
            <a:pPr marL="214312" indent="-214312">
              <a:spcBef>
                <a:spcPts val="400"/>
              </a:spcBef>
              <a:buChar char="•"/>
            </a:pPr>
            <a:r>
              <a:rPr sz="2000"/>
              <a:t>Hücre dışı kompartmanda dolaşan kısmının 1/3 ü albümin ile bağlıdır. Hipoalbüminemide plazma düzeyi ölçümleri yanıltıcıdır.</a:t>
            </a:r>
          </a:p>
          <a:p>
            <a:pPr marL="214312" indent="-214312">
              <a:spcBef>
                <a:spcPts val="400"/>
              </a:spcBef>
              <a:buChar char="•"/>
            </a:pPr>
            <a:r>
              <a:rPr sz="2000"/>
              <a:t>Normal diyetle günlük yaklaşık 20 mEq (240 mg) magnezyum alınır</a:t>
            </a:r>
          </a:p>
          <a:p>
            <a:pPr marL="214312" indent="-214312">
              <a:spcBef>
                <a:spcPts val="400"/>
              </a:spcBef>
              <a:buChar char="•"/>
            </a:pPr>
            <a:r>
              <a:rPr sz="2000"/>
              <a:t>İdrar ve feçes ile atılır. </a:t>
            </a:r>
          </a:p>
          <a:p>
            <a:pPr marL="214312" indent="-214312">
              <a:spcBef>
                <a:spcPts val="400"/>
              </a:spcBef>
              <a:buChar char="•"/>
            </a:pPr>
            <a:r>
              <a:rPr sz="2000"/>
              <a:t>Mg dengesinden asıl böbrekler sorumludur. Böbrekler, önemli bir miktar Mg tutma yeteneğine sahiptirler. </a:t>
            </a:r>
          </a:p>
          <a:p>
            <a:pPr>
              <a:spcBef>
                <a:spcPts val="400"/>
              </a:spcBef>
              <a:buSzTx/>
              <a:buNone/>
            </a:pPr>
            <a:r>
              <a:rPr sz="2000"/>
              <a:t>	Böbrek tübüllerinde yer alan kalsiyum/magnezyum reseptörleri serum Mg düzeyini algılarlar</a:t>
            </a:r>
          </a:p>
        </p:txBody>
      </p:sp>
    </p:spTree>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hape 191"/>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51</a:t>
            </a:r>
          </a:p>
        </p:txBody>
      </p:sp>
      <p:sp>
        <p:nvSpPr>
          <p:cNvPr id="192" name="Shape 192"/>
          <p:cNvSpPr>
            <a:spLocks noGrp="1"/>
          </p:cNvSpPr>
          <p:nvPr>
            <p:ph type="title" idx="4294967295"/>
          </p:nvPr>
        </p:nvSpPr>
        <p:spPr>
          <a:xfrm>
            <a:off x="468312" y="-171451"/>
            <a:ext cx="8229601" cy="1143002"/>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Hipermagnezemi</a:t>
            </a:r>
          </a:p>
        </p:txBody>
      </p:sp>
      <p:sp>
        <p:nvSpPr>
          <p:cNvPr id="193" name="Shape 193"/>
          <p:cNvSpPr>
            <a:spLocks noGrp="1"/>
          </p:cNvSpPr>
          <p:nvPr>
            <p:ph type="body" idx="4294967295"/>
          </p:nvPr>
        </p:nvSpPr>
        <p:spPr>
          <a:xfrm>
            <a:off x="250825" y="765175"/>
            <a:ext cx="8642350" cy="5472113"/>
          </a:xfrm>
          <a:prstGeom prst="rect">
            <a:avLst/>
          </a:prstGeom>
        </p:spPr>
        <p:txBody>
          <a:bodyPr>
            <a:normAutofit/>
          </a:bodyPr>
          <a:lstStyle/>
          <a:p>
            <a:pPr marL="214312" indent="-214312">
              <a:lnSpc>
                <a:spcPct val="120000"/>
              </a:lnSpc>
              <a:spcBef>
                <a:spcPts val="400"/>
              </a:spcBef>
              <a:buChar char="•"/>
            </a:pPr>
            <a:r>
              <a:rPr sz="2000"/>
              <a:t>Böbrek fonksiyon bozuklukları,</a:t>
            </a:r>
          </a:p>
          <a:p>
            <a:pPr marL="214312" indent="-214312">
              <a:spcBef>
                <a:spcPts val="400"/>
              </a:spcBef>
              <a:buChar char="•"/>
            </a:pPr>
            <a:r>
              <a:rPr sz="2000"/>
              <a:t>Total parenteral beslenme ile birlikte fazla alım,</a:t>
            </a:r>
          </a:p>
          <a:p>
            <a:pPr marL="214312" indent="-214312">
              <a:spcBef>
                <a:spcPts val="400"/>
              </a:spcBef>
              <a:buChar char="•"/>
            </a:pPr>
            <a:r>
              <a:rPr sz="2000"/>
              <a:t>Magnezyum içeren antiasit ve laksatifler </a:t>
            </a:r>
          </a:p>
          <a:p>
            <a:pPr>
              <a:buChar char="•"/>
            </a:pPr>
            <a:endParaRPr sz="2000"/>
          </a:p>
          <a:p>
            <a:pPr>
              <a:spcBef>
                <a:spcPts val="400"/>
              </a:spcBef>
              <a:buSzTx/>
              <a:buNone/>
            </a:pPr>
            <a:r>
              <a:rPr sz="2000" b="1">
                <a:solidFill>
                  <a:srgbClr val="FF0000"/>
                </a:solidFill>
              </a:rPr>
              <a:t>HİPERMAGNEZEMİ KLİNİĞİ</a:t>
            </a:r>
          </a:p>
          <a:p>
            <a:pPr marL="214312" indent="-214312">
              <a:spcBef>
                <a:spcPts val="400"/>
              </a:spcBef>
              <a:buChar char="•"/>
            </a:pPr>
            <a:r>
              <a:rPr sz="2000"/>
              <a:t>Gastrointestinal (bulantı ve kusma), </a:t>
            </a:r>
          </a:p>
          <a:p>
            <a:pPr marL="214312" indent="-214312">
              <a:spcBef>
                <a:spcPts val="400"/>
              </a:spcBef>
              <a:buChar char="•"/>
            </a:pPr>
            <a:r>
              <a:rPr sz="2000"/>
              <a:t>Nöromusküler (güçsüzlük, letarji ve reflekslerde azalma)</a:t>
            </a:r>
          </a:p>
          <a:p>
            <a:pPr marL="214312" indent="-214312">
              <a:spcBef>
                <a:spcPts val="400"/>
              </a:spcBef>
              <a:buChar char="•"/>
            </a:pPr>
            <a:r>
              <a:rPr sz="2000"/>
              <a:t>Kardiyak (hipotansiyon ve arrest) </a:t>
            </a:r>
          </a:p>
          <a:p>
            <a:pPr marL="214312" indent="-214312">
              <a:spcBef>
                <a:spcPts val="400"/>
              </a:spcBef>
              <a:buChar char="•"/>
            </a:pPr>
            <a:r>
              <a:rPr sz="2000"/>
              <a:t>Hiperkalemideki EKG değişikliklerine ek olarak: </a:t>
            </a:r>
          </a:p>
          <a:p>
            <a:pPr marL="640896" lvl="1" indent="-183696">
              <a:spcBef>
                <a:spcPts val="400"/>
              </a:spcBef>
              <a:defRPr sz="2800"/>
            </a:pPr>
            <a:r>
              <a:rPr sz="1800"/>
              <a:t>PR aralığında uzama</a:t>
            </a:r>
          </a:p>
          <a:p>
            <a:pPr marL="640896" lvl="1" indent="-183696">
              <a:spcBef>
                <a:spcPts val="400"/>
              </a:spcBef>
              <a:defRPr sz="2800"/>
            </a:pPr>
            <a:r>
              <a:rPr sz="1800"/>
              <a:t>QRS kompleksinde genişleme</a:t>
            </a:r>
          </a:p>
          <a:p>
            <a:pPr marL="640896" lvl="1" indent="-183696">
              <a:spcBef>
                <a:spcPts val="400"/>
              </a:spcBef>
              <a:defRPr sz="2800"/>
            </a:pPr>
            <a:r>
              <a:rPr sz="1800"/>
              <a:t>T dalgasında sivrileşme</a:t>
            </a:r>
          </a:p>
        </p:txBody>
      </p:sp>
    </p:spTree>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Shape 195"/>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52</a:t>
            </a:r>
          </a:p>
        </p:txBody>
      </p:sp>
      <p:sp>
        <p:nvSpPr>
          <p:cNvPr id="196" name="Shape 196"/>
          <p:cNvSpPr>
            <a:spLocks noGrp="1"/>
          </p:cNvSpPr>
          <p:nvPr>
            <p:ph type="body" idx="4294967295"/>
          </p:nvPr>
        </p:nvSpPr>
        <p:spPr>
          <a:xfrm>
            <a:off x="395287" y="476250"/>
            <a:ext cx="8229601" cy="4525963"/>
          </a:xfrm>
          <a:prstGeom prst="rect">
            <a:avLst/>
          </a:prstGeom>
        </p:spPr>
        <p:txBody>
          <a:bodyPr>
            <a:normAutofit/>
          </a:bodyPr>
          <a:lstStyle/>
          <a:p>
            <a:pPr>
              <a:spcBef>
                <a:spcPts val="400"/>
              </a:spcBef>
              <a:buSzTx/>
              <a:buNone/>
            </a:pPr>
            <a:r>
              <a:rPr sz="2000" b="1">
                <a:solidFill>
                  <a:srgbClr val="FF0000"/>
                </a:solidFill>
              </a:rPr>
              <a:t>HİPERMAGNEZEMİ TEDAVİSİ</a:t>
            </a:r>
          </a:p>
          <a:p>
            <a:pPr marL="214312" indent="-214312">
              <a:spcBef>
                <a:spcPts val="400"/>
              </a:spcBef>
              <a:buChar char="•"/>
            </a:pPr>
            <a:r>
              <a:rPr sz="2000"/>
              <a:t>Eksojen magnezyum girişinin azaltılması,</a:t>
            </a:r>
          </a:p>
          <a:p>
            <a:pPr marL="214312" indent="-214312">
              <a:spcBef>
                <a:spcPts val="400"/>
              </a:spcBef>
              <a:buChar char="•"/>
            </a:pPr>
            <a:r>
              <a:rPr sz="2000"/>
              <a:t>Hacim eksikliğinin düzeltilmesi</a:t>
            </a:r>
          </a:p>
          <a:p>
            <a:pPr marL="214312" indent="-214312">
              <a:spcBef>
                <a:spcPts val="400"/>
              </a:spcBef>
              <a:buChar char="•"/>
            </a:pPr>
            <a:r>
              <a:rPr sz="2000"/>
              <a:t>Asidozun düzeltilmesi. </a:t>
            </a:r>
          </a:p>
          <a:p>
            <a:pPr marL="214312" indent="-214312">
              <a:spcBef>
                <a:spcPts val="400"/>
              </a:spcBef>
              <a:buChar char="•"/>
            </a:pPr>
            <a:r>
              <a:rPr sz="2000"/>
              <a:t>Akut semptomların kalsiyum klorür ile (5-10 mL) antagonize edilmesi</a:t>
            </a:r>
          </a:p>
          <a:p>
            <a:pPr marL="214312" indent="-214312">
              <a:spcBef>
                <a:spcPts val="400"/>
              </a:spcBef>
              <a:buChar char="•"/>
            </a:pPr>
            <a:r>
              <a:rPr sz="2000"/>
              <a:t>Serum mg düzeyi yüksekliği ya da semptomlar sürüyorsa diyaliz endikasyonu vardır.</a:t>
            </a:r>
          </a:p>
        </p:txBody>
      </p:sp>
    </p:spTree>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Shape 198"/>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53</a:t>
            </a:r>
          </a:p>
        </p:txBody>
      </p:sp>
      <p:sp>
        <p:nvSpPr>
          <p:cNvPr id="199" name="Shape 199"/>
          <p:cNvSpPr>
            <a:spLocks noGrp="1"/>
          </p:cNvSpPr>
          <p:nvPr>
            <p:ph type="title" idx="4294967295"/>
          </p:nvPr>
        </p:nvSpPr>
        <p:spPr>
          <a:xfrm>
            <a:off x="395287" y="-171451"/>
            <a:ext cx="8229601" cy="1143002"/>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Hipomagnezemi</a:t>
            </a:r>
          </a:p>
        </p:txBody>
      </p:sp>
      <p:sp>
        <p:nvSpPr>
          <p:cNvPr id="200" name="Shape 200"/>
          <p:cNvSpPr>
            <a:spLocks noGrp="1"/>
          </p:cNvSpPr>
          <p:nvPr>
            <p:ph type="body" idx="4294967295"/>
          </p:nvPr>
        </p:nvSpPr>
        <p:spPr>
          <a:xfrm>
            <a:off x="179387" y="836612"/>
            <a:ext cx="8713788" cy="5256213"/>
          </a:xfrm>
          <a:prstGeom prst="rect">
            <a:avLst/>
          </a:prstGeom>
        </p:spPr>
        <p:txBody>
          <a:bodyPr>
            <a:normAutofit/>
          </a:bodyPr>
          <a:lstStyle/>
          <a:p>
            <a:pPr marL="214312" indent="-214312">
              <a:spcBef>
                <a:spcPts val="400"/>
              </a:spcBef>
              <a:buChar char="•"/>
            </a:pPr>
            <a:r>
              <a:rPr sz="2000"/>
              <a:t>Özellikle </a:t>
            </a:r>
            <a:r>
              <a:rPr sz="2000" b="1"/>
              <a:t>yoğun bakım hastalarında</a:t>
            </a:r>
            <a:r>
              <a:rPr sz="2000"/>
              <a:t> sık karşılaşılır. </a:t>
            </a:r>
            <a:r>
              <a:rPr sz="2000">
                <a:solidFill>
                  <a:srgbClr val="FF0000"/>
                </a:solidFill>
              </a:rPr>
              <a:t>*</a:t>
            </a:r>
          </a:p>
          <a:p>
            <a:pPr marL="214312" indent="-214312">
              <a:spcBef>
                <a:spcPts val="400"/>
              </a:spcBef>
              <a:buChar char="•"/>
            </a:pPr>
            <a:r>
              <a:rPr sz="2000"/>
              <a:t>Azalmış alım (açlık, alkolizm, intravenöz sıvılara ve total parenteral beslenmeye yetersiz magnezyum eklenmesi),</a:t>
            </a:r>
          </a:p>
          <a:p>
            <a:pPr marL="214312" indent="-214312">
              <a:spcBef>
                <a:spcPts val="400"/>
              </a:spcBef>
              <a:buChar char="•"/>
            </a:pPr>
            <a:r>
              <a:rPr sz="2000"/>
              <a:t>Artmış renal atılım (alkol, diüretiklerin çoğu, amfoterisin B),</a:t>
            </a:r>
          </a:p>
          <a:p>
            <a:pPr marL="214312" indent="-214312">
              <a:spcBef>
                <a:spcPts val="400"/>
              </a:spcBef>
              <a:buChar char="•"/>
            </a:pPr>
            <a:r>
              <a:rPr sz="2000"/>
              <a:t>Gastrointestinal kayıplar (diyare),</a:t>
            </a:r>
          </a:p>
          <a:p>
            <a:pPr marL="214312" indent="-214312">
              <a:spcBef>
                <a:spcPts val="400"/>
              </a:spcBef>
              <a:buChar char="•"/>
            </a:pPr>
            <a:r>
              <a:rPr sz="2000"/>
              <a:t>Malabsorbsiyon,</a:t>
            </a:r>
          </a:p>
          <a:p>
            <a:pPr marL="214312" indent="-214312">
              <a:spcBef>
                <a:spcPts val="400"/>
              </a:spcBef>
              <a:buChar char="•"/>
            </a:pPr>
            <a:r>
              <a:rPr sz="2000"/>
              <a:t>Akut pankreatit,</a:t>
            </a:r>
          </a:p>
          <a:p>
            <a:pPr marL="214312" indent="-214312">
              <a:spcBef>
                <a:spcPts val="400"/>
              </a:spcBef>
              <a:buChar char="•"/>
            </a:pPr>
            <a:r>
              <a:rPr sz="2000"/>
              <a:t>Diyabetik ketoasidoz,</a:t>
            </a:r>
          </a:p>
          <a:p>
            <a:pPr marL="214312" indent="-214312">
              <a:spcBef>
                <a:spcPts val="400"/>
              </a:spcBef>
              <a:buChar char="•"/>
            </a:pPr>
            <a:r>
              <a:rPr sz="2000"/>
              <a:t>Primer aldosteronizm vb..</a:t>
            </a:r>
          </a:p>
        </p:txBody>
      </p:sp>
    </p:spTree>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Shape 202"/>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54</a:t>
            </a:r>
          </a:p>
        </p:txBody>
      </p:sp>
      <p:sp>
        <p:nvSpPr>
          <p:cNvPr id="203" name="Shape 203"/>
          <p:cNvSpPr>
            <a:spLocks noGrp="1"/>
          </p:cNvSpPr>
          <p:nvPr>
            <p:ph type="body" idx="4294967295"/>
          </p:nvPr>
        </p:nvSpPr>
        <p:spPr>
          <a:xfrm>
            <a:off x="179387" y="260350"/>
            <a:ext cx="8785226" cy="6119813"/>
          </a:xfrm>
          <a:prstGeom prst="rect">
            <a:avLst/>
          </a:prstGeom>
        </p:spPr>
        <p:txBody>
          <a:bodyPr>
            <a:normAutofit/>
          </a:bodyPr>
          <a:lstStyle/>
          <a:p>
            <a:pPr>
              <a:spcBef>
                <a:spcPts val="400"/>
              </a:spcBef>
              <a:buSzTx/>
              <a:buNone/>
            </a:pPr>
            <a:r>
              <a:rPr sz="2000" b="1">
                <a:solidFill>
                  <a:srgbClr val="FF0000"/>
                </a:solidFill>
              </a:rPr>
              <a:t>HİPOMAGNEZEMİ KLİNİĞİ</a:t>
            </a:r>
          </a:p>
          <a:p>
            <a:pPr>
              <a:buSzTx/>
              <a:buNone/>
            </a:pPr>
            <a:endParaRPr sz="2000" b="1">
              <a:solidFill>
                <a:srgbClr val="FF0000"/>
              </a:solidFill>
            </a:endParaRPr>
          </a:p>
          <a:p>
            <a:pPr marL="214312" indent="-214312">
              <a:spcBef>
                <a:spcPts val="400"/>
              </a:spcBef>
              <a:buChar char="•"/>
            </a:pPr>
            <a:r>
              <a:rPr sz="2000"/>
              <a:t>Nöromusküler ve santral sinir sisteminde hiperaktivite,</a:t>
            </a:r>
          </a:p>
          <a:p>
            <a:pPr marL="214312" indent="-214312">
              <a:spcBef>
                <a:spcPts val="400"/>
              </a:spcBef>
              <a:buChar char="•"/>
            </a:pPr>
            <a:r>
              <a:rPr sz="2000"/>
              <a:t>Kalsiyum eksikliğine benzer bulgular </a:t>
            </a:r>
          </a:p>
          <a:p>
            <a:pPr>
              <a:spcBef>
                <a:spcPts val="400"/>
              </a:spcBef>
              <a:buSzTx/>
              <a:buNone/>
            </a:pPr>
            <a:r>
              <a:rPr sz="2000"/>
              <a:t>	(hiperaktif refleksler, kas tremorları, tetani ve Chvostek testi pozitifliği)</a:t>
            </a:r>
          </a:p>
          <a:p>
            <a:pPr marL="214312" indent="-214312">
              <a:spcBef>
                <a:spcPts val="400"/>
              </a:spcBef>
              <a:buChar char="•"/>
            </a:pPr>
            <a:r>
              <a:rPr sz="2000"/>
              <a:t>Ciddi eksikliklerde deliryum ve kriz olabilir</a:t>
            </a:r>
          </a:p>
          <a:p>
            <a:pPr marL="214312" indent="-214312">
              <a:spcBef>
                <a:spcPts val="400"/>
              </a:spcBef>
              <a:buChar char="•"/>
            </a:pPr>
            <a:r>
              <a:rPr sz="2000"/>
              <a:t>EKG değişiklikleri:</a:t>
            </a:r>
          </a:p>
          <a:p>
            <a:pPr marL="640896" lvl="1" indent="-183696">
              <a:spcBef>
                <a:spcPts val="400"/>
              </a:spcBef>
              <a:defRPr sz="2800"/>
            </a:pPr>
            <a:r>
              <a:rPr sz="1800"/>
              <a:t>QT ve PR aralıklarında uzama</a:t>
            </a:r>
          </a:p>
          <a:p>
            <a:pPr marL="640896" lvl="1" indent="-183696">
              <a:spcBef>
                <a:spcPts val="400"/>
              </a:spcBef>
              <a:defRPr sz="2800"/>
            </a:pPr>
            <a:r>
              <a:rPr sz="1800"/>
              <a:t>ST-segmentinde depresyon</a:t>
            </a:r>
          </a:p>
          <a:p>
            <a:pPr marL="640896" lvl="1" indent="-183696">
              <a:spcBef>
                <a:spcPts val="400"/>
              </a:spcBef>
              <a:defRPr sz="2800"/>
            </a:pPr>
            <a:r>
              <a:rPr sz="1800"/>
              <a:t>P dalgalarının düzleşmesi ya da ters dönmesi</a:t>
            </a:r>
          </a:p>
          <a:p>
            <a:pPr marL="640896" lvl="1" indent="-183696">
              <a:spcBef>
                <a:spcPts val="400"/>
              </a:spcBef>
              <a:defRPr sz="2800"/>
            </a:pPr>
            <a:r>
              <a:rPr sz="1800"/>
              <a:t>“Torsade de pointes”</a:t>
            </a:r>
          </a:p>
          <a:p>
            <a:pPr marL="640896" lvl="1" indent="-183696">
              <a:spcBef>
                <a:spcPts val="400"/>
              </a:spcBef>
              <a:defRPr sz="2800"/>
            </a:pPr>
            <a:r>
              <a:rPr sz="1800"/>
              <a:t>Aritmiler</a:t>
            </a:r>
          </a:p>
          <a:p>
            <a:pPr marL="214312" indent="-214312">
              <a:spcBef>
                <a:spcPts val="400"/>
              </a:spcBef>
              <a:buChar char="•"/>
            </a:pPr>
            <a:r>
              <a:rPr sz="2000"/>
              <a:t>Sinir sistemi üzerindeki direkt etkileri vardır</a:t>
            </a:r>
          </a:p>
          <a:p>
            <a:pPr marL="214312" indent="-214312">
              <a:spcBef>
                <a:spcPts val="400"/>
              </a:spcBef>
              <a:buChar char="•"/>
            </a:pPr>
            <a:r>
              <a:rPr sz="2000"/>
              <a:t>Hipokalsemi ve persistan hipokalemi oluşturabilir.</a:t>
            </a:r>
          </a:p>
          <a:p>
            <a:pPr>
              <a:spcBef>
                <a:spcPts val="400"/>
              </a:spcBef>
              <a:buSzTx/>
              <a:buNone/>
            </a:pPr>
            <a:r>
              <a:rPr sz="2000"/>
              <a:t>		</a:t>
            </a:r>
            <a:r>
              <a:rPr sz="2000" i="1"/>
              <a:t>(Bu durumda potasyum ya da kalsiyum dengesini 	koruyabilmek için magnezyum yerine konmalıdır.)</a:t>
            </a:r>
          </a:p>
        </p:txBody>
      </p:sp>
    </p:spTree>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Shape 205"/>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55</a:t>
            </a:r>
          </a:p>
        </p:txBody>
      </p:sp>
      <p:sp>
        <p:nvSpPr>
          <p:cNvPr id="206" name="Shape 206"/>
          <p:cNvSpPr>
            <a:spLocks noGrp="1"/>
          </p:cNvSpPr>
          <p:nvPr>
            <p:ph type="body" idx="4294967295"/>
          </p:nvPr>
        </p:nvSpPr>
        <p:spPr>
          <a:xfrm>
            <a:off x="250825" y="260350"/>
            <a:ext cx="8713788" cy="5976938"/>
          </a:xfrm>
          <a:prstGeom prst="rect">
            <a:avLst/>
          </a:prstGeom>
        </p:spPr>
        <p:txBody>
          <a:bodyPr>
            <a:normAutofit/>
          </a:bodyPr>
          <a:lstStyle/>
          <a:p>
            <a:pPr>
              <a:spcBef>
                <a:spcPts val="400"/>
              </a:spcBef>
              <a:buSzTx/>
              <a:buNone/>
            </a:pPr>
            <a:r>
              <a:rPr sz="2000" b="1">
                <a:solidFill>
                  <a:srgbClr val="FF0000"/>
                </a:solidFill>
              </a:rPr>
              <a:t>HİPOMAGNEZEMİ TEDAVİSİ</a:t>
            </a:r>
          </a:p>
          <a:p>
            <a:pPr>
              <a:buSzTx/>
              <a:buNone/>
            </a:pPr>
            <a:endParaRPr sz="2000">
              <a:solidFill>
                <a:srgbClr val="FF0000"/>
              </a:solidFill>
            </a:endParaRPr>
          </a:p>
          <a:p>
            <a:pPr marL="214312" indent="-214312">
              <a:spcBef>
                <a:spcPts val="400"/>
              </a:spcBef>
              <a:buChar char="•"/>
            </a:pPr>
            <a:r>
              <a:rPr sz="2000"/>
              <a:t>Asemptomatik ve hafif olgularda Mg eksiklği oral yolla düzeltilir. </a:t>
            </a:r>
          </a:p>
          <a:p>
            <a:pPr marL="214312" indent="-214312">
              <a:spcBef>
                <a:spcPts val="400"/>
              </a:spcBef>
              <a:buChar char="•"/>
            </a:pPr>
            <a:r>
              <a:rPr sz="2000"/>
              <a:t>İntravenöz destek ihtiyacı hipomagnezeminin şiddetine ve semptomlara bağlıdır. </a:t>
            </a:r>
          </a:p>
          <a:p>
            <a:pPr marL="214312" indent="-214312">
              <a:spcBef>
                <a:spcPts val="400"/>
              </a:spcBef>
              <a:buChar char="•"/>
            </a:pPr>
            <a:r>
              <a:rPr sz="2000"/>
              <a:t>Şiddetli eksikliği (&lt;1.0 mEq/L) ya da semptomatik olanlarda, </a:t>
            </a:r>
          </a:p>
          <a:p>
            <a:pPr marL="640896" lvl="1" indent="-183696">
              <a:spcBef>
                <a:spcPts val="400"/>
              </a:spcBef>
              <a:defRPr sz="2800"/>
            </a:pPr>
            <a:r>
              <a:rPr sz="1800"/>
              <a:t>1-2 gr Mg sülfat intravenöz olarak 15 dakikada </a:t>
            </a:r>
          </a:p>
          <a:p>
            <a:pPr marL="285750" lvl="1" indent="171450">
              <a:spcBef>
                <a:spcPts val="400"/>
              </a:spcBef>
              <a:buSzTx/>
              <a:buNone/>
              <a:defRPr sz="2800"/>
            </a:pPr>
            <a:r>
              <a:rPr sz="1800"/>
              <a:t>	ya da </a:t>
            </a:r>
          </a:p>
          <a:p>
            <a:pPr marL="640896" lvl="1" indent="-183696">
              <a:spcBef>
                <a:spcPts val="400"/>
              </a:spcBef>
              <a:defRPr sz="2800"/>
            </a:pPr>
            <a:r>
              <a:rPr sz="1800"/>
              <a:t>torsades de pointes (düzensiz ventriküler aritmiler) varlığında 2 dakikada verilmelidir. </a:t>
            </a:r>
          </a:p>
          <a:p>
            <a:pPr marL="214312" indent="-214312">
              <a:spcBef>
                <a:spcPts val="400"/>
              </a:spcBef>
              <a:buChar char="•"/>
            </a:pPr>
            <a:r>
              <a:rPr sz="2000"/>
              <a:t>Mg verilirken toksisite gelişebilir !</a:t>
            </a:r>
          </a:p>
          <a:p>
            <a:pPr marL="640896" lvl="1" indent="-183696">
              <a:spcBef>
                <a:spcPts val="400"/>
              </a:spcBef>
              <a:defRPr sz="2800"/>
            </a:pPr>
            <a:r>
              <a:rPr sz="1800" i="1"/>
              <a:t>Birlikte kalsiyum glukonat verilmesi hızlı yükselen magnezyum seviyesine karşı oluşabilecek yan etkileri giderecek ve sıklıkla birliktelik gösteren hipokalsemiyi düzeltecektir.</a:t>
            </a:r>
          </a:p>
          <a:p>
            <a:pPr marL="214312" indent="-214312">
              <a:spcBef>
                <a:spcPts val="400"/>
              </a:spcBef>
              <a:buChar char="•"/>
            </a:pPr>
            <a:r>
              <a:rPr sz="2000"/>
              <a:t>Magnezyum değeri üst sınıra ya da normale gelene dek replasman sürdürülmelidir.</a:t>
            </a:r>
            <a:r>
              <a:rPr sz="1600"/>
              <a:t> </a:t>
            </a:r>
          </a:p>
        </p:txBody>
      </p:sp>
    </p:spTree>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Shape 208"/>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56</a:t>
            </a:r>
          </a:p>
        </p:txBody>
      </p:sp>
      <p:sp>
        <p:nvSpPr>
          <p:cNvPr id="209" name="Shape 209"/>
          <p:cNvSpPr>
            <a:spLocks noGrp="1"/>
          </p:cNvSpPr>
          <p:nvPr>
            <p:ph type="title" idx="4294967295"/>
          </p:nvPr>
        </p:nvSpPr>
        <p:spPr>
          <a:xfrm>
            <a:off x="317500" y="-207963"/>
            <a:ext cx="8229600" cy="1143001"/>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Kalsiyum</a:t>
            </a:r>
          </a:p>
        </p:txBody>
      </p:sp>
      <p:sp>
        <p:nvSpPr>
          <p:cNvPr id="210" name="Shape 210"/>
          <p:cNvSpPr>
            <a:spLocks noGrp="1"/>
          </p:cNvSpPr>
          <p:nvPr>
            <p:ph type="body" idx="4294967295"/>
          </p:nvPr>
        </p:nvSpPr>
        <p:spPr>
          <a:xfrm>
            <a:off x="250825" y="692150"/>
            <a:ext cx="8642350" cy="5545138"/>
          </a:xfrm>
          <a:prstGeom prst="rect">
            <a:avLst/>
          </a:prstGeom>
        </p:spPr>
        <p:txBody>
          <a:bodyPr>
            <a:normAutofit/>
          </a:bodyPr>
          <a:lstStyle/>
          <a:p>
            <a:pPr marL="214312" indent="-214312">
              <a:spcBef>
                <a:spcPts val="400"/>
              </a:spcBef>
              <a:buChar char="•"/>
            </a:pPr>
            <a:r>
              <a:rPr sz="2000"/>
              <a:t>Vücut kalsiyumunun hemen tümü kemik matriks yapısında bulunur</a:t>
            </a:r>
          </a:p>
          <a:p>
            <a:pPr marL="214312" indent="-214312">
              <a:spcBef>
                <a:spcPts val="400"/>
              </a:spcBef>
              <a:buChar char="•"/>
            </a:pPr>
            <a:r>
              <a:rPr sz="2000"/>
              <a:t>Sadece %1’den azı hücre dışı sıvıda bulunur.</a:t>
            </a:r>
          </a:p>
          <a:p>
            <a:pPr>
              <a:spcBef>
                <a:spcPts val="400"/>
              </a:spcBef>
              <a:buSzTx/>
              <a:buNone/>
            </a:pPr>
            <a:r>
              <a:rPr sz="2000">
                <a:solidFill>
                  <a:srgbClr val="FF0000"/>
                </a:solidFill>
              </a:rPr>
              <a:t>Serum kalsiyumu üç şekilde dağılır</a:t>
            </a:r>
          </a:p>
          <a:p>
            <a:pPr marL="640896" lvl="1" indent="-183696">
              <a:spcBef>
                <a:spcPts val="400"/>
              </a:spcBef>
              <a:defRPr sz="2800"/>
            </a:pPr>
            <a:r>
              <a:rPr sz="1800"/>
              <a:t>proteinlere bağlı (%40), </a:t>
            </a:r>
          </a:p>
          <a:p>
            <a:pPr marL="640896" lvl="1" indent="-183696">
              <a:spcBef>
                <a:spcPts val="400"/>
              </a:spcBef>
              <a:defRPr sz="2800"/>
            </a:pPr>
            <a:r>
              <a:rPr sz="1800"/>
              <a:t>fosfat ve diğer anyonlar ile kompleks oluşturarak (%10), </a:t>
            </a:r>
          </a:p>
          <a:p>
            <a:pPr marL="640896" lvl="1" indent="-183696">
              <a:spcBef>
                <a:spcPts val="400"/>
              </a:spcBef>
              <a:defRPr sz="2800"/>
            </a:pPr>
            <a:r>
              <a:rPr sz="1800"/>
              <a:t>iyonize şekilde (%50). </a:t>
            </a:r>
          </a:p>
          <a:p>
            <a:pPr marL="214312" indent="-214312">
              <a:spcBef>
                <a:spcPts val="400"/>
              </a:spcBef>
              <a:buChar char="•"/>
            </a:pPr>
            <a:r>
              <a:rPr sz="2000"/>
              <a:t>İyonize fraksiyon direkt olarak ölçülebilir ve nöromuskuler stabiliteden sorumludur.</a:t>
            </a:r>
          </a:p>
          <a:p>
            <a:pPr marL="214312" indent="-214312">
              <a:spcBef>
                <a:spcPts val="400"/>
              </a:spcBef>
              <a:buChar char="•"/>
            </a:pPr>
            <a:r>
              <a:rPr sz="2000"/>
              <a:t>Serum total kalsiyum düzeyi ölçülürken albümin konsantrasyonu göz önünde bulundurulmalıdır:</a:t>
            </a:r>
          </a:p>
          <a:p>
            <a:pPr marL="214312" indent="-214312">
              <a:spcBef>
                <a:spcPts val="400"/>
              </a:spcBef>
              <a:buChar char="•"/>
            </a:pPr>
            <a:r>
              <a:rPr sz="2000"/>
              <a:t>Albüminde her 1 g/dL düşüşü için serum kalsiyumu 0.8 mg/dL aşağıya çekilmelidir.</a:t>
            </a:r>
          </a:p>
          <a:p>
            <a:pPr marL="214312" indent="-214312">
              <a:spcBef>
                <a:spcPts val="400"/>
              </a:spcBef>
              <a:buChar char="•"/>
            </a:pPr>
            <a:r>
              <a:rPr sz="2000"/>
              <a:t>İyonize kalsiyum düzeyi:</a:t>
            </a:r>
          </a:p>
          <a:p>
            <a:pPr marL="640896" lvl="1" indent="-183696">
              <a:spcBef>
                <a:spcPts val="400"/>
              </a:spcBef>
              <a:defRPr sz="2800"/>
            </a:pPr>
            <a:r>
              <a:rPr sz="1800"/>
              <a:t>albüminde olan değişikliklerden etkilenmez</a:t>
            </a:r>
          </a:p>
          <a:p>
            <a:pPr marL="640896" lvl="1" indent="-183696">
              <a:spcBef>
                <a:spcPts val="400"/>
              </a:spcBef>
              <a:defRPr sz="2800"/>
            </a:pPr>
            <a:r>
              <a:rPr sz="1800"/>
              <a:t>pH değişikliklerinden etkilenir. (asidoz protein bağlanmasını azaltarak kalsiyumun iyonize fraksiyonunun artmasına neden olur.)</a:t>
            </a:r>
          </a:p>
        </p:txBody>
      </p:sp>
    </p:spTree>
  </p:cSld>
  <p:clrMapOvr>
    <a:masterClrMapping/>
  </p:clrMapOvr>
  <p:transitio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Shape 212"/>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57</a:t>
            </a:r>
          </a:p>
        </p:txBody>
      </p:sp>
      <p:sp>
        <p:nvSpPr>
          <p:cNvPr id="213" name="Shape 213"/>
          <p:cNvSpPr>
            <a:spLocks noGrp="1"/>
          </p:cNvSpPr>
          <p:nvPr>
            <p:ph type="body" idx="4294967295"/>
          </p:nvPr>
        </p:nvSpPr>
        <p:spPr>
          <a:xfrm>
            <a:off x="250825" y="881062"/>
            <a:ext cx="8569325" cy="5427663"/>
          </a:xfrm>
          <a:prstGeom prst="rect">
            <a:avLst/>
          </a:prstGeom>
        </p:spPr>
        <p:txBody>
          <a:bodyPr>
            <a:normAutofit/>
          </a:bodyPr>
          <a:lstStyle/>
          <a:p>
            <a:pPr marL="214312" indent="-214312">
              <a:spcBef>
                <a:spcPts val="400"/>
              </a:spcBef>
              <a:buChar char="•"/>
            </a:pPr>
            <a:r>
              <a:rPr sz="2000"/>
              <a:t>Toplumda semptomatik hiperkalseminin en sık nedenini primer hiperparatiroidizmdir</a:t>
            </a:r>
          </a:p>
          <a:p>
            <a:pPr marL="214312" indent="-214312">
              <a:spcBef>
                <a:spcPts val="400"/>
              </a:spcBef>
              <a:buChar char="•"/>
            </a:pPr>
            <a:r>
              <a:rPr sz="2000"/>
              <a:t>Hastanede yatan hastalarda en sık neden tümörlerdir (kemik metastazları ya da paratiroid hormon ilişkili protein salınımı nedeniyle)</a:t>
            </a:r>
          </a:p>
          <a:p>
            <a:pPr>
              <a:buChar char="•"/>
            </a:pPr>
            <a:endParaRPr sz="2000"/>
          </a:p>
          <a:p>
            <a:pPr>
              <a:spcBef>
                <a:spcPts val="400"/>
              </a:spcBef>
              <a:buSzTx/>
              <a:buNone/>
            </a:pPr>
            <a:r>
              <a:rPr sz="2000" b="1">
                <a:solidFill>
                  <a:srgbClr val="FF0000"/>
                </a:solidFill>
              </a:rPr>
              <a:t>HİPERKALSEMİ KLİNİĞİ</a:t>
            </a:r>
          </a:p>
          <a:p>
            <a:pPr marL="214312" indent="-214312">
              <a:spcBef>
                <a:spcPts val="400"/>
              </a:spcBef>
              <a:buChar char="•"/>
            </a:pPr>
            <a:r>
              <a:rPr sz="2000"/>
              <a:t>nörolojik (depresyon, konfüzyon, stupor, ya da koma), </a:t>
            </a:r>
          </a:p>
          <a:p>
            <a:pPr marL="214312" indent="-214312">
              <a:spcBef>
                <a:spcPts val="400"/>
              </a:spcBef>
              <a:buChar char="•"/>
            </a:pPr>
            <a:r>
              <a:rPr sz="2000"/>
              <a:t>kas-iskelet sistemi (güçsüzlük, sırt ve ekstremite ağrısı),</a:t>
            </a:r>
          </a:p>
          <a:p>
            <a:pPr marL="214312" indent="-214312">
              <a:spcBef>
                <a:spcPts val="400"/>
              </a:spcBef>
              <a:buChar char="•"/>
            </a:pPr>
            <a:r>
              <a:rPr sz="2000"/>
              <a:t>renal (böbrekler konsantrasyon işlevini kaybettikçe poliüri, polidipsi),</a:t>
            </a:r>
          </a:p>
          <a:p>
            <a:pPr marL="214312" indent="-214312">
              <a:spcBef>
                <a:spcPts val="400"/>
              </a:spcBef>
              <a:buChar char="•"/>
            </a:pPr>
            <a:r>
              <a:rPr sz="2000"/>
              <a:t>gastrointestinal (anoreksi, bulantı, kusma, kabızlık, karın ağrısı ve kilo kaybı), </a:t>
            </a:r>
          </a:p>
          <a:p>
            <a:pPr marL="214312" indent="-214312">
              <a:spcBef>
                <a:spcPts val="400"/>
              </a:spcBef>
              <a:buChar char="•"/>
            </a:pPr>
            <a:r>
              <a:rPr sz="2000"/>
              <a:t>kardiyak (hipertansiyon, kardiyak aritmiler, dijital toksisitesinin kötüleşmesi) </a:t>
            </a:r>
          </a:p>
          <a:p>
            <a:pPr>
              <a:spcBef>
                <a:spcPts val="400"/>
              </a:spcBef>
              <a:buSzTx/>
              <a:buNone/>
            </a:pPr>
            <a:r>
              <a:rPr sz="2000"/>
              <a:t>		</a:t>
            </a:r>
          </a:p>
        </p:txBody>
      </p:sp>
      <p:sp>
        <p:nvSpPr>
          <p:cNvPr id="214" name="Shape 214"/>
          <p:cNvSpPr>
            <a:spLocks noGrp="1"/>
          </p:cNvSpPr>
          <p:nvPr>
            <p:ph type="title" idx="4294967295"/>
          </p:nvPr>
        </p:nvSpPr>
        <p:spPr>
          <a:xfrm>
            <a:off x="395287" y="-171451"/>
            <a:ext cx="8229601" cy="1143002"/>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Hiperkalsemi</a:t>
            </a:r>
          </a:p>
        </p:txBody>
      </p:sp>
    </p:spTree>
  </p:cSld>
  <p:clrMapOvr>
    <a:masterClrMapping/>
  </p:clrMapOvr>
  <p:transitio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Shape 216"/>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58</a:t>
            </a:r>
          </a:p>
        </p:txBody>
      </p:sp>
      <p:sp>
        <p:nvSpPr>
          <p:cNvPr id="217" name="Shape 217"/>
          <p:cNvSpPr>
            <a:spLocks noGrp="1"/>
          </p:cNvSpPr>
          <p:nvPr>
            <p:ph type="body" idx="4294967295"/>
          </p:nvPr>
        </p:nvSpPr>
        <p:spPr>
          <a:xfrm>
            <a:off x="250825" y="333375"/>
            <a:ext cx="8229600" cy="4525963"/>
          </a:xfrm>
          <a:prstGeom prst="rect">
            <a:avLst/>
          </a:prstGeom>
        </p:spPr>
        <p:txBody>
          <a:bodyPr>
            <a:normAutofit/>
          </a:bodyPr>
          <a:lstStyle/>
          <a:p>
            <a:pPr marL="214312" indent="-214312">
              <a:spcBef>
                <a:spcPts val="400"/>
              </a:spcBef>
              <a:buChar char="•"/>
            </a:pPr>
            <a:r>
              <a:rPr sz="2000"/>
              <a:t>Hiperkalseminin EKG bulguları</a:t>
            </a:r>
          </a:p>
          <a:p>
            <a:pPr marL="640896" lvl="1" indent="-183696">
              <a:spcBef>
                <a:spcPts val="400"/>
              </a:spcBef>
              <a:defRPr sz="2800"/>
            </a:pPr>
            <a:r>
              <a:rPr sz="1800"/>
              <a:t>QT aralığında kısalma</a:t>
            </a:r>
          </a:p>
          <a:p>
            <a:pPr marL="640896" lvl="1" indent="-183696">
              <a:spcBef>
                <a:spcPts val="400"/>
              </a:spcBef>
              <a:defRPr sz="2800"/>
            </a:pPr>
            <a:r>
              <a:rPr sz="1800"/>
              <a:t>PR ve QRS aralıklarında uzama</a:t>
            </a:r>
          </a:p>
          <a:p>
            <a:pPr marL="640896" lvl="1" indent="-183696">
              <a:spcBef>
                <a:spcPts val="400"/>
              </a:spcBef>
              <a:defRPr sz="2800"/>
            </a:pPr>
            <a:r>
              <a:rPr sz="1800"/>
              <a:t>QRS voltajında artma</a:t>
            </a:r>
          </a:p>
          <a:p>
            <a:pPr marL="640896" lvl="1" indent="-183696">
              <a:spcBef>
                <a:spcPts val="400"/>
              </a:spcBef>
              <a:defRPr sz="2800"/>
            </a:pPr>
            <a:r>
              <a:rPr sz="1800"/>
              <a:t>T-dalgasında düzleşme ve genişleme</a:t>
            </a:r>
          </a:p>
          <a:p>
            <a:pPr marL="640896" lvl="1" indent="-183696">
              <a:spcBef>
                <a:spcPts val="400"/>
              </a:spcBef>
              <a:defRPr sz="2800"/>
            </a:pPr>
            <a:r>
              <a:rPr sz="1800"/>
              <a:t>AV blok (tam kalp bloğuna, ardından da ciddi hiperkalsemiye neden olabilir)</a:t>
            </a:r>
          </a:p>
        </p:txBody>
      </p:sp>
    </p:spTree>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hape 219"/>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59</a:t>
            </a:r>
          </a:p>
        </p:txBody>
      </p:sp>
      <p:sp>
        <p:nvSpPr>
          <p:cNvPr id="220" name="Shape 220"/>
          <p:cNvSpPr>
            <a:spLocks noGrp="1"/>
          </p:cNvSpPr>
          <p:nvPr>
            <p:ph type="body" idx="4294967295"/>
          </p:nvPr>
        </p:nvSpPr>
        <p:spPr>
          <a:xfrm>
            <a:off x="250825" y="765175"/>
            <a:ext cx="8713788" cy="5832475"/>
          </a:xfrm>
          <a:prstGeom prst="rect">
            <a:avLst/>
          </a:prstGeom>
        </p:spPr>
        <p:txBody>
          <a:bodyPr>
            <a:normAutofit/>
          </a:bodyPr>
          <a:lstStyle/>
          <a:p>
            <a:pPr>
              <a:spcBef>
                <a:spcPts val="400"/>
              </a:spcBef>
              <a:buSzTx/>
              <a:buNone/>
            </a:pPr>
            <a:r>
              <a:rPr sz="2000" b="1">
                <a:solidFill>
                  <a:srgbClr val="FF0000"/>
                </a:solidFill>
              </a:rPr>
              <a:t>Etiyolojide</a:t>
            </a:r>
          </a:p>
          <a:p>
            <a:pPr>
              <a:spcBef>
                <a:spcPts val="400"/>
              </a:spcBef>
              <a:buSzTx/>
              <a:buNone/>
            </a:pPr>
            <a:r>
              <a:rPr sz="2000" b="1"/>
              <a:t>Özellikle acil ve cerrahi kliniklerinde</a:t>
            </a:r>
            <a:r>
              <a:rPr sz="2000"/>
              <a:t>: 	 Pankreatit (serbest yağ asitleri ile çelasyon), nekrotizan fasiit gibi masif yumuşak doku enfeksiyonları, böbrek yetmezliği, pankreas ve ince barsak fistülleri, hipoparatiroidizm, toksik şok sendromu, magnezyum bozuklukları, Hiperfosfatemi (tümör lizis sendromu ya da rabdomyoliz), masif kan transfüzyonu (sitrat)</a:t>
            </a:r>
          </a:p>
          <a:p>
            <a:pPr>
              <a:buChar char="•"/>
            </a:pPr>
            <a:endParaRPr sz="2000" b="1"/>
          </a:p>
          <a:p>
            <a:pPr marL="214312" indent="-214312">
              <a:spcBef>
                <a:spcPts val="400"/>
              </a:spcBef>
              <a:buChar char="•"/>
            </a:pPr>
            <a:r>
              <a:rPr sz="2000" b="1"/>
              <a:t>Yetersiz alım</a:t>
            </a:r>
            <a:r>
              <a:rPr sz="2000"/>
              <a:t> hipokalsemiye ender olarak neden olabilir</a:t>
            </a:r>
          </a:p>
        </p:txBody>
      </p:sp>
      <p:sp>
        <p:nvSpPr>
          <p:cNvPr id="221" name="Shape 221"/>
          <p:cNvSpPr>
            <a:spLocks noGrp="1"/>
          </p:cNvSpPr>
          <p:nvPr>
            <p:ph type="title" idx="4294967295"/>
          </p:nvPr>
        </p:nvSpPr>
        <p:spPr>
          <a:xfrm>
            <a:off x="250825" y="-242888"/>
            <a:ext cx="8229600" cy="1143001"/>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Hipokalsemi</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hape 45"/>
          <p:cNvSpPr>
            <a:spLocks noGrp="1"/>
          </p:cNvSpPr>
          <p:nvPr>
            <p:ph type="title" idx="4294967295"/>
          </p:nvPr>
        </p:nvSpPr>
        <p:spPr>
          <a:xfrm>
            <a:off x="428625" y="71437"/>
            <a:ext cx="8229600" cy="785813"/>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Normal Sıvı İhtiyacı Nasıl Hesaplanır</a:t>
            </a:r>
          </a:p>
        </p:txBody>
      </p:sp>
      <p:sp>
        <p:nvSpPr>
          <p:cNvPr id="46" name="Shape 46"/>
          <p:cNvSpPr>
            <a:spLocks noGrp="1"/>
          </p:cNvSpPr>
          <p:nvPr>
            <p:ph type="body" idx="4294967295"/>
          </p:nvPr>
        </p:nvSpPr>
        <p:spPr>
          <a:xfrm>
            <a:off x="428625" y="1071562"/>
            <a:ext cx="8229600" cy="5643564"/>
          </a:xfrm>
          <a:prstGeom prst="rect">
            <a:avLst/>
          </a:prstGeom>
        </p:spPr>
        <p:txBody>
          <a:bodyPr>
            <a:normAutofit/>
          </a:bodyPr>
          <a:lstStyle/>
          <a:p>
            <a:pPr marL="214312" indent="-214312">
              <a:spcBef>
                <a:spcPts val="0"/>
              </a:spcBef>
              <a:buClr>
                <a:srgbClr val="FF0000"/>
              </a:buClr>
              <a:buChar char="•"/>
            </a:pPr>
            <a:r>
              <a:rPr sz="2000" b="1">
                <a:solidFill>
                  <a:srgbClr val="FF0000"/>
                </a:solidFill>
              </a:rPr>
              <a:t>Vücut alanına göre: </a:t>
            </a:r>
            <a:r>
              <a:rPr sz="2000"/>
              <a:t>1500ml/m</a:t>
            </a:r>
            <a:r>
              <a:rPr sz="2000" baseline="30000"/>
              <a:t>2</a:t>
            </a:r>
            <a:r>
              <a:rPr sz="2000"/>
              <a:t> </a:t>
            </a:r>
            <a:r>
              <a:rPr sz="2000" i="1"/>
              <a:t>(en doğru) </a:t>
            </a:r>
            <a:r>
              <a:rPr sz="2000"/>
              <a:t>70 kg ≈ 1.7 m</a:t>
            </a:r>
            <a:r>
              <a:rPr sz="2000" baseline="30000"/>
              <a:t>2</a:t>
            </a:r>
          </a:p>
          <a:p>
            <a:pPr>
              <a:spcBef>
                <a:spcPts val="0"/>
              </a:spcBef>
              <a:buSzTx/>
              <a:buNone/>
            </a:pPr>
            <a:endParaRPr sz="2000"/>
          </a:p>
          <a:p>
            <a:pPr marL="214312" indent="-214312">
              <a:spcBef>
                <a:spcPts val="0"/>
              </a:spcBef>
              <a:buClr>
                <a:srgbClr val="FF0000"/>
              </a:buClr>
              <a:buChar char="•"/>
            </a:pPr>
            <a:r>
              <a:rPr sz="2000" b="1">
                <a:solidFill>
                  <a:srgbClr val="FF0000"/>
                </a:solidFill>
              </a:rPr>
              <a:t>Sıvı kayıplarına göre: </a:t>
            </a:r>
            <a:r>
              <a:rPr sz="2000"/>
              <a:t>Böbrek yetmezliği gibi sıvı kısıtlaması gerektiren durumlarda daha uygun</a:t>
            </a:r>
          </a:p>
          <a:p>
            <a:pPr>
              <a:spcBef>
                <a:spcPts val="0"/>
              </a:spcBef>
              <a:buSzTx/>
              <a:buNone/>
            </a:pPr>
            <a:r>
              <a:rPr sz="2000" b="1"/>
              <a:t>	</a:t>
            </a:r>
          </a:p>
          <a:p>
            <a:pPr>
              <a:spcBef>
                <a:spcPts val="0"/>
              </a:spcBef>
              <a:buSzTx/>
              <a:buNone/>
            </a:pPr>
            <a:r>
              <a:rPr sz="2000" b="1"/>
              <a:t>	Minimum idrar miktarı: </a:t>
            </a:r>
            <a:r>
              <a:rPr sz="2000"/>
              <a:t>0.5 ml/kg/saat</a:t>
            </a:r>
          </a:p>
          <a:p>
            <a:pPr>
              <a:spcBef>
                <a:spcPts val="0"/>
              </a:spcBef>
              <a:buSzTx/>
              <a:buNone/>
            </a:pPr>
            <a:r>
              <a:rPr sz="2000"/>
              <a:t>	(kg x 0.5 x 24) + 500 ml (hissedilmeyen kayıplar)</a:t>
            </a:r>
          </a:p>
          <a:p>
            <a:pPr>
              <a:spcBef>
                <a:spcPts val="0"/>
              </a:spcBef>
              <a:buChar char="•"/>
            </a:pPr>
            <a:endParaRPr sz="2000"/>
          </a:p>
          <a:p>
            <a:pPr marL="214312" indent="-214312">
              <a:spcBef>
                <a:spcPts val="0"/>
              </a:spcBef>
              <a:buClr>
                <a:srgbClr val="FF0000"/>
              </a:buClr>
              <a:buChar char="•"/>
            </a:pPr>
            <a:r>
              <a:rPr sz="2000" b="1">
                <a:solidFill>
                  <a:srgbClr val="FF0000"/>
                </a:solidFill>
              </a:rPr>
              <a:t>Vücut ağırlığına göre: </a:t>
            </a:r>
            <a:r>
              <a:rPr sz="2000"/>
              <a:t>(çocuklar için daha uygun)</a:t>
            </a:r>
          </a:p>
          <a:p>
            <a:pPr>
              <a:spcBef>
                <a:spcPts val="0"/>
              </a:spcBef>
              <a:buSzTx/>
              <a:buNone/>
            </a:pPr>
            <a:r>
              <a:rPr sz="2000" b="1"/>
              <a:t>	</a:t>
            </a:r>
          </a:p>
          <a:p>
            <a:pPr>
              <a:spcBef>
                <a:spcPts val="0"/>
              </a:spcBef>
              <a:buSzTx/>
              <a:buNone/>
            </a:pPr>
            <a:r>
              <a:rPr sz="2000" b="1"/>
              <a:t>	İlk 10 kg için: </a:t>
            </a:r>
            <a:r>
              <a:rPr sz="2000"/>
              <a:t>100ml/kg</a:t>
            </a:r>
          </a:p>
          <a:p>
            <a:pPr>
              <a:spcBef>
                <a:spcPts val="0"/>
              </a:spcBef>
              <a:buSzTx/>
              <a:buNone/>
            </a:pPr>
            <a:r>
              <a:rPr sz="2000" b="1"/>
              <a:t>	İkinci 10 kg için: </a:t>
            </a:r>
            <a:r>
              <a:rPr sz="2000"/>
              <a:t>50ml/kg</a:t>
            </a:r>
          </a:p>
          <a:p>
            <a:pPr>
              <a:spcBef>
                <a:spcPts val="0"/>
              </a:spcBef>
              <a:buSzTx/>
              <a:buNone/>
            </a:pPr>
            <a:r>
              <a:rPr sz="2000" b="1"/>
              <a:t>	Üçüncü ve sonraki her 10 kg için: </a:t>
            </a:r>
            <a:r>
              <a:rPr sz="2000"/>
              <a:t>20 ml/kg </a:t>
            </a:r>
          </a:p>
          <a:p>
            <a:pPr>
              <a:spcBef>
                <a:spcPts val="0"/>
              </a:spcBef>
              <a:buChar char="•"/>
            </a:pPr>
            <a:endParaRPr sz="2000"/>
          </a:p>
          <a:p>
            <a:pPr marL="214312" indent="-214312">
              <a:spcBef>
                <a:spcPts val="0"/>
              </a:spcBef>
              <a:buClr>
                <a:srgbClr val="FF0000"/>
              </a:buClr>
              <a:buChar char="•"/>
            </a:pPr>
            <a:r>
              <a:rPr sz="2000" b="1">
                <a:solidFill>
                  <a:srgbClr val="FF0000"/>
                </a:solidFill>
              </a:rPr>
              <a:t>Süreye göre: </a:t>
            </a:r>
            <a:r>
              <a:rPr sz="2000"/>
              <a:t>100 ml/kg</a:t>
            </a:r>
          </a:p>
          <a:p>
            <a:pPr>
              <a:spcBef>
                <a:spcPts val="0"/>
              </a:spcBef>
              <a:buChar char="•"/>
            </a:pPr>
            <a:endParaRPr sz="2000"/>
          </a:p>
          <a:p>
            <a:pPr marL="214312" indent="-214312">
              <a:spcBef>
                <a:spcPts val="0"/>
              </a:spcBef>
              <a:buClr>
                <a:srgbClr val="FF0000"/>
              </a:buClr>
              <a:buChar char="•"/>
            </a:pPr>
            <a:r>
              <a:rPr sz="2000" b="1">
                <a:solidFill>
                  <a:srgbClr val="FF0000"/>
                </a:solidFill>
              </a:rPr>
              <a:t>Birim ağırlık başına: </a:t>
            </a:r>
            <a:r>
              <a:rPr sz="2000"/>
              <a:t>35ml/kg/gün (70 kg için 2450 ml) </a:t>
            </a:r>
            <a:r>
              <a:rPr sz="2000" i="1"/>
              <a:t>(en sık)</a:t>
            </a:r>
          </a:p>
        </p:txBody>
      </p:sp>
      <p:sp>
        <p:nvSpPr>
          <p:cNvPr id="47" name="Shape 47"/>
          <p:cNvSpPr/>
          <p:nvPr/>
        </p:nvSpPr>
        <p:spPr>
          <a:xfrm>
            <a:off x="7858125" y="6245225"/>
            <a:ext cx="828675"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6</a:t>
            </a:r>
          </a:p>
        </p:txBody>
      </p:sp>
    </p:spTree>
  </p:cSld>
  <p:clrMapOvr>
    <a:masterClrMapping/>
  </p:clrMapOvr>
  <p:transition spd="med"/>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Shape 223"/>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60</a:t>
            </a:r>
          </a:p>
        </p:txBody>
      </p:sp>
      <p:sp>
        <p:nvSpPr>
          <p:cNvPr id="224" name="Shape 224"/>
          <p:cNvSpPr>
            <a:spLocks noGrp="1"/>
          </p:cNvSpPr>
          <p:nvPr>
            <p:ph type="body" idx="4294967295"/>
          </p:nvPr>
        </p:nvSpPr>
        <p:spPr>
          <a:xfrm>
            <a:off x="250825" y="260350"/>
            <a:ext cx="8713788" cy="6408738"/>
          </a:xfrm>
          <a:prstGeom prst="rect">
            <a:avLst/>
          </a:prstGeom>
        </p:spPr>
        <p:txBody>
          <a:bodyPr>
            <a:normAutofit/>
          </a:bodyPr>
          <a:lstStyle/>
          <a:p>
            <a:pPr>
              <a:spcBef>
                <a:spcPts val="400"/>
              </a:spcBef>
              <a:buSzTx/>
              <a:buNone/>
            </a:pPr>
            <a:r>
              <a:rPr sz="2000" b="1">
                <a:solidFill>
                  <a:srgbClr val="FF0000"/>
                </a:solidFill>
              </a:rPr>
              <a:t>HİPOKALSEMİ KLİNİĞİ</a:t>
            </a:r>
          </a:p>
          <a:p>
            <a:pPr>
              <a:spcBef>
                <a:spcPts val="400"/>
              </a:spcBef>
              <a:buSzTx/>
              <a:buNone/>
            </a:pPr>
            <a:r>
              <a:rPr sz="2000" b="1"/>
              <a:t>Asemptomatik hipokalsemi</a:t>
            </a:r>
            <a:r>
              <a:rPr sz="2000"/>
              <a:t> </a:t>
            </a:r>
          </a:p>
          <a:p>
            <a:pPr marL="214312" indent="-214312">
              <a:spcBef>
                <a:spcPts val="400"/>
              </a:spcBef>
              <a:buChar char="•"/>
            </a:pPr>
            <a:r>
              <a:rPr sz="2000"/>
              <a:t>hipoproteinemi durumlarında görülebilir (normal iyonize kalsiyum), </a:t>
            </a:r>
          </a:p>
          <a:p>
            <a:pPr>
              <a:spcBef>
                <a:spcPts val="400"/>
              </a:spcBef>
              <a:buSzTx/>
              <a:buNone/>
            </a:pPr>
            <a:r>
              <a:rPr sz="2000"/>
              <a:t>	ancak </a:t>
            </a:r>
          </a:p>
          <a:p>
            <a:pPr marL="214312" indent="-214312">
              <a:spcBef>
                <a:spcPts val="400"/>
              </a:spcBef>
              <a:buChar char="•"/>
            </a:pPr>
            <a:r>
              <a:rPr sz="2000"/>
              <a:t>semptomlar alkaloza bağlı olarak da gelişebilir (azalmış iyonize kalsiyum). </a:t>
            </a:r>
          </a:p>
          <a:p>
            <a:pPr>
              <a:buChar char="•"/>
            </a:pPr>
            <a:endParaRPr sz="2000"/>
          </a:p>
          <a:p>
            <a:pPr marL="214312" indent="-214312">
              <a:spcBef>
                <a:spcPts val="400"/>
              </a:spcBef>
              <a:buChar char="•"/>
            </a:pPr>
            <a:r>
              <a:rPr sz="2000"/>
              <a:t>Genel olarak, iyonize fraksiyon </a:t>
            </a:r>
            <a:r>
              <a:rPr sz="2000" b="1"/>
              <a:t>2.5 mg/dL</a:t>
            </a:r>
            <a:r>
              <a:rPr sz="2000"/>
              <a:t>  nin altına düşmeden semptomlar oluşmaz. </a:t>
            </a:r>
          </a:p>
          <a:p>
            <a:pPr>
              <a:buSzTx/>
              <a:buNone/>
            </a:pPr>
            <a:endParaRPr sz="2000"/>
          </a:p>
          <a:p>
            <a:pPr>
              <a:spcBef>
                <a:spcPts val="400"/>
              </a:spcBef>
              <a:buSzTx/>
              <a:buNone/>
            </a:pPr>
            <a:r>
              <a:rPr sz="2000" b="1"/>
              <a:t>Semptomlar başlıca</a:t>
            </a:r>
          </a:p>
          <a:p>
            <a:pPr marL="214312" indent="-214312">
              <a:spcBef>
                <a:spcPts val="400"/>
              </a:spcBef>
              <a:buChar char="•"/>
            </a:pPr>
            <a:r>
              <a:rPr sz="2000"/>
              <a:t>nöromusküler (yüz ve ekstremitede parestezi, kas krampları, karpopedal spazm, stridor, tetani ve nöbetler)</a:t>
            </a:r>
          </a:p>
          <a:p>
            <a:pPr marL="214312" indent="-214312">
              <a:spcBef>
                <a:spcPts val="400"/>
              </a:spcBef>
              <a:buChar char="•"/>
            </a:pPr>
            <a:r>
              <a:rPr sz="2000"/>
              <a:t>Hastalarda hiperrefleksi, pozitif Chvostek bulgusu, pozitif Trousseau bulgusu görülebilir.</a:t>
            </a:r>
          </a:p>
          <a:p>
            <a:pPr marL="214312" indent="-214312">
              <a:spcBef>
                <a:spcPts val="400"/>
              </a:spcBef>
              <a:buChar char="•"/>
            </a:pPr>
            <a:r>
              <a:rPr sz="2000"/>
              <a:t>Azalmış kardiyak kontraktilite ve kalp yetmezliği hipokalsemiye eşlik edebilir.</a:t>
            </a:r>
          </a:p>
          <a:p>
            <a:pPr>
              <a:spcBef>
                <a:spcPts val="400"/>
              </a:spcBef>
              <a:buSzTx/>
              <a:buNone/>
            </a:pPr>
            <a:r>
              <a:rPr sz="2000"/>
              <a:t>	</a:t>
            </a:r>
          </a:p>
        </p:txBody>
      </p:sp>
    </p:spTree>
  </p:cSld>
  <p:clrMapOvr>
    <a:masterClrMapping/>
  </p:clrMapOvr>
  <p:transition spd="med"/>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Shape 226"/>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61</a:t>
            </a:r>
          </a:p>
        </p:txBody>
      </p:sp>
      <p:sp>
        <p:nvSpPr>
          <p:cNvPr id="227" name="Shape 227"/>
          <p:cNvSpPr>
            <a:spLocks noGrp="1"/>
          </p:cNvSpPr>
          <p:nvPr>
            <p:ph type="body" idx="4294967295"/>
          </p:nvPr>
        </p:nvSpPr>
        <p:spPr>
          <a:xfrm>
            <a:off x="179387" y="333375"/>
            <a:ext cx="8785226" cy="5759450"/>
          </a:xfrm>
          <a:prstGeom prst="rect">
            <a:avLst/>
          </a:prstGeom>
        </p:spPr>
        <p:txBody>
          <a:bodyPr>
            <a:normAutofit/>
          </a:bodyPr>
          <a:lstStyle/>
          <a:p>
            <a:pPr marL="214312" indent="-214312">
              <a:spcBef>
                <a:spcPts val="400"/>
              </a:spcBef>
              <a:buChar char="•"/>
            </a:pPr>
            <a:r>
              <a:rPr sz="2000"/>
              <a:t>EKG değişiklikleri</a:t>
            </a:r>
          </a:p>
          <a:p>
            <a:pPr marL="640896" lvl="1" indent="-183696">
              <a:spcBef>
                <a:spcPts val="400"/>
              </a:spcBef>
              <a:defRPr sz="2800"/>
            </a:pPr>
            <a:r>
              <a:rPr sz="1800"/>
              <a:t>Uzamış QT aralığı</a:t>
            </a:r>
          </a:p>
          <a:p>
            <a:pPr marL="640896" lvl="1" indent="-183696">
              <a:spcBef>
                <a:spcPts val="400"/>
              </a:spcBef>
              <a:defRPr sz="2800"/>
            </a:pPr>
            <a:r>
              <a:rPr sz="1800"/>
              <a:t>T-dalgasında ters dönme</a:t>
            </a:r>
          </a:p>
          <a:p>
            <a:pPr marL="640896" lvl="1" indent="-183696">
              <a:spcBef>
                <a:spcPts val="400"/>
              </a:spcBef>
              <a:defRPr sz="2800"/>
            </a:pPr>
            <a:r>
              <a:rPr sz="1800"/>
              <a:t>Kalp blokları</a:t>
            </a:r>
          </a:p>
          <a:p>
            <a:pPr marL="640896" lvl="1" indent="-183696">
              <a:spcBef>
                <a:spcPts val="400"/>
              </a:spcBef>
              <a:defRPr sz="2800"/>
            </a:pPr>
            <a:r>
              <a:rPr sz="1800"/>
              <a:t>Ventriküler fibrilasyon</a:t>
            </a:r>
          </a:p>
        </p:txBody>
      </p:sp>
    </p:spTree>
  </p:cSld>
  <p:clrMapOvr>
    <a:masterClrMapping/>
  </p:clrMapOvr>
  <p:transition spd="me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Shape 229"/>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62</a:t>
            </a:r>
          </a:p>
        </p:txBody>
      </p:sp>
      <p:pic>
        <p:nvPicPr>
          <p:cNvPr id="230" name="image.png"/>
          <p:cNvPicPr>
            <a:picLocks noChangeAspect="1"/>
          </p:cNvPicPr>
          <p:nvPr/>
        </p:nvPicPr>
        <p:blipFill>
          <a:blip r:embed="rId2">
            <a:extLst/>
          </a:blip>
          <a:stretch>
            <a:fillRect/>
          </a:stretch>
        </p:blipFill>
        <p:spPr>
          <a:xfrm>
            <a:off x="179387" y="1268412"/>
            <a:ext cx="8785226" cy="3960813"/>
          </a:xfrm>
          <a:prstGeom prst="rect">
            <a:avLst/>
          </a:prstGeom>
          <a:ln>
            <a:solidFill>
              <a:srgbClr val="00CCFF"/>
            </a:solidFill>
          </a:ln>
        </p:spPr>
      </p:pic>
    </p:spTree>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Shape 232"/>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63</a:t>
            </a:r>
          </a:p>
        </p:txBody>
      </p:sp>
      <p:sp>
        <p:nvSpPr>
          <p:cNvPr id="233" name="Shape 233"/>
          <p:cNvSpPr>
            <a:spLocks noGrp="1"/>
          </p:cNvSpPr>
          <p:nvPr>
            <p:ph type="title" idx="4294967295"/>
          </p:nvPr>
        </p:nvSpPr>
        <p:spPr>
          <a:xfrm>
            <a:off x="468312" y="-1"/>
            <a:ext cx="8229601" cy="1143002"/>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Fosfor</a:t>
            </a:r>
          </a:p>
        </p:txBody>
      </p:sp>
      <p:sp>
        <p:nvSpPr>
          <p:cNvPr id="234" name="Shape 234"/>
          <p:cNvSpPr>
            <a:spLocks noGrp="1"/>
          </p:cNvSpPr>
          <p:nvPr>
            <p:ph type="body" idx="4294967295"/>
          </p:nvPr>
        </p:nvSpPr>
        <p:spPr>
          <a:xfrm>
            <a:off x="250825" y="981075"/>
            <a:ext cx="8713788" cy="5616575"/>
          </a:xfrm>
          <a:prstGeom prst="rect">
            <a:avLst/>
          </a:prstGeom>
        </p:spPr>
        <p:txBody>
          <a:bodyPr>
            <a:normAutofit/>
          </a:bodyPr>
          <a:lstStyle/>
          <a:p>
            <a:pPr marL="214312" indent="-214312">
              <a:spcBef>
                <a:spcPts val="400"/>
              </a:spcBef>
              <a:buChar char="•"/>
            </a:pPr>
            <a:r>
              <a:rPr sz="2000"/>
              <a:t>Fosfor primer hücre içi iki değerlikli anyondur, </a:t>
            </a:r>
          </a:p>
          <a:p>
            <a:pPr marL="214312" indent="-214312">
              <a:spcBef>
                <a:spcPts val="400"/>
              </a:spcBef>
              <a:buChar char="•"/>
            </a:pPr>
            <a:r>
              <a:rPr sz="2000" b="1"/>
              <a:t>Metabolik olarak aktif hücrelerde</a:t>
            </a:r>
            <a:r>
              <a:rPr sz="2000"/>
              <a:t> bol bulunur</a:t>
            </a:r>
          </a:p>
          <a:p>
            <a:pPr marL="214312" indent="-214312">
              <a:spcBef>
                <a:spcPts val="400"/>
              </a:spcBef>
              <a:buChar char="•"/>
            </a:pPr>
            <a:r>
              <a:rPr sz="2000"/>
              <a:t>Glikoliz ya da adenozin trifosfat (ATP) gibi yüksek enerjili fosfat bileşikleri üzerinden enerji üretiminde rol oynar. </a:t>
            </a:r>
          </a:p>
          <a:p>
            <a:pPr marL="214312" indent="-214312">
              <a:spcBef>
                <a:spcPts val="400"/>
              </a:spcBef>
              <a:buChar char="•"/>
            </a:pPr>
            <a:r>
              <a:rPr sz="2000"/>
              <a:t>P düzeyi </a:t>
            </a:r>
            <a:r>
              <a:rPr sz="2000" b="1"/>
              <a:t>böbreklerden</a:t>
            </a:r>
            <a:r>
              <a:rPr sz="2000"/>
              <a:t> atılım yolu ile kontrol edilir.</a:t>
            </a:r>
          </a:p>
        </p:txBody>
      </p:sp>
    </p:spTree>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Shape 236"/>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64</a:t>
            </a:r>
          </a:p>
        </p:txBody>
      </p:sp>
      <p:sp>
        <p:nvSpPr>
          <p:cNvPr id="237" name="Shape 237"/>
          <p:cNvSpPr>
            <a:spLocks noGrp="1"/>
          </p:cNvSpPr>
          <p:nvPr>
            <p:ph type="body" idx="4294967295"/>
          </p:nvPr>
        </p:nvSpPr>
        <p:spPr>
          <a:xfrm>
            <a:off x="179387" y="908050"/>
            <a:ext cx="8713788" cy="5689600"/>
          </a:xfrm>
          <a:prstGeom prst="rect">
            <a:avLst/>
          </a:prstGeom>
        </p:spPr>
        <p:txBody>
          <a:bodyPr>
            <a:normAutofit/>
          </a:bodyPr>
          <a:lstStyle/>
          <a:p>
            <a:pPr marL="214312" indent="-214312">
              <a:spcBef>
                <a:spcPts val="400"/>
              </a:spcBef>
              <a:buChar char="•"/>
            </a:pPr>
            <a:r>
              <a:rPr sz="2000"/>
              <a:t>Azalmış idrar atılımı, </a:t>
            </a:r>
          </a:p>
          <a:p>
            <a:pPr marL="640896" lvl="1" indent="-183696">
              <a:spcBef>
                <a:spcPts val="400"/>
              </a:spcBef>
              <a:defRPr sz="2800"/>
            </a:pPr>
            <a:r>
              <a:rPr sz="1800"/>
              <a:t>Olguların çoğunda neden </a:t>
            </a:r>
            <a:r>
              <a:rPr sz="1800" b="1"/>
              <a:t>böbrek fonksiyonlarında bozulmadır</a:t>
            </a:r>
            <a:r>
              <a:rPr sz="1800"/>
              <a:t>.</a:t>
            </a:r>
          </a:p>
          <a:p>
            <a:pPr marL="640896" lvl="1" indent="-183696">
              <a:spcBef>
                <a:spcPts val="400"/>
              </a:spcBef>
              <a:defRPr sz="2800"/>
            </a:pPr>
            <a:r>
              <a:rPr sz="1800"/>
              <a:t>Hipoparatiroidide ya da hipertiroidi</a:t>
            </a:r>
          </a:p>
          <a:p>
            <a:pPr marL="742950" lvl="1" indent="-285750">
              <a:spcBef>
                <a:spcPts val="600"/>
              </a:spcBef>
              <a:defRPr sz="2800"/>
            </a:pPr>
            <a:endParaRPr sz="1800"/>
          </a:p>
          <a:p>
            <a:pPr marL="214312" indent="-214312">
              <a:spcBef>
                <a:spcPts val="400"/>
              </a:spcBef>
              <a:buChar char="•"/>
            </a:pPr>
            <a:r>
              <a:rPr sz="2000"/>
              <a:t>Artmış alım, </a:t>
            </a:r>
          </a:p>
          <a:p>
            <a:pPr marL="640896" lvl="1" indent="-183696">
              <a:spcBef>
                <a:spcPts val="400"/>
              </a:spcBef>
              <a:defRPr sz="2800"/>
            </a:pPr>
            <a:r>
              <a:rPr sz="1800"/>
              <a:t>Fosfatın fazla verilmesi (fosfor içeren laksatifler)</a:t>
            </a:r>
          </a:p>
          <a:p>
            <a:pPr>
              <a:buChar char="•"/>
            </a:pPr>
            <a:endParaRPr sz="1800"/>
          </a:p>
          <a:p>
            <a:pPr marL="214312" indent="-214312">
              <a:spcBef>
                <a:spcPts val="400"/>
              </a:spcBef>
              <a:buChar char="•"/>
            </a:pPr>
            <a:r>
              <a:rPr sz="2000"/>
              <a:t>Artmış fosfor üretimi.</a:t>
            </a:r>
          </a:p>
          <a:p>
            <a:pPr marL="640896" lvl="1" indent="-183696">
              <a:spcBef>
                <a:spcPts val="400"/>
              </a:spcBef>
              <a:defRPr sz="2800"/>
            </a:pPr>
            <a:r>
              <a:rPr sz="1800"/>
              <a:t>Rabdomyoliz, tümör lizis sendromu, hemoliz, sepsis, ciddi hipotermi ya da malign hipertermi gibi hücre yıkımına neden olan durumlarda endojen fosforun salınımı artabilir</a:t>
            </a:r>
          </a:p>
          <a:p>
            <a:pPr>
              <a:buChar char="•"/>
            </a:pPr>
            <a:endParaRPr sz="2000"/>
          </a:p>
          <a:p>
            <a:pPr marL="214312" indent="-214312">
              <a:spcBef>
                <a:spcPts val="400"/>
              </a:spcBef>
              <a:buChar char="•"/>
            </a:pPr>
            <a:r>
              <a:rPr sz="2000" b="1"/>
              <a:t>Olguların çoğu asemptomatiktirler</a:t>
            </a:r>
            <a:r>
              <a:rPr sz="2000"/>
              <a:t>,</a:t>
            </a:r>
          </a:p>
          <a:p>
            <a:pPr>
              <a:buChar char="•"/>
            </a:pPr>
            <a:endParaRPr sz="2000"/>
          </a:p>
          <a:p>
            <a:pPr marL="214312" indent="-214312">
              <a:spcBef>
                <a:spcPts val="400"/>
              </a:spcBef>
              <a:buChar char="•"/>
            </a:pPr>
            <a:r>
              <a:rPr sz="2000"/>
              <a:t>Ciddi hiperfosfatemi metastatik yumuşak doku kalsiyum-fosfor komplekslerinin oluşumuna neden olabilir.</a:t>
            </a:r>
          </a:p>
        </p:txBody>
      </p:sp>
      <p:sp>
        <p:nvSpPr>
          <p:cNvPr id="238" name="Shape 238"/>
          <p:cNvSpPr>
            <a:spLocks noGrp="1"/>
          </p:cNvSpPr>
          <p:nvPr>
            <p:ph type="title" idx="4294967295"/>
          </p:nvPr>
        </p:nvSpPr>
        <p:spPr>
          <a:xfrm>
            <a:off x="468312" y="-1"/>
            <a:ext cx="8229601" cy="1143002"/>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Hiperfosfatemi</a:t>
            </a:r>
          </a:p>
        </p:txBody>
      </p:sp>
    </p:spTree>
  </p:cSld>
  <p:clrMapOvr>
    <a:masterClrMapping/>
  </p:clrMapOvr>
  <p:transition spd="med"/>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Shape 240"/>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65</a:t>
            </a:r>
          </a:p>
        </p:txBody>
      </p:sp>
      <p:sp>
        <p:nvSpPr>
          <p:cNvPr id="241" name="Shape 241"/>
          <p:cNvSpPr>
            <a:spLocks noGrp="1"/>
          </p:cNvSpPr>
          <p:nvPr>
            <p:ph type="title" idx="4294967295"/>
          </p:nvPr>
        </p:nvSpPr>
        <p:spPr>
          <a:xfrm>
            <a:off x="914400" y="-171451"/>
            <a:ext cx="8229600" cy="1143002"/>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Hipofosfatemi</a:t>
            </a:r>
          </a:p>
        </p:txBody>
      </p:sp>
      <p:sp>
        <p:nvSpPr>
          <p:cNvPr id="242" name="Shape 242"/>
          <p:cNvSpPr>
            <a:spLocks noGrp="1"/>
          </p:cNvSpPr>
          <p:nvPr>
            <p:ph type="body" idx="4294967295"/>
          </p:nvPr>
        </p:nvSpPr>
        <p:spPr>
          <a:xfrm>
            <a:off x="250825" y="765175"/>
            <a:ext cx="8391525" cy="5400675"/>
          </a:xfrm>
          <a:prstGeom prst="rect">
            <a:avLst/>
          </a:prstGeom>
        </p:spPr>
        <p:txBody>
          <a:bodyPr>
            <a:normAutofit/>
          </a:bodyPr>
          <a:lstStyle/>
          <a:p>
            <a:pPr marL="214312" indent="-214312">
              <a:spcBef>
                <a:spcPts val="400"/>
              </a:spcBef>
              <a:buChar char="•"/>
            </a:pPr>
            <a:r>
              <a:rPr sz="2000"/>
              <a:t>Azalmış fosfor alımı, </a:t>
            </a:r>
          </a:p>
          <a:p>
            <a:pPr marL="640896" lvl="1" indent="-183696">
              <a:spcBef>
                <a:spcPts val="400"/>
              </a:spcBef>
              <a:defRPr sz="2800"/>
            </a:pPr>
            <a:r>
              <a:rPr sz="1800"/>
              <a:t>malnütrisyon ya da gastrointestinal emilimin azaldığı durumlar </a:t>
            </a:r>
          </a:p>
          <a:p>
            <a:pPr marL="285750" lvl="1" indent="171450">
              <a:spcBef>
                <a:spcPts val="600"/>
              </a:spcBef>
              <a:buSzTx/>
              <a:buNone/>
              <a:defRPr sz="2800"/>
            </a:pPr>
            <a:endParaRPr sz="1800"/>
          </a:p>
          <a:p>
            <a:pPr marL="214312" indent="-214312">
              <a:spcBef>
                <a:spcPts val="400"/>
              </a:spcBef>
              <a:buChar char="•"/>
            </a:pPr>
            <a:r>
              <a:rPr sz="2000"/>
              <a:t>Fosforun hücre içi yer değişimi </a:t>
            </a:r>
          </a:p>
          <a:p>
            <a:pPr marL="640896" lvl="1" indent="-183696">
              <a:spcBef>
                <a:spcPts val="400"/>
              </a:spcBef>
              <a:defRPr sz="2800"/>
            </a:pPr>
            <a:r>
              <a:rPr sz="1800"/>
              <a:t>Solunumsal alkaloz, insülin tedavisi, yeniden beslenme sendromu ve aç kemik sendromu </a:t>
            </a:r>
          </a:p>
          <a:p>
            <a:pPr marL="742950" lvl="1" indent="-285750">
              <a:spcBef>
                <a:spcPts val="600"/>
              </a:spcBef>
              <a:defRPr sz="2800"/>
            </a:pPr>
            <a:endParaRPr sz="1800"/>
          </a:p>
          <a:p>
            <a:pPr marL="214312" indent="-214312">
              <a:spcBef>
                <a:spcPts val="400"/>
              </a:spcBef>
              <a:buChar char="•"/>
            </a:pPr>
            <a:r>
              <a:rPr sz="2000"/>
              <a:t>Artmış fosfor atılımı.</a:t>
            </a:r>
          </a:p>
          <a:p>
            <a:pPr>
              <a:spcBef>
                <a:spcPts val="400"/>
              </a:spcBef>
              <a:buSzTx/>
              <a:buNone/>
            </a:pPr>
            <a:r>
              <a:rPr sz="2000"/>
              <a:t> </a:t>
            </a:r>
          </a:p>
          <a:p>
            <a:pPr marL="214312" indent="-214312">
              <a:spcBef>
                <a:spcPts val="400"/>
              </a:spcBef>
              <a:buChar char="•"/>
            </a:pPr>
            <a:r>
              <a:rPr sz="2000"/>
              <a:t>Fosfat düzeyi çok düşmedikçe hipofosfateminin klinik bulgular genellikle görülmez</a:t>
            </a:r>
          </a:p>
        </p:txBody>
      </p:sp>
    </p:spTree>
  </p:cSld>
  <p:clrMapOvr>
    <a:masterClrMapping/>
  </p:clrMapOvr>
  <p:transition spd="med"/>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Shape 244"/>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66</a:t>
            </a:r>
          </a:p>
        </p:txBody>
      </p:sp>
      <p:pic>
        <p:nvPicPr>
          <p:cNvPr id="245" name="image.png"/>
          <p:cNvPicPr>
            <a:picLocks noChangeAspect="1"/>
          </p:cNvPicPr>
          <p:nvPr/>
        </p:nvPicPr>
        <p:blipFill>
          <a:blip r:embed="rId2">
            <a:extLst/>
          </a:blip>
          <a:stretch>
            <a:fillRect/>
          </a:stretch>
        </p:blipFill>
        <p:spPr>
          <a:xfrm>
            <a:off x="395287" y="333375"/>
            <a:ext cx="7056438" cy="468313"/>
          </a:xfrm>
          <a:prstGeom prst="rect">
            <a:avLst/>
          </a:prstGeom>
          <a:ln>
            <a:solidFill>
              <a:srgbClr val="00CCFF"/>
            </a:solidFill>
          </a:ln>
        </p:spPr>
      </p:pic>
      <p:pic>
        <p:nvPicPr>
          <p:cNvPr id="246" name="image.png"/>
          <p:cNvPicPr>
            <a:picLocks noChangeAspect="1"/>
          </p:cNvPicPr>
          <p:nvPr/>
        </p:nvPicPr>
        <p:blipFill>
          <a:blip r:embed="rId3">
            <a:extLst/>
          </a:blip>
          <a:stretch>
            <a:fillRect/>
          </a:stretch>
        </p:blipFill>
        <p:spPr>
          <a:xfrm>
            <a:off x="179387" y="1125537"/>
            <a:ext cx="8713788" cy="1822451"/>
          </a:xfrm>
          <a:prstGeom prst="rect">
            <a:avLst/>
          </a:prstGeom>
          <a:ln>
            <a:solidFill>
              <a:srgbClr val="FFFFFF"/>
            </a:solidFill>
          </a:ln>
        </p:spPr>
      </p:pic>
      <p:pic>
        <p:nvPicPr>
          <p:cNvPr id="247" name="image.png"/>
          <p:cNvPicPr>
            <a:picLocks noChangeAspect="1"/>
          </p:cNvPicPr>
          <p:nvPr/>
        </p:nvPicPr>
        <p:blipFill>
          <a:blip r:embed="rId4">
            <a:extLst/>
          </a:blip>
          <a:stretch>
            <a:fillRect/>
          </a:stretch>
        </p:blipFill>
        <p:spPr>
          <a:xfrm>
            <a:off x="179387" y="3795712"/>
            <a:ext cx="8785226" cy="2063751"/>
          </a:xfrm>
          <a:prstGeom prst="rect">
            <a:avLst/>
          </a:prstGeom>
          <a:ln>
            <a:solidFill>
              <a:srgbClr val="FFFFFF"/>
            </a:solidFill>
          </a:ln>
        </p:spPr>
      </p:pic>
      <p:pic>
        <p:nvPicPr>
          <p:cNvPr id="248" name="image.pdf"/>
          <p:cNvPicPr>
            <a:picLocks noChangeAspect="1"/>
          </p:cNvPicPr>
          <p:nvPr/>
        </p:nvPicPr>
        <p:blipFill>
          <a:blip r:embed="rId5">
            <a:extLst/>
          </a:blip>
          <a:stretch>
            <a:fillRect/>
          </a:stretch>
        </p:blipFill>
        <p:spPr>
          <a:xfrm>
            <a:off x="7083425" y="341312"/>
            <a:ext cx="211138" cy="376238"/>
          </a:xfrm>
          <a:prstGeom prst="rect">
            <a:avLst/>
          </a:prstGeom>
          <a:ln w="12700">
            <a:miter lim="400000"/>
          </a:ln>
        </p:spPr>
      </p:pic>
    </p:spTree>
  </p:cSld>
  <p:clrMapOvr>
    <a:masterClrMapping/>
  </p:clrMapOvr>
  <p:transition spd="med"/>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Shape 250"/>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67</a:t>
            </a:r>
          </a:p>
        </p:txBody>
      </p:sp>
      <p:pic>
        <p:nvPicPr>
          <p:cNvPr id="251" name="image.png"/>
          <p:cNvPicPr>
            <a:picLocks noChangeAspect="1"/>
          </p:cNvPicPr>
          <p:nvPr/>
        </p:nvPicPr>
        <p:blipFill>
          <a:blip r:embed="rId2">
            <a:extLst/>
          </a:blip>
          <a:stretch>
            <a:fillRect/>
          </a:stretch>
        </p:blipFill>
        <p:spPr>
          <a:xfrm>
            <a:off x="395287" y="333375"/>
            <a:ext cx="7056438" cy="468313"/>
          </a:xfrm>
          <a:prstGeom prst="rect">
            <a:avLst/>
          </a:prstGeom>
          <a:ln>
            <a:solidFill>
              <a:srgbClr val="00CCFF"/>
            </a:solidFill>
          </a:ln>
        </p:spPr>
      </p:pic>
      <p:pic>
        <p:nvPicPr>
          <p:cNvPr id="252" name="image.png"/>
          <p:cNvPicPr>
            <a:picLocks noChangeAspect="1"/>
          </p:cNvPicPr>
          <p:nvPr/>
        </p:nvPicPr>
        <p:blipFill>
          <a:blip r:embed="rId3">
            <a:extLst/>
          </a:blip>
          <a:stretch>
            <a:fillRect/>
          </a:stretch>
        </p:blipFill>
        <p:spPr>
          <a:xfrm>
            <a:off x="250825" y="981075"/>
            <a:ext cx="8642350" cy="1708150"/>
          </a:xfrm>
          <a:prstGeom prst="rect">
            <a:avLst/>
          </a:prstGeom>
          <a:ln>
            <a:solidFill>
              <a:srgbClr val="FFFFFF"/>
            </a:solidFill>
          </a:ln>
        </p:spPr>
      </p:pic>
      <p:pic>
        <p:nvPicPr>
          <p:cNvPr id="253" name="image.png"/>
          <p:cNvPicPr>
            <a:picLocks noChangeAspect="1"/>
          </p:cNvPicPr>
          <p:nvPr/>
        </p:nvPicPr>
        <p:blipFill>
          <a:blip r:embed="rId4">
            <a:extLst/>
          </a:blip>
          <a:stretch>
            <a:fillRect/>
          </a:stretch>
        </p:blipFill>
        <p:spPr>
          <a:xfrm>
            <a:off x="250825" y="2924175"/>
            <a:ext cx="8642350" cy="2417763"/>
          </a:xfrm>
          <a:prstGeom prst="rect">
            <a:avLst/>
          </a:prstGeom>
          <a:ln>
            <a:solidFill>
              <a:srgbClr val="FFFFFF"/>
            </a:solidFill>
          </a:ln>
        </p:spPr>
      </p:pic>
      <p:pic>
        <p:nvPicPr>
          <p:cNvPr id="254" name="image.png"/>
          <p:cNvPicPr>
            <a:picLocks noChangeAspect="1"/>
          </p:cNvPicPr>
          <p:nvPr/>
        </p:nvPicPr>
        <p:blipFill>
          <a:blip r:embed="rId5">
            <a:extLst/>
          </a:blip>
          <a:stretch>
            <a:fillRect/>
          </a:stretch>
        </p:blipFill>
        <p:spPr>
          <a:xfrm>
            <a:off x="395287" y="5661025"/>
            <a:ext cx="7793038" cy="855663"/>
          </a:xfrm>
          <a:prstGeom prst="rect">
            <a:avLst/>
          </a:prstGeom>
          <a:ln>
            <a:solidFill>
              <a:srgbClr val="00CCFF"/>
            </a:solidFill>
          </a:ln>
        </p:spPr>
      </p:pic>
      <p:pic>
        <p:nvPicPr>
          <p:cNvPr id="255" name="image.png"/>
          <p:cNvPicPr>
            <a:picLocks noChangeAspect="1"/>
          </p:cNvPicPr>
          <p:nvPr/>
        </p:nvPicPr>
        <p:blipFill>
          <a:blip r:embed="rId6">
            <a:extLst/>
          </a:blip>
          <a:stretch>
            <a:fillRect/>
          </a:stretch>
        </p:blipFill>
        <p:spPr>
          <a:xfrm>
            <a:off x="7092950" y="333375"/>
            <a:ext cx="255588" cy="427038"/>
          </a:xfrm>
          <a:prstGeom prst="rect">
            <a:avLst/>
          </a:prstGeom>
          <a:ln w="12700">
            <a:miter lim="400000"/>
          </a:ln>
        </p:spPr>
      </p:pic>
    </p:spTree>
  </p:cSld>
  <p:clrMapOvr>
    <a:masterClrMapping/>
  </p:clrMapOvr>
  <p:transition spd="med"/>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Shape 257"/>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68</a:t>
            </a:r>
          </a:p>
        </p:txBody>
      </p:sp>
      <p:sp>
        <p:nvSpPr>
          <p:cNvPr id="258" name="Shape 258"/>
          <p:cNvSpPr>
            <a:spLocks noGrp="1"/>
          </p:cNvSpPr>
          <p:nvPr>
            <p:ph type="title" idx="4294967295"/>
          </p:nvPr>
        </p:nvSpPr>
        <p:spPr>
          <a:xfrm>
            <a:off x="468312" y="115887"/>
            <a:ext cx="8229601" cy="1143001"/>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Posttravmatik ve Postoperatif Hastanın Sıvı- Elektrolit Tedavisi</a:t>
            </a:r>
          </a:p>
        </p:txBody>
      </p:sp>
      <p:sp>
        <p:nvSpPr>
          <p:cNvPr id="259" name="Shape 259"/>
          <p:cNvSpPr>
            <a:spLocks noGrp="1"/>
          </p:cNvSpPr>
          <p:nvPr>
            <p:ph type="body" idx="4294967295"/>
          </p:nvPr>
        </p:nvSpPr>
        <p:spPr>
          <a:xfrm>
            <a:off x="250825" y="1341437"/>
            <a:ext cx="8642350" cy="5256213"/>
          </a:xfrm>
          <a:prstGeom prst="rect">
            <a:avLst/>
          </a:prstGeom>
        </p:spPr>
        <p:txBody>
          <a:bodyPr>
            <a:normAutofit/>
          </a:bodyPr>
          <a:lstStyle/>
          <a:p>
            <a:pPr marL="214312" indent="-214312">
              <a:spcBef>
                <a:spcPts val="400"/>
              </a:spcBef>
              <a:buChar char="•"/>
            </a:pPr>
            <a:r>
              <a:rPr sz="2000"/>
              <a:t>Travma, açlık, anestezi ve cerrahi girişim vücudun normal fizyolojik kapasitesini etkiler </a:t>
            </a:r>
            <a:r>
              <a:rPr sz="2000">
                <a:solidFill>
                  <a:srgbClr val="FF0000"/>
                </a:solidFill>
              </a:rPr>
              <a:t>*</a:t>
            </a:r>
          </a:p>
          <a:p>
            <a:pPr marL="214312" indent="-214312">
              <a:spcBef>
                <a:spcPts val="400"/>
              </a:spcBef>
              <a:buChar char="•"/>
            </a:pPr>
            <a:r>
              <a:rPr sz="2000"/>
              <a:t>Sadece eksternal sıvı-elektrolit dengesi değil aynı zamanda vücudun farklı sıvı kompartmanları arasındaki denge de bozulabilir. </a:t>
            </a:r>
          </a:p>
          <a:p>
            <a:pPr marL="214312" indent="-214312">
              <a:spcBef>
                <a:spcPts val="400"/>
              </a:spcBef>
              <a:buChar char="•"/>
            </a:pPr>
            <a:r>
              <a:rPr sz="2000"/>
              <a:t>Sıvı-elektrolit dengesindeki bozulma organ fonksiyonlarını tedavilerin ve cerrahi girişimlerin sonuçlarını, başarısını etkiler. </a:t>
            </a:r>
          </a:p>
          <a:p>
            <a:pPr marL="214312" indent="-214312">
              <a:spcBef>
                <a:spcPts val="400"/>
              </a:spcBef>
              <a:buChar char="•"/>
            </a:pPr>
            <a:r>
              <a:rPr sz="2000"/>
              <a:t>Post travmatik ya da postoperatif dönemde uygun sıvı-elektrolit tedavisi için mümkünse hastanın önceki durumu hakkında bilgi sahibi olunmalı ve travmanın büyüklüğü iyi değerlendirilmelidir.</a:t>
            </a:r>
          </a:p>
        </p:txBody>
      </p:sp>
    </p:spTree>
  </p:cSld>
  <p:clrMapOvr>
    <a:masterClrMapping/>
  </p:clrMapOvr>
  <p:transition spd="med"/>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Shape 261"/>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69</a:t>
            </a:r>
          </a:p>
        </p:txBody>
      </p:sp>
      <p:sp>
        <p:nvSpPr>
          <p:cNvPr id="262" name="Shape 262"/>
          <p:cNvSpPr>
            <a:spLocks noGrp="1"/>
          </p:cNvSpPr>
          <p:nvPr>
            <p:ph type="body" idx="4294967295"/>
          </p:nvPr>
        </p:nvSpPr>
        <p:spPr>
          <a:xfrm>
            <a:off x="179387" y="260350"/>
            <a:ext cx="8640763" cy="6337300"/>
          </a:xfrm>
          <a:prstGeom prst="rect">
            <a:avLst/>
          </a:prstGeom>
        </p:spPr>
        <p:txBody>
          <a:bodyPr>
            <a:normAutofit/>
          </a:bodyPr>
          <a:lstStyle/>
          <a:p>
            <a:pPr>
              <a:spcBef>
                <a:spcPts val="400"/>
              </a:spcBef>
              <a:buSzTx/>
              <a:buNone/>
            </a:pPr>
            <a:r>
              <a:rPr sz="2000" b="1">
                <a:solidFill>
                  <a:srgbClr val="FF0000"/>
                </a:solidFill>
              </a:rPr>
              <a:t>SIVI ELEKTROLİT TEDAVİSİNDE TEMEL PRENSİPLER</a:t>
            </a:r>
          </a:p>
          <a:p>
            <a:pPr marL="214312" indent="-214312">
              <a:lnSpc>
                <a:spcPct val="130000"/>
              </a:lnSpc>
              <a:spcBef>
                <a:spcPts val="400"/>
              </a:spcBef>
              <a:buChar char="•"/>
            </a:pPr>
            <a:r>
              <a:rPr sz="2000"/>
              <a:t>Öncelikle var olan kayıplar karşılanmalıdır</a:t>
            </a:r>
          </a:p>
          <a:p>
            <a:pPr marL="214312" indent="-214312">
              <a:spcBef>
                <a:spcPts val="400"/>
              </a:spcBef>
              <a:buChar char="•"/>
            </a:pPr>
            <a:r>
              <a:rPr sz="2000"/>
              <a:t>Mevcut sıvı açığının kapatılması için başlangıç olarak </a:t>
            </a:r>
            <a:r>
              <a:rPr sz="2000" b="1" i="1"/>
              <a:t>erişkinlerde 1000-2000 ml izotonik sodyum klorür solüsyonu 20 dakikada bolus</a:t>
            </a:r>
            <a:r>
              <a:rPr sz="2000"/>
              <a:t> olarak verilebilir.</a:t>
            </a:r>
          </a:p>
          <a:p>
            <a:pPr marL="214312" indent="-214312">
              <a:spcBef>
                <a:spcPts val="400"/>
              </a:spcBef>
              <a:buChar char="•"/>
            </a:pPr>
            <a:r>
              <a:rPr sz="2000"/>
              <a:t>Ardından hemodinamik parametreler tekrar değerlendirilerek tedavinin devamı planlanabilir. </a:t>
            </a:r>
          </a:p>
          <a:p>
            <a:pPr marL="214312" indent="-214312">
              <a:spcBef>
                <a:spcPts val="400"/>
              </a:spcBef>
              <a:buChar char="•"/>
            </a:pPr>
            <a:r>
              <a:rPr sz="2000"/>
              <a:t>Gerekirse ilk saat içinde aynı uygulama 2-3 kez tekrarlanabilir. </a:t>
            </a:r>
          </a:p>
          <a:p>
            <a:pPr marL="214312" indent="-214312">
              <a:spcBef>
                <a:spcPts val="400"/>
              </a:spcBef>
              <a:buChar char="•"/>
            </a:pPr>
            <a:r>
              <a:rPr sz="2000"/>
              <a:t>Ancak özellikle kardiyak ve pulmoner rezervi sınırlı ve yaşlı hastalar volüm yükü ve buna bağlı konjestif kalp yetmezliği ve pulmoner ödem açısından yakından takip edilmelidir. </a:t>
            </a:r>
          </a:p>
          <a:p>
            <a:pPr>
              <a:buChar char="•"/>
            </a:pPr>
            <a:endParaRPr sz="2000"/>
          </a:p>
          <a:p>
            <a:pPr>
              <a:spcBef>
                <a:spcPts val="400"/>
              </a:spcBef>
              <a:buSzTx/>
              <a:buNone/>
            </a:pPr>
            <a:r>
              <a:rPr sz="2000" b="1">
                <a:solidFill>
                  <a:srgbClr val="FF0000"/>
                </a:solidFill>
              </a:rPr>
              <a:t>İdame Tedavisi</a:t>
            </a:r>
          </a:p>
          <a:p>
            <a:pPr marL="214312" indent="-214312">
              <a:spcBef>
                <a:spcPts val="400"/>
              </a:spcBef>
              <a:buChar char="•"/>
            </a:pPr>
            <a:r>
              <a:rPr sz="2000"/>
              <a:t>Sıvı elektrolit açıkları kapatıldıktan sonra idame tedavisine geçilebilir</a:t>
            </a:r>
          </a:p>
          <a:p>
            <a:pPr marL="214312" indent="-214312">
              <a:spcBef>
                <a:spcPts val="400"/>
              </a:spcBef>
              <a:buChar char="•"/>
            </a:pPr>
            <a:r>
              <a:rPr sz="2000"/>
              <a:t>Hastanın </a:t>
            </a:r>
            <a:r>
              <a:rPr sz="2000" u="sng"/>
              <a:t>günlük ihtiyacı</a:t>
            </a:r>
            <a:r>
              <a:rPr sz="2000"/>
              <a:t> belirlenmeli ve buna </a:t>
            </a:r>
            <a:r>
              <a:rPr sz="2000" u="sng"/>
              <a:t>ek olarak devam eden kayıpları</a:t>
            </a:r>
            <a:r>
              <a:rPr sz="2000"/>
              <a:t> karşılanmalıdır. </a:t>
            </a:r>
          </a:p>
          <a:p>
            <a:pPr marL="214312" indent="-214312">
              <a:spcBef>
                <a:spcPts val="400"/>
              </a:spcBef>
              <a:buChar char="•"/>
            </a:pPr>
            <a:r>
              <a:rPr sz="2000"/>
              <a:t>Hastanın sıvı tedavisi düzenlenirken sıvı kaybı ve kazancı gözden geçirilmeli, vital bulgular ve idrar çıkışı </a:t>
            </a:r>
            <a:r>
              <a:rPr sz="2000" b="1" i="1"/>
              <a:t>sürekli </a:t>
            </a:r>
            <a:r>
              <a:rPr sz="2000"/>
              <a:t>değerlendirilmelidir.</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hape 49"/>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7</a:t>
            </a:r>
          </a:p>
        </p:txBody>
      </p:sp>
      <p:sp>
        <p:nvSpPr>
          <p:cNvPr id="50" name="Shape 50"/>
          <p:cNvSpPr>
            <a:spLocks noGrp="1"/>
          </p:cNvSpPr>
          <p:nvPr>
            <p:ph type="title" idx="4294967295"/>
          </p:nvPr>
        </p:nvSpPr>
        <p:spPr>
          <a:xfrm>
            <a:off x="323850" y="-177801"/>
            <a:ext cx="8229600" cy="1143002"/>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Su Dengesini Düzenleyen Faktörler</a:t>
            </a:r>
          </a:p>
        </p:txBody>
      </p:sp>
      <p:sp>
        <p:nvSpPr>
          <p:cNvPr id="51" name="Shape 51"/>
          <p:cNvSpPr>
            <a:spLocks noGrp="1"/>
          </p:cNvSpPr>
          <p:nvPr>
            <p:ph type="body" idx="4294967295"/>
          </p:nvPr>
        </p:nvSpPr>
        <p:spPr>
          <a:xfrm>
            <a:off x="179387" y="957262"/>
            <a:ext cx="8713788" cy="5761039"/>
          </a:xfrm>
          <a:prstGeom prst="rect">
            <a:avLst/>
          </a:prstGeom>
        </p:spPr>
        <p:txBody>
          <a:bodyPr>
            <a:normAutofit/>
          </a:bodyPr>
          <a:lstStyle/>
          <a:p>
            <a:pPr marL="214312" indent="-214312">
              <a:spcBef>
                <a:spcPts val="400"/>
              </a:spcBef>
              <a:buChar char="•"/>
            </a:pPr>
            <a:r>
              <a:rPr sz="2000"/>
              <a:t>Vücut osmolalitesi susama hissi ve antidiüretik hormonun kontrolündeki sıvı alımı ve atılımı ile düzenlenir. </a:t>
            </a:r>
          </a:p>
          <a:p>
            <a:pPr>
              <a:buChar char="•"/>
            </a:pPr>
            <a:endParaRPr sz="2000" b="1"/>
          </a:p>
          <a:p>
            <a:pPr>
              <a:spcBef>
                <a:spcPts val="400"/>
              </a:spcBef>
              <a:buSzTx/>
              <a:buNone/>
            </a:pPr>
            <a:r>
              <a:rPr sz="2000" b="1">
                <a:solidFill>
                  <a:srgbClr val="FF0000"/>
                </a:solidFill>
              </a:rPr>
              <a:t>Susama hissi</a:t>
            </a:r>
            <a:r>
              <a:rPr sz="2000">
                <a:solidFill>
                  <a:srgbClr val="FF0000"/>
                </a:solidFill>
              </a:rPr>
              <a:t> </a:t>
            </a:r>
          </a:p>
          <a:p>
            <a:pPr marL="214312" indent="-214312">
              <a:spcBef>
                <a:spcPts val="400"/>
              </a:spcBef>
              <a:buChar char="•"/>
            </a:pPr>
            <a:r>
              <a:rPr sz="2000"/>
              <a:t>Su dengesinde kritik role sahiptir. </a:t>
            </a:r>
          </a:p>
          <a:p>
            <a:pPr marL="214312" indent="-214312">
              <a:spcBef>
                <a:spcPts val="400"/>
              </a:spcBef>
              <a:buChar char="•"/>
            </a:pPr>
            <a:r>
              <a:rPr sz="2000"/>
              <a:t>En güçlü uyaranı </a:t>
            </a:r>
            <a:r>
              <a:rPr sz="2000" i="1" u="sng"/>
              <a:t>hipertonisite</a:t>
            </a:r>
            <a:r>
              <a:rPr sz="2000"/>
              <a:t>dir. </a:t>
            </a:r>
          </a:p>
          <a:p>
            <a:pPr marL="214312" indent="-214312">
              <a:spcBef>
                <a:spcPts val="400"/>
              </a:spcBef>
              <a:buChar char="•"/>
            </a:pPr>
            <a:r>
              <a:rPr sz="2000" i="1" u="sng"/>
              <a:t>Ekstraselüler volüm</a:t>
            </a:r>
            <a:r>
              <a:rPr sz="2000"/>
              <a:t> de susama hissi üzerinde etkilidir.</a:t>
            </a:r>
          </a:p>
        </p:txBody>
      </p:sp>
    </p:spTree>
  </p:cSld>
  <p:clrMapOvr>
    <a:masterClrMapping/>
  </p:clrMapOvr>
  <p:transition spd="med"/>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Shape 264"/>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70</a:t>
            </a:r>
          </a:p>
        </p:txBody>
      </p:sp>
      <p:sp>
        <p:nvSpPr>
          <p:cNvPr id="265" name="Shape 265"/>
          <p:cNvSpPr>
            <a:spLocks noGrp="1"/>
          </p:cNvSpPr>
          <p:nvPr>
            <p:ph type="body" idx="4294967295"/>
          </p:nvPr>
        </p:nvSpPr>
        <p:spPr>
          <a:xfrm>
            <a:off x="179387" y="260350"/>
            <a:ext cx="8785226" cy="6408738"/>
          </a:xfrm>
          <a:prstGeom prst="rect">
            <a:avLst/>
          </a:prstGeom>
        </p:spPr>
        <p:txBody>
          <a:bodyPr>
            <a:normAutofit/>
          </a:bodyPr>
          <a:lstStyle/>
          <a:p>
            <a:pPr>
              <a:lnSpc>
                <a:spcPct val="80000"/>
              </a:lnSpc>
              <a:spcBef>
                <a:spcPts val="400"/>
              </a:spcBef>
              <a:buSzTx/>
              <a:buNone/>
            </a:pPr>
            <a:r>
              <a:rPr sz="2000" b="1" i="1">
                <a:solidFill>
                  <a:srgbClr val="FF0000"/>
                </a:solidFill>
              </a:rPr>
              <a:t>Hissedilmeyen kayıplar</a:t>
            </a:r>
            <a:r>
              <a:rPr sz="2000" b="1" i="1"/>
              <a:t> </a:t>
            </a:r>
          </a:p>
          <a:p>
            <a:pPr marL="214312" indent="-214312">
              <a:spcBef>
                <a:spcPts val="400"/>
              </a:spcBef>
              <a:buChar char="•"/>
            </a:pPr>
            <a:r>
              <a:rPr sz="2000"/>
              <a:t>günlük </a:t>
            </a:r>
            <a:r>
              <a:rPr sz="2000" b="1" i="1"/>
              <a:t>600 ml</a:t>
            </a:r>
            <a:r>
              <a:rPr sz="2000"/>
              <a:t> kadardır. </a:t>
            </a:r>
          </a:p>
          <a:p>
            <a:pPr marL="214312" indent="-214312">
              <a:spcBef>
                <a:spcPts val="400"/>
              </a:spcBef>
              <a:buChar char="•"/>
            </a:pPr>
            <a:r>
              <a:rPr sz="2000"/>
              <a:t>Hipermetabolizma, hiperventilasyon ve ateş bu miktarı arttırabilir, </a:t>
            </a:r>
          </a:p>
          <a:p>
            <a:pPr marL="214312" indent="-214312">
              <a:spcBef>
                <a:spcPts val="400"/>
              </a:spcBef>
              <a:buChar char="•"/>
            </a:pPr>
            <a:r>
              <a:rPr sz="2000"/>
              <a:t>1500 ml ye kadar çıkabilir. </a:t>
            </a:r>
          </a:p>
          <a:p>
            <a:pPr marL="214312" indent="-214312">
              <a:spcBef>
                <a:spcPts val="400"/>
              </a:spcBef>
              <a:buChar char="•"/>
            </a:pPr>
            <a:r>
              <a:rPr sz="2000"/>
              <a:t>Hissedilmeyen kayıpların %5 dekstroz solüsyonu ile yerine koyulması uygundur.</a:t>
            </a:r>
          </a:p>
          <a:p>
            <a:pPr marL="214312" indent="-214312">
              <a:spcBef>
                <a:spcPts val="400"/>
              </a:spcBef>
              <a:buChar char="•"/>
            </a:pPr>
            <a:r>
              <a:rPr sz="2000"/>
              <a:t>Kısa dönemde gelişen vücut ağırlığında azalma kaybedilen vücut suyunu yansıtır, ancak, postoperatif hastalarda sıvı elektrolit dengesinde bozulma olmaksızın vücut ağırlığında 300 g/gün azalma beklenebilir.</a:t>
            </a:r>
          </a:p>
          <a:p>
            <a:pPr>
              <a:spcBef>
                <a:spcPts val="400"/>
              </a:spcBef>
              <a:buSzTx/>
              <a:buNone/>
            </a:pPr>
            <a:r>
              <a:rPr sz="2000" b="1" i="1">
                <a:solidFill>
                  <a:srgbClr val="FF0000"/>
                </a:solidFill>
              </a:rPr>
              <a:t>Gastrointestinal kayıplar</a:t>
            </a:r>
            <a:r>
              <a:rPr sz="2000"/>
              <a:t> </a:t>
            </a:r>
          </a:p>
          <a:p>
            <a:pPr marL="214312" indent="-214312">
              <a:spcBef>
                <a:spcPts val="400"/>
              </a:spcBef>
              <a:buChar char="•"/>
            </a:pPr>
            <a:r>
              <a:rPr sz="2000"/>
              <a:t>izotonik veya hipotoniktir. </a:t>
            </a:r>
          </a:p>
          <a:p>
            <a:pPr marL="214312" indent="-214312">
              <a:spcBef>
                <a:spcPts val="400"/>
              </a:spcBef>
              <a:buChar char="•"/>
            </a:pPr>
            <a:r>
              <a:rPr sz="2000"/>
              <a:t>Genellikle %0.9 sodyum klorür ile yerine konması uygun olur. </a:t>
            </a:r>
          </a:p>
          <a:p>
            <a:pPr>
              <a:spcBef>
                <a:spcPts val="400"/>
              </a:spcBef>
              <a:buSzTx/>
              <a:buNone/>
            </a:pPr>
            <a:r>
              <a:rPr sz="2000" b="1" i="1">
                <a:solidFill>
                  <a:srgbClr val="FF0000"/>
                </a:solidFill>
              </a:rPr>
              <a:t>Dermal sıvı kaybı</a:t>
            </a:r>
          </a:p>
          <a:p>
            <a:pPr marL="214312" indent="-214312">
              <a:spcBef>
                <a:spcPts val="400"/>
              </a:spcBef>
              <a:buChar char="•"/>
            </a:pPr>
            <a:r>
              <a:rPr sz="2000"/>
              <a:t>geniş doku defekti, yanıklar, ateş ve aşırı terleme durumunda artacağı </a:t>
            </a:r>
          </a:p>
          <a:p>
            <a:pPr>
              <a:spcBef>
                <a:spcPts val="400"/>
              </a:spcBef>
              <a:buSzTx/>
              <a:buNone/>
            </a:pPr>
            <a:r>
              <a:rPr sz="2000"/>
              <a:t>	unutulmamalıdır.</a:t>
            </a:r>
          </a:p>
          <a:p>
            <a:pPr>
              <a:spcBef>
                <a:spcPts val="400"/>
              </a:spcBef>
              <a:buSzTx/>
              <a:buNone/>
            </a:pPr>
            <a:r>
              <a:rPr sz="2000" b="1" i="1">
                <a:solidFill>
                  <a:srgbClr val="FF0000"/>
                </a:solidFill>
              </a:rPr>
              <a:t>Kaybedilen sıvının elektrolit içeriği</a:t>
            </a:r>
            <a:r>
              <a:rPr sz="2000"/>
              <a:t>  </a:t>
            </a:r>
          </a:p>
          <a:p>
            <a:pPr marL="214312" indent="-214312">
              <a:spcBef>
                <a:spcPts val="400"/>
              </a:spcBef>
              <a:buChar char="•"/>
            </a:pPr>
            <a:r>
              <a:rPr sz="2000"/>
              <a:t>Göz önünde bulundurularak yerine konmalıdır. </a:t>
            </a:r>
          </a:p>
        </p:txBody>
      </p:sp>
    </p:spTree>
  </p:cSld>
  <p:clrMapOvr>
    <a:masterClrMapping/>
  </p:clrMapOvr>
  <p:transition spd="med"/>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Shape 267"/>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71</a:t>
            </a:r>
          </a:p>
        </p:txBody>
      </p:sp>
      <p:sp>
        <p:nvSpPr>
          <p:cNvPr id="268" name="Shape 268"/>
          <p:cNvSpPr>
            <a:spLocks noGrp="1"/>
          </p:cNvSpPr>
          <p:nvPr>
            <p:ph type="body" idx="4294967295"/>
          </p:nvPr>
        </p:nvSpPr>
        <p:spPr>
          <a:xfrm>
            <a:off x="250825" y="188912"/>
            <a:ext cx="8713788" cy="6480176"/>
          </a:xfrm>
          <a:prstGeom prst="rect">
            <a:avLst/>
          </a:prstGeom>
        </p:spPr>
        <p:txBody>
          <a:bodyPr>
            <a:normAutofit/>
          </a:bodyPr>
          <a:lstStyle/>
          <a:p>
            <a:pPr>
              <a:spcBef>
                <a:spcPts val="400"/>
              </a:spcBef>
              <a:buSzTx/>
              <a:buNone/>
            </a:pPr>
            <a:r>
              <a:rPr sz="2000" b="1">
                <a:solidFill>
                  <a:srgbClr val="FF0000"/>
                </a:solidFill>
              </a:rPr>
              <a:t>HASTALARIN SIVI DENGESİ KONUSUNDA ÖNEMLİ İPUÇLARI </a:t>
            </a:r>
          </a:p>
          <a:p>
            <a:pPr>
              <a:lnSpc>
                <a:spcPct val="170000"/>
              </a:lnSpc>
              <a:spcBef>
                <a:spcPts val="400"/>
              </a:spcBef>
              <a:buSzTx/>
              <a:buNone/>
            </a:pPr>
            <a:r>
              <a:rPr sz="2000" b="1">
                <a:solidFill>
                  <a:srgbClr val="FF0000"/>
                </a:solidFill>
              </a:rPr>
              <a:t>Vital Bulgular</a:t>
            </a:r>
            <a:r>
              <a:rPr sz="2000">
                <a:solidFill>
                  <a:srgbClr val="FF0000"/>
                </a:solidFill>
              </a:rPr>
              <a:t> </a:t>
            </a:r>
          </a:p>
          <a:p>
            <a:pPr marL="214312" indent="-214312">
              <a:spcBef>
                <a:spcPts val="400"/>
              </a:spcBef>
              <a:buChar char="•"/>
            </a:pPr>
            <a:r>
              <a:rPr sz="2000" b="1" i="1"/>
              <a:t>Taşikardi</a:t>
            </a:r>
            <a:r>
              <a:rPr sz="2000"/>
              <a:t> azalmış intravasküler volümün ilk bulgusudur. </a:t>
            </a:r>
          </a:p>
          <a:p>
            <a:pPr marL="214312" indent="-214312">
              <a:spcBef>
                <a:spcPts val="400"/>
              </a:spcBef>
              <a:buChar char="•"/>
            </a:pPr>
            <a:r>
              <a:rPr sz="2000"/>
              <a:t>Bunu postüral hipotansiyon ve daha sonra supin pozisyonda hipotansiyon takip eder. </a:t>
            </a:r>
          </a:p>
          <a:p>
            <a:pPr>
              <a:spcBef>
                <a:spcPts val="400"/>
              </a:spcBef>
              <a:buSzTx/>
              <a:buNone/>
            </a:pPr>
            <a:r>
              <a:rPr sz="2000" b="1">
                <a:solidFill>
                  <a:srgbClr val="FF0000"/>
                </a:solidFill>
              </a:rPr>
              <a:t>İdrar çıkışı</a:t>
            </a:r>
          </a:p>
          <a:p>
            <a:pPr marL="214312" indent="-214312">
              <a:spcBef>
                <a:spcPts val="400"/>
              </a:spcBef>
              <a:buChar char="•"/>
            </a:pPr>
            <a:r>
              <a:rPr sz="2000"/>
              <a:t>Yeterli destekle hastanın ekstraselüler sıvı volümü korunduysa normal renal fonksiyonlarla günlük idrar çıkışının </a:t>
            </a:r>
            <a:r>
              <a:rPr sz="2000" b="1"/>
              <a:t>1200-2000 ml</a:t>
            </a:r>
            <a:r>
              <a:rPr sz="2000"/>
              <a:t> olması beklenir. </a:t>
            </a:r>
          </a:p>
          <a:p>
            <a:pPr marL="214312" indent="-214312">
              <a:spcBef>
                <a:spcPts val="400"/>
              </a:spcBef>
              <a:buChar char="•"/>
            </a:pPr>
            <a:r>
              <a:rPr sz="2000"/>
              <a:t>İdrar çıkışı </a:t>
            </a:r>
            <a:r>
              <a:rPr sz="2000" b="1"/>
              <a:t>50-100 ml/sa</a:t>
            </a:r>
            <a:r>
              <a:rPr sz="2000"/>
              <a:t> ya da kabaca </a:t>
            </a:r>
            <a:r>
              <a:rPr sz="2000" b="1"/>
              <a:t>1ml/kg/sa</a:t>
            </a:r>
            <a:r>
              <a:rPr sz="2000"/>
              <a:t>  ise ekstraselüler volümün yeterli olduğu kabul edilir.</a:t>
            </a:r>
          </a:p>
          <a:p>
            <a:pPr>
              <a:spcBef>
                <a:spcPts val="400"/>
              </a:spcBef>
              <a:buSzTx/>
              <a:buNone/>
            </a:pPr>
            <a:r>
              <a:rPr sz="2000" b="1">
                <a:solidFill>
                  <a:srgbClr val="FF0000"/>
                </a:solidFill>
              </a:rPr>
              <a:t>İdrar analizi</a:t>
            </a:r>
            <a:r>
              <a:rPr sz="2000" b="1"/>
              <a:t> </a:t>
            </a:r>
          </a:p>
          <a:p>
            <a:pPr marL="214312" indent="-214312">
              <a:spcBef>
                <a:spcPts val="400"/>
              </a:spcBef>
              <a:buChar char="•"/>
            </a:pPr>
            <a:r>
              <a:rPr sz="2000"/>
              <a:t>Normal şartlarda </a:t>
            </a:r>
            <a:r>
              <a:rPr sz="2000" b="1"/>
              <a:t>idrar dansitesi</a:t>
            </a:r>
            <a:r>
              <a:rPr sz="2000"/>
              <a:t> 1.020’ nin altındadır. </a:t>
            </a:r>
          </a:p>
          <a:p>
            <a:pPr marL="214312" indent="-214312">
              <a:spcBef>
                <a:spcPts val="400"/>
              </a:spcBef>
              <a:buChar char="•"/>
            </a:pPr>
            <a:r>
              <a:rPr sz="2000"/>
              <a:t>Dehidratasyonda böbrek fonksiyonları normalse artar, </a:t>
            </a:r>
          </a:p>
          <a:p>
            <a:pPr marL="214312" indent="-214312">
              <a:spcBef>
                <a:spcPts val="400"/>
              </a:spcBef>
              <a:buChar char="•"/>
            </a:pPr>
            <a:r>
              <a:rPr sz="2000"/>
              <a:t>örneğin vücut ağırlığının %8’i kadar su kaybeden bir insanda idrar yoğunluğu 1.030’un üstüne çıkar. </a:t>
            </a:r>
          </a:p>
          <a:p>
            <a:pPr marL="214312" indent="-214312">
              <a:spcBef>
                <a:spcPts val="400"/>
              </a:spcBef>
              <a:buChar char="•"/>
            </a:pPr>
            <a:r>
              <a:rPr sz="2000" b="1"/>
              <a:t>İdrar sodyum konsantrasyonun</a:t>
            </a:r>
            <a:r>
              <a:rPr sz="2000"/>
              <a:t> 20 mEq/L’ nin altında olması ekstraselüler volüm açığını ya da uygunsuz aldosteron sekresyonunu ifade eder (aşırı diürez yoksa).</a:t>
            </a:r>
            <a:r>
              <a:rPr sz="1800"/>
              <a:t> </a:t>
            </a:r>
          </a:p>
        </p:txBody>
      </p:sp>
    </p:spTree>
  </p:cSld>
  <p:clrMapOvr>
    <a:masterClrMapping/>
  </p:clrMapOvr>
  <p:transition spd="med"/>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Shape 270"/>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72</a:t>
            </a:r>
          </a:p>
        </p:txBody>
      </p:sp>
      <p:sp>
        <p:nvSpPr>
          <p:cNvPr id="271" name="Shape 271"/>
          <p:cNvSpPr>
            <a:spLocks noGrp="1"/>
          </p:cNvSpPr>
          <p:nvPr>
            <p:ph type="body" idx="4294967295"/>
          </p:nvPr>
        </p:nvSpPr>
        <p:spPr>
          <a:xfrm>
            <a:off x="179387" y="549275"/>
            <a:ext cx="8713788" cy="5976938"/>
          </a:xfrm>
          <a:prstGeom prst="rect">
            <a:avLst/>
          </a:prstGeom>
        </p:spPr>
        <p:txBody>
          <a:bodyPr>
            <a:normAutofit/>
          </a:bodyPr>
          <a:lstStyle/>
          <a:p>
            <a:pPr>
              <a:spcBef>
                <a:spcPts val="400"/>
              </a:spcBef>
              <a:buSzTx/>
              <a:buNone/>
            </a:pPr>
            <a:r>
              <a:rPr sz="2000" b="1">
                <a:solidFill>
                  <a:srgbClr val="FF0000"/>
                </a:solidFill>
              </a:rPr>
              <a:t>Posttravmatik/postoperatif oligürinin ayırıcı tanısı</a:t>
            </a:r>
            <a:r>
              <a:rPr sz="2000" b="1"/>
              <a:t> </a:t>
            </a:r>
          </a:p>
          <a:p>
            <a:pPr marL="214312" indent="-214312">
              <a:spcBef>
                <a:spcPts val="400"/>
              </a:spcBef>
              <a:buChar char="•"/>
            </a:pPr>
            <a:r>
              <a:rPr sz="2000"/>
              <a:t>İdrar analizi ile kabaca yapılabilir. </a:t>
            </a:r>
          </a:p>
          <a:p>
            <a:pPr marL="214312" indent="-214312">
              <a:spcBef>
                <a:spcPts val="400"/>
              </a:spcBef>
              <a:buChar char="•"/>
            </a:pPr>
            <a:r>
              <a:rPr sz="2000"/>
              <a:t>Altta yatan problemin dehidratasyon mu yoksa böbrek fonksiyonlarında bozulma mı olduğuna karar verilip tedavi buna göre düzenlenebilir.  </a:t>
            </a:r>
          </a:p>
          <a:p>
            <a:pPr marL="214312" indent="-214312">
              <a:spcBef>
                <a:spcPts val="400"/>
              </a:spcBef>
              <a:buChar char="•"/>
            </a:pPr>
            <a:r>
              <a:rPr sz="2000"/>
              <a:t>İdrar takibi yapılırken her zaman yüksek idrar çıkışlı böbrek yetmezliği ihtimali akılda tutulmalıdır. </a:t>
            </a:r>
          </a:p>
          <a:p>
            <a:pPr marL="214312" indent="-214312">
              <a:spcBef>
                <a:spcPts val="400"/>
              </a:spcBef>
              <a:buChar char="•"/>
            </a:pPr>
            <a:r>
              <a:rPr sz="2000"/>
              <a:t>Özellikle travma hastalarında veya uzun ameliyatlar sırasında hemorojiye bağlı hipovolemi ve hipotansif ataklar böbrek hasarına yol açabilir. Bu hastalarda idrar miktarı yüksektir fakat üremi ve hiperkalemi gelişir. </a:t>
            </a:r>
          </a:p>
        </p:txBody>
      </p:sp>
    </p:spTree>
  </p:cSld>
  <p:clrMapOvr>
    <a:masterClrMapping/>
  </p:clrMapOvr>
  <p:transition spd="med"/>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 name="Shape 273"/>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73</a:t>
            </a:r>
          </a:p>
        </p:txBody>
      </p:sp>
      <p:pic>
        <p:nvPicPr>
          <p:cNvPr id="274" name="image.png"/>
          <p:cNvPicPr>
            <a:picLocks noChangeAspect="1"/>
          </p:cNvPicPr>
          <p:nvPr/>
        </p:nvPicPr>
        <p:blipFill>
          <a:blip r:embed="rId2">
            <a:extLst/>
          </a:blip>
          <a:stretch>
            <a:fillRect/>
          </a:stretch>
        </p:blipFill>
        <p:spPr>
          <a:xfrm>
            <a:off x="101600" y="1844675"/>
            <a:ext cx="8893175" cy="2854325"/>
          </a:xfrm>
          <a:prstGeom prst="rect">
            <a:avLst/>
          </a:prstGeom>
          <a:ln>
            <a:solidFill>
              <a:srgbClr val="00CCFF"/>
            </a:solidFill>
          </a:ln>
        </p:spPr>
      </p:pic>
    </p:spTree>
  </p:cSld>
  <p:clrMapOvr>
    <a:masterClrMapping/>
  </p:clrMapOvr>
  <p:transition spd="med"/>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Shape 276"/>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74</a:t>
            </a:r>
          </a:p>
        </p:txBody>
      </p:sp>
      <p:sp>
        <p:nvSpPr>
          <p:cNvPr id="277" name="Shape 277"/>
          <p:cNvSpPr>
            <a:spLocks noGrp="1"/>
          </p:cNvSpPr>
          <p:nvPr>
            <p:ph type="title" idx="4294967295"/>
          </p:nvPr>
        </p:nvSpPr>
        <p:spPr>
          <a:xfrm>
            <a:off x="468312" y="-166688"/>
            <a:ext cx="8229601" cy="1143001"/>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Parenteral Solüsyonlar</a:t>
            </a:r>
          </a:p>
        </p:txBody>
      </p:sp>
      <p:sp>
        <p:nvSpPr>
          <p:cNvPr id="278" name="Shape 278"/>
          <p:cNvSpPr>
            <a:spLocks noGrp="1"/>
          </p:cNvSpPr>
          <p:nvPr>
            <p:ph type="body" idx="4294967295"/>
          </p:nvPr>
        </p:nvSpPr>
        <p:spPr>
          <a:xfrm>
            <a:off x="250825" y="765175"/>
            <a:ext cx="8713788" cy="5903913"/>
          </a:xfrm>
          <a:prstGeom prst="rect">
            <a:avLst/>
          </a:prstGeom>
        </p:spPr>
        <p:txBody>
          <a:bodyPr>
            <a:normAutofit/>
          </a:bodyPr>
          <a:lstStyle/>
          <a:p>
            <a:pPr marL="214312" indent="-214312">
              <a:spcBef>
                <a:spcPts val="400"/>
              </a:spcBef>
              <a:buChar char="•"/>
            </a:pPr>
            <a:r>
              <a:rPr sz="2000"/>
              <a:t>Verilen sıvının tipi hastanın hacim durumu ve konsantrasyon ya da içerik bozukluğuna göre belirlenir. </a:t>
            </a:r>
          </a:p>
          <a:p>
            <a:pPr marL="214312" indent="-214312">
              <a:spcBef>
                <a:spcPts val="400"/>
              </a:spcBef>
              <a:buChar char="•"/>
            </a:pPr>
            <a:r>
              <a:rPr sz="2000" b="1" i="1"/>
              <a:t>Ringer laktat ve serum fizyolojik solüsyonları </a:t>
            </a:r>
            <a:r>
              <a:rPr sz="2000"/>
              <a:t>izotonik olarak kabul edilirler ve gastrointestinal sıvı kayıplarının ve hücre dışı hacim eksikliğinin replasmanında kullanılabilirler.</a:t>
            </a:r>
          </a:p>
          <a:p>
            <a:pPr>
              <a:buSzTx/>
              <a:buNone/>
            </a:pPr>
            <a:endParaRPr sz="2000"/>
          </a:p>
          <a:p>
            <a:pPr marL="214312" indent="-214312">
              <a:spcBef>
                <a:spcPts val="400"/>
              </a:spcBef>
              <a:buChar char="•"/>
            </a:pPr>
            <a:r>
              <a:rPr sz="2000" b="1"/>
              <a:t>Laktatlı ringer</a:t>
            </a:r>
            <a:r>
              <a:rPr sz="2000"/>
              <a:t> biraz daha hipotoniktir; 130 mEq sodyum, 109 mEq klor ve 28 mEq laktat içerir. Depolanan intravenöz sıvılarda laktat bikarbonata göre daha stabil olduğu için kullanılır. </a:t>
            </a:r>
          </a:p>
          <a:p>
            <a:pPr marL="640896" lvl="1" indent="-183696">
              <a:spcBef>
                <a:spcPts val="400"/>
              </a:spcBef>
              <a:defRPr sz="2800"/>
            </a:pPr>
            <a:r>
              <a:rPr sz="1800"/>
              <a:t>İnfüzyon sonrası laktat, hipovolemik şok gibi durumlarda bile, karaciğerde bikarbonata dönüşür. </a:t>
            </a:r>
          </a:p>
          <a:p>
            <a:pPr marL="640896" lvl="1" indent="-183696">
              <a:spcBef>
                <a:spcPts val="400"/>
              </a:spcBef>
              <a:defRPr sz="2800"/>
            </a:pPr>
            <a:r>
              <a:rPr sz="1800"/>
              <a:t>Yeni çalışlmalarda sıvı resusitasyonunda Ringer laktat kullanımının inflamatuvar yanıtta artma ve apopitozun uyarmasına nedeni olabileceği bildirilmektedir. Bu durumla laktatın D izomerinin ilişlkili olduğu düşlünülmektedir. </a:t>
            </a:r>
            <a:r>
              <a:rPr sz="1800">
                <a:solidFill>
                  <a:srgbClr val="FF0000"/>
                </a:solidFill>
              </a:rPr>
              <a:t>*</a:t>
            </a:r>
          </a:p>
          <a:p>
            <a:pPr marL="640896" lvl="1" indent="-183696">
              <a:spcBef>
                <a:spcPts val="400"/>
              </a:spcBef>
              <a:defRPr sz="2800"/>
            </a:pPr>
            <a:r>
              <a:rPr sz="1800"/>
              <a:t>Genelde, solüsyonlarda izomerlerin karışım oranı 50:50’dir. </a:t>
            </a:r>
          </a:p>
          <a:p>
            <a:pPr marL="640896" lvl="1" indent="-183696">
              <a:spcBef>
                <a:spcPts val="400"/>
              </a:spcBef>
              <a:defRPr sz="2800"/>
            </a:pPr>
            <a:r>
              <a:rPr sz="1800"/>
              <a:t>İn vitro çalışmalarda sadece D izomerin nötrofilleri aktive etmediği gösterilmiştir.</a:t>
            </a:r>
          </a:p>
        </p:txBody>
      </p:sp>
    </p:spTree>
  </p:cSld>
  <p:clrMapOvr>
    <a:masterClrMapping/>
  </p:clrMapOvr>
  <p:transition spd="med"/>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Shape 280"/>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75</a:t>
            </a:r>
          </a:p>
        </p:txBody>
      </p:sp>
      <p:sp>
        <p:nvSpPr>
          <p:cNvPr id="281" name="Shape 281"/>
          <p:cNvSpPr>
            <a:spLocks noGrp="1"/>
          </p:cNvSpPr>
          <p:nvPr>
            <p:ph type="body" idx="4294967295"/>
          </p:nvPr>
        </p:nvSpPr>
        <p:spPr>
          <a:xfrm>
            <a:off x="179387" y="404812"/>
            <a:ext cx="8713788" cy="6264276"/>
          </a:xfrm>
          <a:prstGeom prst="rect">
            <a:avLst/>
          </a:prstGeom>
        </p:spPr>
        <p:txBody>
          <a:bodyPr>
            <a:normAutofit/>
          </a:bodyPr>
          <a:lstStyle/>
          <a:p>
            <a:pPr marL="214312" indent="-214312">
              <a:spcBef>
                <a:spcPts val="400"/>
              </a:spcBef>
              <a:buChar char="•"/>
            </a:pPr>
            <a:r>
              <a:rPr sz="2000" b="1"/>
              <a:t>Sodyum klorür</a:t>
            </a:r>
            <a:r>
              <a:rPr sz="2000"/>
              <a:t> hafif hipertoniktir, 154 mEq sodyum 154 mEq klorür ile dengelenmiştir. </a:t>
            </a:r>
          </a:p>
          <a:p>
            <a:pPr marL="640896" lvl="1" indent="-183696">
              <a:spcBef>
                <a:spcPts val="400"/>
              </a:spcBef>
              <a:defRPr sz="2800"/>
            </a:pPr>
            <a:r>
              <a:rPr sz="1800"/>
              <a:t>Yüksek klorür konsantrasyonu böbrekler için önemli bir klorür yükü oluşturur ve  hiperkloremik metabolik asidoza neden olabilir. </a:t>
            </a:r>
          </a:p>
          <a:p>
            <a:pPr marL="640896" lvl="1" indent="-183696">
              <a:spcBef>
                <a:spcPts val="400"/>
              </a:spcBef>
              <a:defRPr sz="2800"/>
            </a:pPr>
            <a:r>
              <a:rPr sz="1800"/>
              <a:t>Hiponatremi, hipokloremi ve metabolik alkaloza ilişkili hacim eksikliğinin düzeltilmesinde ideal bir solüsyondur.</a:t>
            </a:r>
          </a:p>
          <a:p>
            <a:pPr marL="214312" indent="-214312">
              <a:spcBef>
                <a:spcPts val="400"/>
              </a:spcBef>
              <a:buChar char="•"/>
            </a:pPr>
            <a:r>
              <a:rPr sz="2000" b="1"/>
              <a:t>Daha az konsantre sodyum solüsyonları</a:t>
            </a:r>
            <a:r>
              <a:rPr sz="2000"/>
              <a:t>, örneğin %0.45 sodyum klorür, devam eden gastrointestinal kayıpların replasmanında ve postoperatif </a:t>
            </a:r>
            <a:r>
              <a:rPr sz="2000" b="1" i="1"/>
              <a:t>idame</a:t>
            </a:r>
            <a:r>
              <a:rPr sz="2000"/>
              <a:t> sıvı tedavisinde kullanılabilir.</a:t>
            </a:r>
          </a:p>
          <a:p>
            <a:pPr marL="640896" lvl="1" indent="-183696">
              <a:spcBef>
                <a:spcPts val="400"/>
              </a:spcBef>
              <a:defRPr sz="2800"/>
            </a:pPr>
            <a:r>
              <a:rPr sz="1800"/>
              <a:t>Bu solüsyonda hissedilemeyen sıvı kayıplarını yerine koymak için yeterli serbest su ve böbreklerin serum sodyum düzeyinin dengede tutabilmesine olanak sağlayacak kadar sodyum bulunur. </a:t>
            </a:r>
          </a:p>
          <a:p>
            <a:pPr marL="214312" indent="-214312">
              <a:spcBef>
                <a:spcPts val="400"/>
              </a:spcBef>
              <a:buChar char="•"/>
            </a:pPr>
            <a:r>
              <a:rPr sz="2000" b="1"/>
              <a:t>%5 dekstrozun</a:t>
            </a:r>
            <a:r>
              <a:rPr sz="2000"/>
              <a:t> (litrede 50 g dekstroz) eklenmesi ile 200 kkal/L enerji sağlanır ayrıca, %0.45 ten daha az sodyum klorür içeren solüsyonların ozmolariteleri korunmuş olur, böylece hipotonik sıvıların hızlı infüzyonu sonucu oluflabilen eritrositlerdeki lizis önlenir. </a:t>
            </a:r>
          </a:p>
          <a:p>
            <a:pPr marL="214312" indent="-214312">
              <a:spcBef>
                <a:spcPts val="400"/>
              </a:spcBef>
              <a:buChar char="•"/>
            </a:pPr>
            <a:r>
              <a:rPr sz="2000"/>
              <a:t>Yeterli böbrek fonksiyonu ile birlikte idrar akımının sağlanmasından sonra potasyum eklenir. </a:t>
            </a:r>
            <a:r>
              <a:rPr sz="2000">
                <a:solidFill>
                  <a:srgbClr val="FF0000"/>
                </a:solidFill>
              </a:rPr>
              <a:t>*</a:t>
            </a:r>
          </a:p>
        </p:txBody>
      </p:sp>
    </p:spTree>
  </p:cSld>
  <p:clrMapOvr>
    <a:masterClrMapping/>
  </p:clrMapOvr>
  <p:transition spd="med"/>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Shape 283"/>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76</a:t>
            </a:r>
          </a:p>
        </p:txBody>
      </p:sp>
      <p:sp>
        <p:nvSpPr>
          <p:cNvPr id="284" name="Shape 284"/>
          <p:cNvSpPr>
            <a:spLocks noGrp="1"/>
          </p:cNvSpPr>
          <p:nvPr>
            <p:ph type="title" idx="4294967295"/>
          </p:nvPr>
        </p:nvSpPr>
        <p:spPr>
          <a:xfrm>
            <a:off x="395287" y="-1"/>
            <a:ext cx="8229601" cy="1143002"/>
          </a:xfrm>
          <a:prstGeom prst="rect">
            <a:avLst/>
          </a:prstGeom>
        </p:spPr>
        <p:txBody>
          <a:bodyPr>
            <a:normAutofit/>
          </a:bodyPr>
          <a:lstStyle>
            <a:lvl1pPr>
              <a:defRPr sz="3200" b="1">
                <a:solidFill>
                  <a:srgbClr val="FF0000"/>
                </a:solidFill>
                <a:effectLst>
                  <a:outerShdw blurRad="12700" dist="25400" dir="2700000" rotWithShape="0">
                    <a:schemeClr val="accent4"/>
                  </a:outerShdw>
                </a:effectLst>
              </a:defRPr>
            </a:lvl1pPr>
          </a:lstStyle>
          <a:p>
            <a:pPr>
              <a:defRPr sz="4400" b="0">
                <a:solidFill>
                  <a:schemeClr val="accent4"/>
                </a:solidFill>
                <a:effectLst/>
              </a:defRPr>
            </a:pPr>
            <a:r>
              <a:rPr sz="3200" b="1">
                <a:solidFill>
                  <a:srgbClr val="FF0000"/>
                </a:solidFill>
                <a:effectLst>
                  <a:outerShdw blurRad="12700" dist="25400" dir="2700000" rotWithShape="0">
                    <a:schemeClr val="accent4"/>
                  </a:outerShdw>
                </a:effectLst>
              </a:rPr>
              <a:t>Alternatif Resusitasyon Sıvıları</a:t>
            </a:r>
          </a:p>
        </p:txBody>
      </p:sp>
      <p:sp>
        <p:nvSpPr>
          <p:cNvPr id="285" name="Shape 285"/>
          <p:cNvSpPr>
            <a:spLocks noGrp="1"/>
          </p:cNvSpPr>
          <p:nvPr>
            <p:ph type="body" idx="4294967295"/>
          </p:nvPr>
        </p:nvSpPr>
        <p:spPr>
          <a:xfrm>
            <a:off x="287337" y="981075"/>
            <a:ext cx="8605838" cy="5472113"/>
          </a:xfrm>
          <a:prstGeom prst="rect">
            <a:avLst/>
          </a:prstGeom>
        </p:spPr>
        <p:txBody>
          <a:bodyPr>
            <a:normAutofit/>
          </a:bodyPr>
          <a:lstStyle/>
          <a:p>
            <a:pPr marL="214312" indent="-214312">
              <a:spcBef>
                <a:spcPts val="400"/>
              </a:spcBef>
              <a:buChar char="•"/>
            </a:pPr>
            <a:r>
              <a:rPr sz="2000"/>
              <a:t>Hacim genişletilmesi ve resusitasyonda kullanılabilecek birçok alternatif solüsyon bulunmaktadır; </a:t>
            </a:r>
          </a:p>
          <a:p>
            <a:pPr>
              <a:buSzTx/>
              <a:buNone/>
            </a:pPr>
            <a:endParaRPr sz="2000"/>
          </a:p>
          <a:p>
            <a:pPr>
              <a:spcBef>
                <a:spcPts val="400"/>
              </a:spcBef>
              <a:buSzTx/>
              <a:buNone/>
            </a:pPr>
            <a:r>
              <a:rPr sz="2000" b="1" i="1"/>
              <a:t>Hipertonik salin solüsyonu (%3.5 ve %5)</a:t>
            </a:r>
            <a:r>
              <a:rPr sz="2000"/>
              <a:t> ciddi sodyum eksikliğinin düzeltilmesinde kullanılabilmektedir.</a:t>
            </a:r>
          </a:p>
          <a:p>
            <a:pPr>
              <a:spcBef>
                <a:spcPts val="400"/>
              </a:spcBef>
              <a:buSzTx/>
              <a:buNone/>
            </a:pPr>
            <a:r>
              <a:rPr sz="2000" b="1" i="1"/>
              <a:t>Hipertonik salin solüsyonu (%7.5)</a:t>
            </a:r>
            <a:r>
              <a:rPr sz="2000"/>
              <a:t> kapalı kafa travması olan hastaların tedavisinde kullanılmaktadır. Serebral perfüzyonu arttırmakta ve kafa içi basıncını düşürerek beyin ödeminin azalmasına neden olmaktadır. </a:t>
            </a:r>
          </a:p>
          <a:p>
            <a:pPr>
              <a:buSzTx/>
              <a:buNone/>
            </a:pPr>
            <a:endParaRPr sz="2000"/>
          </a:p>
          <a:p>
            <a:pPr marL="214312" indent="-214312">
              <a:spcBef>
                <a:spcPts val="400"/>
              </a:spcBef>
              <a:buChar char="•"/>
            </a:pPr>
            <a:r>
              <a:rPr sz="2000"/>
              <a:t>Yüksek miktarda izotonik salin ile karşılaştırıldığında az miktarda hipertonik salinin de hemorajik şok modellerinde etkili hacim genişletici özelliğinin olduğu gösterilmiştir.</a:t>
            </a:r>
          </a:p>
        </p:txBody>
      </p:sp>
    </p:spTree>
  </p:cSld>
  <p:clrMapOvr>
    <a:masterClrMapping/>
  </p:clrMapOvr>
  <p:transition spd="med"/>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 name="Shape 287"/>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77</a:t>
            </a:r>
          </a:p>
        </p:txBody>
      </p:sp>
      <p:sp>
        <p:nvSpPr>
          <p:cNvPr id="288" name="Shape 288"/>
          <p:cNvSpPr>
            <a:spLocks noGrp="1"/>
          </p:cNvSpPr>
          <p:nvPr>
            <p:ph type="body" idx="4294967295"/>
          </p:nvPr>
        </p:nvSpPr>
        <p:spPr>
          <a:xfrm>
            <a:off x="250825" y="981075"/>
            <a:ext cx="8569325" cy="5256213"/>
          </a:xfrm>
          <a:prstGeom prst="rect">
            <a:avLst/>
          </a:prstGeom>
        </p:spPr>
        <p:txBody>
          <a:bodyPr>
            <a:normAutofit/>
          </a:bodyPr>
          <a:lstStyle/>
          <a:p>
            <a:pPr>
              <a:spcBef>
                <a:spcPts val="400"/>
              </a:spcBef>
              <a:buSzTx/>
              <a:buNone/>
            </a:pPr>
            <a:r>
              <a:rPr sz="2000" b="1">
                <a:solidFill>
                  <a:srgbClr val="FF0000"/>
                </a:solidFill>
              </a:rPr>
              <a:t>HİPERTONİK SALİN</a:t>
            </a:r>
          </a:p>
          <a:p>
            <a:pPr>
              <a:buChar char="•"/>
            </a:pPr>
            <a:endParaRPr sz="2000"/>
          </a:p>
          <a:p>
            <a:pPr marL="214312" indent="-214312">
              <a:spcBef>
                <a:spcPts val="400"/>
              </a:spcBef>
              <a:buChar char="•"/>
            </a:pPr>
            <a:r>
              <a:rPr sz="2000"/>
              <a:t>Arterioler vazodilatör olmasının kanama riskinde artmaya neden olabileceği yönünde endişeler vardır. </a:t>
            </a:r>
          </a:p>
          <a:p>
            <a:pPr marL="214312" indent="-214312">
              <a:spcBef>
                <a:spcPts val="400"/>
              </a:spcBef>
              <a:buChar char="•"/>
            </a:pPr>
            <a:r>
              <a:rPr sz="2000"/>
              <a:t>Travma hastalarındaki prospektif kontrollü randomize çalışlmalar hipertonik salinin standart uygulamada kullanılan izotonik saline üstünlüğünün ol</a:t>
            </a:r>
            <a:r>
              <a:rPr sz="2000" u="sng"/>
              <a:t>ma</a:t>
            </a:r>
            <a:r>
              <a:rPr sz="2000"/>
              <a:t>dığı gösterilmektedir. </a:t>
            </a:r>
          </a:p>
          <a:p>
            <a:pPr marL="214312" indent="-214312">
              <a:spcBef>
                <a:spcPts val="400"/>
              </a:spcBef>
              <a:buChar char="•"/>
            </a:pPr>
            <a:r>
              <a:rPr sz="2000"/>
              <a:t>Ancak, alt grup analizlerinde, kapalı kafatası hasarı ile birlikte şok gelişlmiş hastalarda olumlu etki gözlenmiştir. </a:t>
            </a:r>
          </a:p>
          <a:p>
            <a:pPr marL="214312" indent="-214312">
              <a:spcBef>
                <a:spcPts val="400"/>
              </a:spcBef>
              <a:buChar char="•"/>
            </a:pPr>
            <a:r>
              <a:rPr sz="2000" b="1"/>
              <a:t>Anti-enflamatuar ve immunomodülatör</a:t>
            </a:r>
            <a:r>
              <a:rPr sz="2000"/>
              <a:t> özellikleri olduğunu gösteren yeni kanıtlar elde edilmektedir.</a:t>
            </a:r>
          </a:p>
        </p:txBody>
      </p:sp>
    </p:spTree>
  </p:cSld>
  <p:clrMapOvr>
    <a:masterClrMapping/>
  </p:clrMapOvr>
  <p:transition spd="med"/>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Shape 290"/>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78</a:t>
            </a:r>
          </a:p>
        </p:txBody>
      </p:sp>
      <p:sp>
        <p:nvSpPr>
          <p:cNvPr id="291" name="Shape 291"/>
          <p:cNvSpPr>
            <a:spLocks noGrp="1"/>
          </p:cNvSpPr>
          <p:nvPr>
            <p:ph type="title" idx="4294967295"/>
          </p:nvPr>
        </p:nvSpPr>
        <p:spPr>
          <a:xfrm>
            <a:off x="323850" y="-1"/>
            <a:ext cx="8229600" cy="1143002"/>
          </a:xfrm>
          <a:prstGeom prst="rect">
            <a:avLst/>
          </a:prstGeom>
        </p:spPr>
        <p:txBody>
          <a:bodyPr>
            <a:normAutofit/>
          </a:bodyPr>
          <a:lstStyle>
            <a:lvl1pPr algn="l">
              <a:defRPr sz="2000" b="1">
                <a:solidFill>
                  <a:srgbClr val="FF0000"/>
                </a:solidFill>
              </a:defRPr>
            </a:lvl1pPr>
          </a:lstStyle>
          <a:p>
            <a:pPr>
              <a:defRPr sz="4400" b="0">
                <a:solidFill>
                  <a:schemeClr val="accent4"/>
                </a:solidFill>
              </a:defRPr>
            </a:pPr>
            <a:r>
              <a:rPr sz="2000" b="1">
                <a:solidFill>
                  <a:srgbClr val="FF0000"/>
                </a:solidFill>
              </a:rPr>
              <a:t>KOLLOİDLER</a:t>
            </a:r>
          </a:p>
        </p:txBody>
      </p:sp>
      <p:sp>
        <p:nvSpPr>
          <p:cNvPr id="292" name="Shape 292"/>
          <p:cNvSpPr>
            <a:spLocks noGrp="1"/>
          </p:cNvSpPr>
          <p:nvPr>
            <p:ph type="body" idx="4294967295"/>
          </p:nvPr>
        </p:nvSpPr>
        <p:spPr>
          <a:xfrm>
            <a:off x="179387" y="981074"/>
            <a:ext cx="8713788" cy="5688014"/>
          </a:xfrm>
          <a:prstGeom prst="rect">
            <a:avLst/>
          </a:prstGeom>
        </p:spPr>
        <p:txBody>
          <a:bodyPr>
            <a:normAutofit/>
          </a:bodyPr>
          <a:lstStyle/>
          <a:p>
            <a:pPr marL="214312" indent="-214312">
              <a:spcBef>
                <a:spcPts val="400"/>
              </a:spcBef>
              <a:buChar char="•"/>
            </a:pPr>
            <a:r>
              <a:rPr sz="2000"/>
              <a:t>İzotonik kristaloidlere göre daha etkili hacim genişletici olarak bilinmektedirler.</a:t>
            </a:r>
          </a:p>
          <a:p>
            <a:pPr marL="214312" indent="-214312">
              <a:spcBef>
                <a:spcPts val="400"/>
              </a:spcBef>
              <a:buChar char="•"/>
            </a:pPr>
            <a:r>
              <a:rPr sz="2000" b="1" i="1"/>
              <a:t>Moleküler ağırlıkları nedeniyle bunlar intravasküler alanda kalmaktadırlar, infüzyonları daha etkili plazma hacim genişlemesi ile sonuçlanmaktadır. </a:t>
            </a:r>
          </a:p>
          <a:p>
            <a:pPr marL="214312" indent="-214312">
              <a:spcBef>
                <a:spcPts val="400"/>
              </a:spcBef>
              <a:buChar char="•"/>
            </a:pPr>
            <a:r>
              <a:rPr sz="2000"/>
              <a:t>Ancak, ciddi hemorajik şok durumlarında kapiller membran geçirgenliği artar: kolloidlerin hücreler arası boşluğa geçişli kolaylaşır, ödem artabilir ve doku oksijenizasyonunu bozulabilir.</a:t>
            </a:r>
          </a:p>
          <a:p>
            <a:pPr marL="214312" indent="-214312">
              <a:spcBef>
                <a:spcPts val="400"/>
              </a:spcBef>
              <a:buChar char="•"/>
            </a:pPr>
            <a:r>
              <a:rPr sz="2000"/>
              <a:t>Nötrofiller ile ilişkili organ hasarında bu yüksek moleküler ağırlıklı ajanların kapiller kaçışı tıkaç gibi engelleyebildikleri teorisi tam olarak kanıtlanmamışltır.</a:t>
            </a:r>
          </a:p>
          <a:p>
            <a:pPr marL="214312" indent="-214312">
              <a:spcBef>
                <a:spcPts val="400"/>
              </a:spcBef>
              <a:buChar char="•"/>
            </a:pPr>
            <a:r>
              <a:rPr sz="2000"/>
              <a:t>Dört ana tip kolloid bulunmaktadır:</a:t>
            </a:r>
          </a:p>
          <a:p>
            <a:pPr>
              <a:spcBef>
                <a:spcPts val="400"/>
              </a:spcBef>
              <a:buSzTx/>
              <a:buNone/>
            </a:pPr>
            <a:r>
              <a:rPr sz="2000" b="1" i="1"/>
              <a:t>	albümin, dekstranlar, hetastarch ve jelatinler</a:t>
            </a:r>
          </a:p>
          <a:p>
            <a:pPr marL="214312" indent="-214312">
              <a:spcBef>
                <a:spcPts val="400"/>
              </a:spcBef>
              <a:buChar char="•"/>
            </a:pPr>
            <a:r>
              <a:rPr sz="2000"/>
              <a:t>Partikül boyutu ve moleküler ağırlıkları daha küçük olan kolloid solüsyonları daha büyük onkotik etkiye sahiptirler, ancak bunlar molekül ağırlığı ve boyutu daha büyük olan kolloidlere göre dolaşımda daha kısa süre ile kalırlar.</a:t>
            </a:r>
          </a:p>
        </p:txBody>
      </p:sp>
    </p:spTree>
  </p:cSld>
  <p:clrMapOvr>
    <a:masterClrMapping/>
  </p:clrMapOvr>
  <p:transition spd="med"/>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 name="Shape 294"/>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79</a:t>
            </a:r>
          </a:p>
        </p:txBody>
      </p:sp>
      <p:pic>
        <p:nvPicPr>
          <p:cNvPr id="295" name="image.png"/>
          <p:cNvPicPr>
            <a:picLocks noChangeAspect="1"/>
          </p:cNvPicPr>
          <p:nvPr/>
        </p:nvPicPr>
        <p:blipFill>
          <a:blip r:embed="rId2">
            <a:extLst/>
          </a:blip>
          <a:stretch>
            <a:fillRect/>
          </a:stretch>
        </p:blipFill>
        <p:spPr>
          <a:xfrm>
            <a:off x="139700" y="1320800"/>
            <a:ext cx="8842375" cy="3021013"/>
          </a:xfrm>
          <a:prstGeom prst="rect">
            <a:avLst/>
          </a:prstGeom>
          <a:ln>
            <a:solidFill>
              <a:srgbClr val="00CCFF"/>
            </a:solidFill>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8</a:t>
            </a:r>
          </a:p>
        </p:txBody>
      </p:sp>
      <p:sp>
        <p:nvSpPr>
          <p:cNvPr id="54" name="Shape 54"/>
          <p:cNvSpPr>
            <a:spLocks noGrp="1"/>
          </p:cNvSpPr>
          <p:nvPr>
            <p:ph type="body" idx="4294967295"/>
          </p:nvPr>
        </p:nvSpPr>
        <p:spPr>
          <a:xfrm>
            <a:off x="323850" y="138112"/>
            <a:ext cx="8569325" cy="5954713"/>
          </a:xfrm>
          <a:prstGeom prst="rect">
            <a:avLst/>
          </a:prstGeom>
        </p:spPr>
        <p:txBody>
          <a:bodyPr>
            <a:normAutofit/>
          </a:bodyPr>
          <a:lstStyle/>
          <a:p>
            <a:pPr>
              <a:spcBef>
                <a:spcPts val="400"/>
              </a:spcBef>
              <a:buSzTx/>
              <a:buNone/>
            </a:pPr>
            <a:r>
              <a:rPr sz="2000" b="1">
                <a:solidFill>
                  <a:srgbClr val="FF0000"/>
                </a:solidFill>
              </a:rPr>
              <a:t>Antidiüretik hormon veya vazopressin</a:t>
            </a:r>
            <a:r>
              <a:rPr sz="2000" b="1"/>
              <a:t> </a:t>
            </a:r>
          </a:p>
          <a:p>
            <a:pPr marL="214312" indent="-214312">
              <a:spcBef>
                <a:spcPts val="400"/>
              </a:spcBef>
              <a:buChar char="•"/>
            </a:pPr>
            <a:r>
              <a:rPr sz="2000"/>
              <a:t>Hipertonisite, azalmış ekstraselüler sıvı, kan basıncı değişiklikleri vazopressin salgısını uyarır. </a:t>
            </a:r>
          </a:p>
          <a:p>
            <a:pPr marL="214312" indent="-214312">
              <a:spcBef>
                <a:spcPts val="400"/>
              </a:spcBef>
              <a:buChar char="•"/>
            </a:pPr>
            <a:r>
              <a:rPr sz="2000"/>
              <a:t>Böbreklerden su atılımını sınırlar, </a:t>
            </a:r>
            <a:r>
              <a:rPr sz="2000" b="1" i="1"/>
              <a:t>maksimum osmolalitede, minimum volümde idrar oluşmasını sağlar. </a:t>
            </a:r>
          </a:p>
          <a:p>
            <a:pPr marL="214312" indent="-214312">
              <a:spcBef>
                <a:spcPts val="400"/>
              </a:spcBef>
              <a:buChar char="•"/>
            </a:pPr>
            <a:r>
              <a:rPr sz="2000" b="1" i="1"/>
              <a:t>Serum sodyum konsantrasyonu</a:t>
            </a:r>
            <a:r>
              <a:rPr sz="2000"/>
              <a:t> vazopressin salgısının esas uyaranıdır (tonisiteyi esas belirleyen elektrolit </a:t>
            </a:r>
            <a:r>
              <a:rPr sz="2000" b="1" u="sng"/>
              <a:t>sodyum</a:t>
            </a:r>
            <a:r>
              <a:rPr sz="2000"/>
              <a:t> olduğu için).</a:t>
            </a:r>
          </a:p>
          <a:p>
            <a:pPr marL="214312" indent="-214312">
              <a:spcBef>
                <a:spcPts val="400"/>
              </a:spcBef>
              <a:buChar char="•"/>
            </a:pPr>
            <a:r>
              <a:rPr sz="2000" b="1" i="1"/>
              <a:t>Glukoz</a:t>
            </a:r>
            <a:r>
              <a:rPr sz="2000"/>
              <a:t> sadece kontrolsüz diyabet gibi insülin eksikliğinde vazopressin salgısını etkileyebilecek efektif osmol olarak davranır. </a:t>
            </a:r>
          </a:p>
          <a:p>
            <a:pPr marL="214312" indent="-214312">
              <a:spcBef>
                <a:spcPts val="400"/>
              </a:spcBef>
              <a:buChar char="•"/>
            </a:pPr>
            <a:r>
              <a:rPr sz="2000"/>
              <a:t>Bulantı, ağrı, hamilelik, travma, cerrahi girişimler bazı ilaçlar, stres ve şok da vazopressin salgılanmasına neden olabilir. </a:t>
            </a:r>
            <a:r>
              <a:rPr sz="2000">
                <a:solidFill>
                  <a:srgbClr val="FF0000"/>
                </a:solidFill>
              </a:rPr>
              <a:t>*</a:t>
            </a:r>
          </a:p>
          <a:p>
            <a:pPr marL="214312" indent="-214312">
              <a:spcBef>
                <a:spcPts val="400"/>
              </a:spcBef>
              <a:buChar char="•"/>
            </a:pPr>
            <a:r>
              <a:rPr sz="2000"/>
              <a:t>Tüm bu faktörler postoperatif dönemde hastalarda </a:t>
            </a:r>
            <a:r>
              <a:rPr sz="2000" b="1" i="1"/>
              <a:t>su retansiyonu ve dilüsyonel hiponatremi</a:t>
            </a:r>
            <a:r>
              <a:rPr sz="2000"/>
              <a:t> gelişimini uyarabilir. </a:t>
            </a:r>
            <a:r>
              <a:rPr sz="2000">
                <a:solidFill>
                  <a:srgbClr val="FF0000"/>
                </a:solidFill>
              </a:rPr>
              <a:t>*</a:t>
            </a:r>
          </a:p>
          <a:p>
            <a:pPr marL="214312" indent="-214312">
              <a:spcBef>
                <a:spcPts val="400"/>
              </a:spcBef>
              <a:buChar char="•"/>
            </a:pPr>
            <a:r>
              <a:rPr sz="2000"/>
              <a:t>Ciddi sepsis gibi uzamış vazodilatör şoklarda vazopressinin relatif eksikliği gösterilmiştir. Şok tedavisini yönlendirecek çalışmalara devam edilmektedir.</a:t>
            </a:r>
            <a:r>
              <a:rPr sz="1800"/>
              <a:t> </a:t>
            </a:r>
            <a:r>
              <a:rPr sz="1800">
                <a:solidFill>
                  <a:srgbClr val="FF0000"/>
                </a:solidFill>
              </a:rPr>
              <a:t>*</a:t>
            </a:r>
          </a:p>
        </p:txBody>
      </p:sp>
    </p:spTree>
  </p:cSld>
  <p:clrMapOvr>
    <a:masterClrMapping/>
  </p:clrMapOvr>
  <p:transition spd="med"/>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Shape 297"/>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80</a:t>
            </a:r>
          </a:p>
        </p:txBody>
      </p:sp>
      <p:sp>
        <p:nvSpPr>
          <p:cNvPr id="298" name="Shape 298"/>
          <p:cNvSpPr>
            <a:spLocks noGrp="1"/>
          </p:cNvSpPr>
          <p:nvPr>
            <p:ph type="body" idx="4294967295"/>
          </p:nvPr>
        </p:nvSpPr>
        <p:spPr>
          <a:xfrm>
            <a:off x="250825" y="1125537"/>
            <a:ext cx="8642350" cy="5040313"/>
          </a:xfrm>
          <a:prstGeom prst="rect">
            <a:avLst/>
          </a:prstGeom>
        </p:spPr>
        <p:txBody>
          <a:bodyPr>
            <a:normAutofit/>
          </a:bodyPr>
          <a:lstStyle/>
          <a:p>
            <a:pPr>
              <a:spcBef>
                <a:spcPts val="400"/>
              </a:spcBef>
              <a:buSzTx/>
              <a:buNone/>
            </a:pPr>
            <a:r>
              <a:rPr sz="2000" b="1">
                <a:solidFill>
                  <a:srgbClr val="FF0000"/>
                </a:solidFill>
              </a:rPr>
              <a:t>KOLLOİDLER</a:t>
            </a:r>
            <a:r>
              <a:rPr sz="2000" b="1"/>
              <a:t> </a:t>
            </a:r>
            <a:r>
              <a:rPr sz="2000" b="1">
                <a:solidFill>
                  <a:srgbClr val="FF0000"/>
                </a:solidFill>
              </a:rPr>
              <a:t>/</a:t>
            </a:r>
            <a:r>
              <a:rPr sz="2000" b="1"/>
              <a:t> ALBÜMİN</a:t>
            </a:r>
          </a:p>
          <a:p>
            <a:pPr>
              <a:buSzTx/>
              <a:buNone/>
            </a:pPr>
            <a:endParaRPr sz="2000" b="1"/>
          </a:p>
          <a:p>
            <a:pPr marL="214312" indent="-214312">
              <a:spcBef>
                <a:spcPts val="400"/>
              </a:spcBef>
              <a:buChar char="•"/>
            </a:pPr>
            <a:r>
              <a:rPr sz="2000"/>
              <a:t>Moleküler ağırlığı 70,000 </a:t>
            </a:r>
          </a:p>
          <a:p>
            <a:pPr marL="214312" indent="-214312">
              <a:spcBef>
                <a:spcPts val="400"/>
              </a:spcBef>
              <a:buChar char="•"/>
            </a:pPr>
            <a:r>
              <a:rPr sz="2000"/>
              <a:t>Havuzlanmış insan plazmasından elde edildikten sonra sterilize edilir. </a:t>
            </a:r>
          </a:p>
          <a:p>
            <a:pPr marL="214312" indent="-214312">
              <a:spcBef>
                <a:spcPts val="400"/>
              </a:spcBef>
              <a:buChar char="•"/>
            </a:pPr>
            <a:r>
              <a:rPr sz="2000"/>
              <a:t>%5 lik (ozmolalitesi 300 mOsm/L) ya da </a:t>
            </a:r>
          </a:p>
          <a:p>
            <a:pPr marL="214312" indent="-214312">
              <a:spcBef>
                <a:spcPts val="400"/>
              </a:spcBef>
              <a:buChar char="•"/>
            </a:pPr>
            <a:r>
              <a:rPr sz="2000"/>
              <a:t>%25’lik (ozmolalite 1500 mOsm/L) solüsyonları bulunur. </a:t>
            </a:r>
          </a:p>
          <a:p>
            <a:pPr marL="214312" indent="-214312">
              <a:spcBef>
                <a:spcPts val="400"/>
              </a:spcBef>
              <a:buChar char="•"/>
            </a:pPr>
            <a:r>
              <a:rPr sz="2000"/>
              <a:t>Kan ürünü olması nedeniyle alerjik reaksiyonlara neden olabilir. </a:t>
            </a:r>
          </a:p>
          <a:p>
            <a:pPr marL="214312" indent="-214312">
              <a:spcBef>
                <a:spcPts val="400"/>
              </a:spcBef>
              <a:buChar char="•"/>
            </a:pPr>
            <a:r>
              <a:rPr sz="2000"/>
              <a:t>Hemorajik şokta resusitasyonda kullanıldığında böbrek yetmezliği oluşturabilmekte ve akciğer fonksiyonlarını bozabilmektedir.</a:t>
            </a:r>
          </a:p>
        </p:txBody>
      </p:sp>
    </p:spTree>
  </p:cSld>
  <p:clrMapOvr>
    <a:masterClrMapping/>
  </p:clrMapOvr>
  <p:transition spd="med"/>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Shape 300"/>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81</a:t>
            </a:r>
          </a:p>
        </p:txBody>
      </p:sp>
      <p:sp>
        <p:nvSpPr>
          <p:cNvPr id="301" name="Shape 301"/>
          <p:cNvSpPr>
            <a:spLocks noGrp="1"/>
          </p:cNvSpPr>
          <p:nvPr>
            <p:ph type="body" idx="4294967295"/>
          </p:nvPr>
        </p:nvSpPr>
        <p:spPr>
          <a:xfrm>
            <a:off x="179387" y="1052512"/>
            <a:ext cx="8785226" cy="5113338"/>
          </a:xfrm>
          <a:prstGeom prst="rect">
            <a:avLst/>
          </a:prstGeom>
        </p:spPr>
        <p:txBody>
          <a:bodyPr>
            <a:normAutofit/>
          </a:bodyPr>
          <a:lstStyle/>
          <a:p>
            <a:pPr>
              <a:spcBef>
                <a:spcPts val="400"/>
              </a:spcBef>
              <a:buSzTx/>
              <a:buNone/>
            </a:pPr>
            <a:r>
              <a:rPr sz="2000" b="1">
                <a:solidFill>
                  <a:srgbClr val="FF0000"/>
                </a:solidFill>
              </a:rPr>
              <a:t>KOLLOİDLER</a:t>
            </a:r>
            <a:r>
              <a:rPr sz="2000" b="1"/>
              <a:t> </a:t>
            </a:r>
            <a:r>
              <a:rPr sz="2000" b="1">
                <a:solidFill>
                  <a:srgbClr val="FF0000"/>
                </a:solidFill>
              </a:rPr>
              <a:t>/</a:t>
            </a:r>
            <a:r>
              <a:rPr sz="2000" b="1"/>
              <a:t> DEKSTRANLAR</a:t>
            </a:r>
          </a:p>
          <a:p>
            <a:pPr>
              <a:buSzTx/>
              <a:buNone/>
            </a:pPr>
            <a:endParaRPr sz="2000"/>
          </a:p>
          <a:p>
            <a:pPr marL="214312" indent="-214312">
              <a:spcBef>
                <a:spcPts val="400"/>
              </a:spcBef>
              <a:buChar char="•"/>
            </a:pPr>
            <a:r>
              <a:rPr sz="2000"/>
              <a:t>Sukroz içeren besi yerinde çoğalan bakterilerce üretilen glukoz polimerleridir; </a:t>
            </a:r>
          </a:p>
          <a:p>
            <a:pPr marL="214312" indent="-214312">
              <a:spcBef>
                <a:spcPts val="400"/>
              </a:spcBef>
              <a:buChar char="•"/>
            </a:pPr>
            <a:r>
              <a:rPr sz="2000"/>
              <a:t>40,000 (dekstran 40) ya da </a:t>
            </a:r>
          </a:p>
          <a:p>
            <a:pPr marL="214312" indent="-214312">
              <a:spcBef>
                <a:spcPts val="400"/>
              </a:spcBef>
              <a:buChar char="•"/>
            </a:pPr>
            <a:r>
              <a:rPr sz="2000"/>
              <a:t>70,000 (dekstran 70)  moleküler ağırlıktaki solüsyonları vardır.</a:t>
            </a:r>
          </a:p>
          <a:p>
            <a:pPr marL="214312" indent="-214312">
              <a:spcBef>
                <a:spcPts val="400"/>
              </a:spcBef>
              <a:buChar char="•"/>
            </a:pPr>
            <a:r>
              <a:rPr sz="2000"/>
              <a:t>Ozmotik etki ile başlangıçta hacim genişlemesine neden olurlar; ancak, diğer yandan kan viskositesinde değişikliğe de neden olabilirler.</a:t>
            </a:r>
          </a:p>
          <a:p>
            <a:pPr marL="214312" indent="-214312">
              <a:spcBef>
                <a:spcPts val="400"/>
              </a:spcBef>
              <a:buChar char="•"/>
            </a:pPr>
            <a:r>
              <a:rPr sz="2000"/>
              <a:t>Bu nedenle dekstranlar primer olarak hacim genişletilmesi yerine kan viskositesini düşürmek için kullanılırlar.</a:t>
            </a:r>
          </a:p>
          <a:p>
            <a:pPr marL="214312" indent="-214312">
              <a:spcBef>
                <a:spcPts val="400"/>
              </a:spcBef>
              <a:buChar char="•"/>
            </a:pPr>
            <a:r>
              <a:rPr sz="2000"/>
              <a:t>Hipertonik salin ile birlikte damar içi hacminin korunması amacıyla da kullanılabilmektedirler.</a:t>
            </a:r>
          </a:p>
        </p:txBody>
      </p:sp>
    </p:spTree>
  </p:cSld>
  <p:clrMapOvr>
    <a:masterClrMapping/>
  </p:clrMapOvr>
  <p:transition spd="med"/>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 name="Shape 303"/>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82</a:t>
            </a:r>
          </a:p>
        </p:txBody>
      </p:sp>
      <p:sp>
        <p:nvSpPr>
          <p:cNvPr id="304" name="Shape 304"/>
          <p:cNvSpPr>
            <a:spLocks noGrp="1"/>
          </p:cNvSpPr>
          <p:nvPr>
            <p:ph type="body" idx="4294967295"/>
          </p:nvPr>
        </p:nvSpPr>
        <p:spPr>
          <a:xfrm>
            <a:off x="179387" y="476250"/>
            <a:ext cx="8713788" cy="6121400"/>
          </a:xfrm>
          <a:prstGeom prst="rect">
            <a:avLst/>
          </a:prstGeom>
        </p:spPr>
        <p:txBody>
          <a:bodyPr>
            <a:normAutofit/>
          </a:bodyPr>
          <a:lstStyle/>
          <a:p>
            <a:pPr>
              <a:spcBef>
                <a:spcPts val="400"/>
              </a:spcBef>
              <a:buSzTx/>
              <a:buNone/>
            </a:pPr>
            <a:r>
              <a:rPr sz="2000" b="1">
                <a:solidFill>
                  <a:srgbClr val="FF0000"/>
                </a:solidFill>
              </a:rPr>
              <a:t>KOLLOİDLER</a:t>
            </a:r>
            <a:r>
              <a:rPr sz="2000" b="1"/>
              <a:t> </a:t>
            </a:r>
            <a:r>
              <a:rPr sz="2000" b="1">
                <a:solidFill>
                  <a:srgbClr val="FF0000"/>
                </a:solidFill>
              </a:rPr>
              <a:t>/</a:t>
            </a:r>
            <a:r>
              <a:rPr sz="2000" b="1"/>
              <a:t> HİDROKSİETİL STARCH</a:t>
            </a:r>
            <a:r>
              <a:rPr sz="2000"/>
              <a:t> </a:t>
            </a:r>
          </a:p>
          <a:p>
            <a:pPr>
              <a:buSzTx/>
              <a:buNone/>
            </a:pPr>
            <a:endParaRPr sz="2000"/>
          </a:p>
          <a:p>
            <a:pPr marL="214312" indent="-214312">
              <a:spcBef>
                <a:spcPts val="400"/>
              </a:spcBef>
              <a:buChar char="•"/>
            </a:pPr>
            <a:r>
              <a:rPr sz="2000"/>
              <a:t>Hetastarch’lar çözünemeyen amilopektinin hidrolizi ve ardından glukoz molekülü üzerinde yer alan karbon gruplarına değişken sayıda karboksil gruplarının eklenmesi sonucu oluşurlar.</a:t>
            </a:r>
          </a:p>
          <a:p>
            <a:pPr marL="214312" indent="-214312">
              <a:spcBef>
                <a:spcPts val="400"/>
              </a:spcBef>
              <a:buChar char="•"/>
            </a:pPr>
            <a:r>
              <a:rPr sz="2000"/>
              <a:t>Moleküler ağırlıkları 1000-3,000,000 arasında değişmektedir. </a:t>
            </a:r>
          </a:p>
          <a:p>
            <a:pPr marL="214312" indent="-214312">
              <a:spcBef>
                <a:spcPts val="400"/>
              </a:spcBef>
              <a:buChar char="•"/>
            </a:pPr>
            <a:r>
              <a:rPr sz="2000"/>
              <a:t>Bir yüksek moleküler ağırlıklı hidroksietil starch olan hetastarch’ın (ortalama moleküler ağırlığı 480,000) %6’lık solüsyonu vardır; bu Birleşik Devletlerde kullanım onayı olan tek hidroksietil starch’tır. </a:t>
            </a:r>
          </a:p>
          <a:p>
            <a:pPr marL="214312" indent="-214312">
              <a:spcBef>
                <a:spcPts val="400"/>
              </a:spcBef>
              <a:buChar char="•"/>
            </a:pPr>
            <a:r>
              <a:rPr sz="2000"/>
              <a:t>von Willebrand faktör ve faktör VIII:c’de düşme nedeniyle hemostatik bozukluklar oluşlabilmektedir; kullanımı sonucu kalp ve beyin cerrahisi hastalarında </a:t>
            </a:r>
            <a:r>
              <a:rPr sz="2000" b="1" i="1"/>
              <a:t>postoperatif kanama</a:t>
            </a:r>
            <a:r>
              <a:rPr sz="2000"/>
              <a:t> oluşabilmektedir.</a:t>
            </a:r>
          </a:p>
          <a:p>
            <a:pPr marL="214312" indent="-214312">
              <a:spcBef>
                <a:spcPts val="400"/>
              </a:spcBef>
              <a:buChar char="•"/>
            </a:pPr>
            <a:r>
              <a:rPr sz="2000"/>
              <a:t>Hetastarch septik şok hastalarında ve kadavradan böbrek nakli yapılan hastalarda </a:t>
            </a:r>
            <a:r>
              <a:rPr sz="2000" b="1" i="1"/>
              <a:t>böbrek fonksiyon bozukluğuna</a:t>
            </a:r>
            <a:r>
              <a:rPr sz="2000"/>
              <a:t> neden olabilir.</a:t>
            </a:r>
          </a:p>
          <a:p>
            <a:pPr marL="214312" indent="-214312">
              <a:spcBef>
                <a:spcPts val="400"/>
              </a:spcBef>
              <a:buChar char="•"/>
            </a:pPr>
            <a:r>
              <a:rPr sz="2000"/>
              <a:t>Günümüzde, hetastarch’ın </a:t>
            </a:r>
            <a:r>
              <a:rPr sz="2000" u="sng"/>
              <a:t>masif </a:t>
            </a:r>
            <a:r>
              <a:rPr sz="2000"/>
              <a:t>resusitasyondaki rolü koagulopatiye ve hiperkloremik asidoza (yüksek klorür içeriği nedeniyle) neden olması nedeniyle sınılıdır. </a:t>
            </a:r>
          </a:p>
        </p:txBody>
      </p:sp>
    </p:spTree>
  </p:cSld>
  <p:clrMapOvr>
    <a:masterClrMapping/>
  </p:clrMapOvr>
  <p:transition spd="med"/>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 name="Shape 306"/>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83</a:t>
            </a:r>
          </a:p>
        </p:txBody>
      </p:sp>
      <p:sp>
        <p:nvSpPr>
          <p:cNvPr id="307" name="Shape 307"/>
          <p:cNvSpPr>
            <a:spLocks noGrp="1"/>
          </p:cNvSpPr>
          <p:nvPr>
            <p:ph type="body" idx="4294967295"/>
          </p:nvPr>
        </p:nvSpPr>
        <p:spPr>
          <a:xfrm>
            <a:off x="250825" y="1125537"/>
            <a:ext cx="8642350" cy="5040313"/>
          </a:xfrm>
          <a:prstGeom prst="rect">
            <a:avLst/>
          </a:prstGeom>
        </p:spPr>
        <p:txBody>
          <a:bodyPr>
            <a:normAutofit/>
          </a:bodyPr>
          <a:lstStyle/>
          <a:p>
            <a:pPr>
              <a:spcBef>
                <a:spcPts val="400"/>
              </a:spcBef>
              <a:buSzTx/>
              <a:buNone/>
            </a:pPr>
            <a:r>
              <a:rPr sz="2000" b="1">
                <a:solidFill>
                  <a:srgbClr val="FF0000"/>
                </a:solidFill>
              </a:rPr>
              <a:t>KOLLOİDLER</a:t>
            </a:r>
            <a:r>
              <a:rPr sz="2000" b="1"/>
              <a:t> </a:t>
            </a:r>
            <a:r>
              <a:rPr sz="2000" b="1">
                <a:solidFill>
                  <a:srgbClr val="FF0000"/>
                </a:solidFill>
              </a:rPr>
              <a:t>/</a:t>
            </a:r>
            <a:r>
              <a:rPr sz="2000" b="1"/>
              <a:t> HEXTEND</a:t>
            </a:r>
          </a:p>
          <a:p>
            <a:pPr>
              <a:buSzTx/>
              <a:buNone/>
            </a:pPr>
            <a:endParaRPr sz="2000"/>
          </a:p>
          <a:p>
            <a:pPr marL="214312" indent="-214312">
              <a:spcBef>
                <a:spcPts val="400"/>
              </a:spcBef>
              <a:buChar char="•"/>
            </a:pPr>
            <a:r>
              <a:rPr sz="2000"/>
              <a:t>Modifiye, dengeli, yüksek moleküler ağırlıklı hidroksietil starch’ tır. </a:t>
            </a:r>
          </a:p>
          <a:p>
            <a:pPr marL="214312" indent="-214312">
              <a:spcBef>
                <a:spcPts val="400"/>
              </a:spcBef>
              <a:buChar char="•"/>
            </a:pPr>
            <a:r>
              <a:rPr sz="2000"/>
              <a:t>Majör abdominal cerrahi uygulanan hastalarda hastalarda Hextend ile %6’lık hidroksietil starch’ın karşılaştırıldığı bir faz III klinik çalışmada Hextend’in bilinen hemodilüsyon etkisi dışında koagülasyon üzerinde olumsuz etkisi gözlenmemiştir.</a:t>
            </a:r>
          </a:p>
          <a:p>
            <a:pPr marL="214312" indent="-214312">
              <a:spcBef>
                <a:spcPts val="400"/>
              </a:spcBef>
              <a:buChar char="•"/>
            </a:pPr>
            <a:r>
              <a:rPr sz="2000"/>
              <a:t>Hekstend henüz masif resusitasyonda yeterli klinik tecrübe yoktur.</a:t>
            </a:r>
          </a:p>
        </p:txBody>
      </p:sp>
    </p:spTree>
  </p:cSld>
  <p:clrMapOvr>
    <a:masterClrMapping/>
  </p:clrMapOvr>
  <p:transition spd="med"/>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 name="Shape 309"/>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84</a:t>
            </a:r>
          </a:p>
        </p:txBody>
      </p:sp>
      <p:sp>
        <p:nvSpPr>
          <p:cNvPr id="310" name="Shape 310"/>
          <p:cNvSpPr>
            <a:spLocks noGrp="1"/>
          </p:cNvSpPr>
          <p:nvPr>
            <p:ph type="body" idx="4294967295"/>
          </p:nvPr>
        </p:nvSpPr>
        <p:spPr>
          <a:xfrm>
            <a:off x="323850" y="549275"/>
            <a:ext cx="8424863" cy="5472113"/>
          </a:xfrm>
          <a:prstGeom prst="rect">
            <a:avLst/>
          </a:prstGeom>
        </p:spPr>
        <p:txBody>
          <a:bodyPr>
            <a:normAutofit/>
          </a:bodyPr>
          <a:lstStyle/>
          <a:p>
            <a:pPr>
              <a:spcBef>
                <a:spcPts val="400"/>
              </a:spcBef>
              <a:buSzTx/>
              <a:buNone/>
            </a:pPr>
            <a:r>
              <a:rPr sz="2000" b="1">
                <a:solidFill>
                  <a:srgbClr val="FF0000"/>
                </a:solidFill>
              </a:rPr>
              <a:t>KOLLOİDLER</a:t>
            </a:r>
            <a:r>
              <a:rPr sz="2000" b="1"/>
              <a:t> </a:t>
            </a:r>
            <a:r>
              <a:rPr sz="2000" b="1">
                <a:solidFill>
                  <a:srgbClr val="FF0000"/>
                </a:solidFill>
              </a:rPr>
              <a:t>/</a:t>
            </a:r>
            <a:r>
              <a:rPr sz="2000" b="1"/>
              <a:t> JELATİNLER</a:t>
            </a:r>
          </a:p>
          <a:p>
            <a:pPr>
              <a:buSzTx/>
              <a:buNone/>
            </a:pPr>
            <a:endParaRPr sz="2000" b="1"/>
          </a:p>
          <a:p>
            <a:pPr marL="214312" indent="-214312">
              <a:spcBef>
                <a:spcPts val="400"/>
              </a:spcBef>
              <a:buChar char="•"/>
            </a:pPr>
            <a:r>
              <a:rPr sz="2000"/>
              <a:t>Dördüncü kolloid grubudur, </a:t>
            </a:r>
          </a:p>
          <a:p>
            <a:pPr marL="214312" indent="-214312">
              <a:spcBef>
                <a:spcPts val="400"/>
              </a:spcBef>
              <a:buChar char="•"/>
            </a:pPr>
            <a:r>
              <a:rPr sz="2000"/>
              <a:t>sığır kollajeninden elde edilirler.</a:t>
            </a:r>
          </a:p>
          <a:p>
            <a:pPr marL="214312" indent="-214312">
              <a:spcBef>
                <a:spcPts val="400"/>
              </a:spcBef>
              <a:buChar char="•"/>
            </a:pPr>
            <a:r>
              <a:rPr sz="2000"/>
              <a:t>Üre ile ilişkili jelatin ve süksinil jelatin (modifiye sıvı jelatin, Gelofusine) iki ana tipi oluşturur.</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hape 56"/>
          <p:cNvSpPr/>
          <p:nvPr/>
        </p:nvSpPr>
        <p:spPr>
          <a:xfrm>
            <a:off x="6553200" y="6245225"/>
            <a:ext cx="2133600" cy="288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r">
              <a:defRPr sz="1400"/>
            </a:lvl1pPr>
          </a:lstStyle>
          <a:p>
            <a:pPr>
              <a:defRPr sz="1800"/>
            </a:pPr>
            <a:r>
              <a:rPr sz="1400"/>
              <a:t>9</a:t>
            </a:r>
          </a:p>
        </p:txBody>
      </p:sp>
      <p:sp>
        <p:nvSpPr>
          <p:cNvPr id="57" name="Shape 57"/>
          <p:cNvSpPr>
            <a:spLocks noGrp="1"/>
          </p:cNvSpPr>
          <p:nvPr>
            <p:ph type="body" idx="4294967295"/>
          </p:nvPr>
        </p:nvSpPr>
        <p:spPr>
          <a:xfrm>
            <a:off x="179387" y="188912"/>
            <a:ext cx="8785226" cy="6264276"/>
          </a:xfrm>
          <a:prstGeom prst="rect">
            <a:avLst/>
          </a:prstGeom>
        </p:spPr>
        <p:txBody>
          <a:bodyPr>
            <a:normAutofit/>
          </a:bodyPr>
          <a:lstStyle/>
          <a:p>
            <a:pPr>
              <a:spcBef>
                <a:spcPts val="400"/>
              </a:spcBef>
              <a:buSzTx/>
              <a:buNone/>
            </a:pPr>
            <a:r>
              <a:rPr sz="2000" b="1">
                <a:solidFill>
                  <a:srgbClr val="FF0000"/>
                </a:solidFill>
              </a:rPr>
              <a:t>Aldosteron</a:t>
            </a:r>
            <a:r>
              <a:rPr sz="2000"/>
              <a:t> </a:t>
            </a:r>
          </a:p>
          <a:p>
            <a:pPr marL="214312" indent="-214312">
              <a:spcBef>
                <a:spcPts val="400"/>
              </a:spcBef>
              <a:buChar char="•"/>
            </a:pPr>
            <a:r>
              <a:rPr sz="2000"/>
              <a:t>Adrenal korteksten salıgılanır, </a:t>
            </a:r>
          </a:p>
          <a:p>
            <a:pPr marL="214312" indent="-214312">
              <a:spcBef>
                <a:spcPts val="400"/>
              </a:spcBef>
              <a:buChar char="•"/>
            </a:pPr>
            <a:r>
              <a:rPr sz="2000"/>
              <a:t>Ekstraselüler sıvı ya da sodyum eksikliğinde intravasküler volüm ve kan basıncını ayarlar. </a:t>
            </a:r>
          </a:p>
          <a:p>
            <a:pPr marL="214312" indent="-214312">
              <a:spcBef>
                <a:spcPts val="400"/>
              </a:spcBef>
              <a:buChar char="•"/>
            </a:pPr>
            <a:r>
              <a:rPr sz="2000" b="1" i="1"/>
              <a:t>Böbreklerde Na ve suyun tutulmasını / K atılmasını sağlar.</a:t>
            </a:r>
          </a:p>
          <a:p>
            <a:pPr marL="214312" indent="-214312">
              <a:spcBef>
                <a:spcPts val="400"/>
              </a:spcBef>
              <a:buChar char="•"/>
            </a:pPr>
            <a:r>
              <a:rPr sz="2000"/>
              <a:t>Uzamış veya aşırı aldosteron salgısı hipertansiyon ve elektrolit dengesinin bozulmasına yol açar. </a:t>
            </a:r>
          </a:p>
          <a:p>
            <a:pPr marL="214312" indent="-214312">
              <a:spcBef>
                <a:spcPts val="400"/>
              </a:spcBef>
              <a:buChar char="•"/>
            </a:pPr>
            <a:r>
              <a:rPr sz="2000"/>
              <a:t>Aldosteron için uyaran, kalbin pompa gücü ve plazma volümüdür. </a:t>
            </a:r>
          </a:p>
          <a:p>
            <a:pPr marL="214312" indent="-214312">
              <a:spcBef>
                <a:spcPts val="400"/>
              </a:spcBef>
              <a:buChar char="•"/>
            </a:pPr>
            <a:r>
              <a:rPr sz="2000"/>
              <a:t>Böbreklere gelen kan volümü ve kan basıncı azalınca, </a:t>
            </a:r>
            <a:r>
              <a:rPr sz="2000" b="1" i="1"/>
              <a:t>renin, anjiotensin</a:t>
            </a:r>
            <a:r>
              <a:rPr sz="2000"/>
              <a:t> aracılığı ile aldosteron salgısını uyarılır.</a:t>
            </a: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BBE0E3"/>
      </a:accent1>
      <a:accent2>
        <a:srgbClr val="333399"/>
      </a:accent2>
      <a:accent3>
        <a:srgbClr val="FBF8D9"/>
      </a:accent3>
      <a:accent4>
        <a:srgbClr val="000000"/>
      </a:accent4>
      <a:accent5>
        <a:srgbClr val="D8ECED"/>
      </a:accent5>
      <a:accent6>
        <a:srgbClr val="2E2E8B"/>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chemeClr val="accent4">
                <a:alpha val="38000"/>
              </a:scheme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9F5BD"/>
        </a:solidFill>
        <a:ln w="25400" cap="flat">
          <a:solidFill>
            <a:schemeClr val="accent1"/>
          </a:solidFill>
          <a:prstDash val="solid"/>
          <a:bevel/>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4"/>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bevel/>
        </a:ln>
        <a:effectLst>
          <a:outerShdw blurRad="38100" dist="20000" dir="5400000" rotWithShape="0">
            <a:schemeClr val="accent4">
              <a:alpha val="38000"/>
            </a:scheme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4"/>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BBE0E3"/>
      </a:accent1>
      <a:accent2>
        <a:srgbClr val="333399"/>
      </a:accent2>
      <a:accent3>
        <a:srgbClr val="FBF8D9"/>
      </a:accent3>
      <a:accent4>
        <a:srgbClr val="000000"/>
      </a:accent4>
      <a:accent5>
        <a:srgbClr val="D8ECED"/>
      </a:accent5>
      <a:accent6>
        <a:srgbClr val="2E2E8B"/>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chemeClr val="accent4">
                <a:alpha val="38000"/>
              </a:scheme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9F5BD"/>
        </a:solidFill>
        <a:ln w="25400" cap="flat">
          <a:solidFill>
            <a:schemeClr val="accent1"/>
          </a:solidFill>
          <a:prstDash val="solid"/>
          <a:bevel/>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4"/>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bevel/>
        </a:ln>
        <a:effectLst>
          <a:outerShdw blurRad="38100" dist="20000" dir="5400000" rotWithShape="0">
            <a:schemeClr val="accent4">
              <a:alpha val="38000"/>
            </a:scheme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4"/>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4751</Words>
  <Application>Microsoft Macintosh PowerPoint</Application>
  <PresentationFormat>Ekran Gösterisi (4:3)</PresentationFormat>
  <Paragraphs>752</Paragraphs>
  <Slides>84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84</vt:i4>
      </vt:variant>
    </vt:vector>
  </HeadingPairs>
  <TitlesOfParts>
    <vt:vector size="87" baseType="lpstr">
      <vt:lpstr>Arial</vt:lpstr>
      <vt:lpstr>Helvetica Neue</vt:lpstr>
      <vt:lpstr>Default</vt:lpstr>
      <vt:lpstr>SIVI - ELEKTROLİT  DENGESİ  Doç. Dr. Arda DEMİRKAN  Ankara Üniversitesi Tıp Fakültesi Genel Cerrahi Anabilim Dalı</vt:lpstr>
      <vt:lpstr>PowerPoint Sunusu</vt:lpstr>
      <vt:lpstr>Vücut Suyunun Total Vücut Ağırlığına Oranı</vt:lpstr>
      <vt:lpstr>PowerPoint Sunusu</vt:lpstr>
      <vt:lpstr>Normal Su Dengesi</vt:lpstr>
      <vt:lpstr>Normal Sıvı İhtiyacı Nasıl Hesaplanır</vt:lpstr>
      <vt:lpstr>Su Dengesini Düzenleyen Faktörler</vt:lpstr>
      <vt:lpstr>PowerPoint Sunusu</vt:lpstr>
      <vt:lpstr>PowerPoint Sunusu</vt:lpstr>
      <vt:lpstr>PowerPoint Sunusu</vt:lpstr>
      <vt:lpstr>Hipovolemi</vt:lpstr>
      <vt:lpstr>PowerPoint Sunusu</vt:lpstr>
      <vt:lpstr>Hipervolemi</vt:lpstr>
      <vt:lpstr>PowerPoint Sunusu</vt:lpstr>
      <vt:lpstr>PowerPoint Sunusu</vt:lpstr>
      <vt:lpstr>Sodyum </vt:lpstr>
      <vt:lpstr>PowerPoint Sunusu</vt:lpstr>
      <vt:lpstr>Hiponatremi</vt:lpstr>
      <vt:lpstr>PowerPoint Sunusu</vt:lpstr>
      <vt:lpstr>PowerPoint Sunusu</vt:lpstr>
      <vt:lpstr>PowerPoint Sunusu</vt:lpstr>
      <vt:lpstr>PowerPoint Sunusu</vt:lpstr>
      <vt:lpstr>PowerPoint Sunusu</vt:lpstr>
      <vt:lpstr>PowerPoint Sunusu</vt:lpstr>
      <vt:lpstr>PowerPoint Sunusu</vt:lpstr>
      <vt:lpstr>Hipernatremi</vt:lpstr>
      <vt:lpstr>PowerPoint Sunusu</vt:lpstr>
      <vt:lpstr>PowerPoint Sunusu</vt:lpstr>
      <vt:lpstr>PowerPoint Sunusu</vt:lpstr>
      <vt:lpstr>PowerPoint Sunusu</vt:lpstr>
      <vt:lpstr>PowerPoint Sunusu</vt:lpstr>
      <vt:lpstr>PowerPoint Sunusu</vt:lpstr>
      <vt:lpstr>PowerPoint Sunusu</vt:lpstr>
      <vt:lpstr>PowerPoint Sunusu</vt:lpstr>
      <vt:lpstr>Potasyum</vt:lpstr>
      <vt:lpstr>PowerPoint Sunusu</vt:lpstr>
      <vt:lpstr>PowerPoint Sunusu</vt:lpstr>
      <vt:lpstr>Hiperkalemi</vt:lpstr>
      <vt:lpstr>PowerPoint Sunusu</vt:lpstr>
      <vt:lpstr>PowerPoint Sunusu</vt:lpstr>
      <vt:lpstr>PowerPoint Sunusu</vt:lpstr>
      <vt:lpstr>PowerPoint Sunusu</vt:lpstr>
      <vt:lpstr>PowerPoint Sunusu</vt:lpstr>
      <vt:lpstr>Hipokalemi</vt:lpstr>
      <vt:lpstr>PowerPoint Sunusu</vt:lpstr>
      <vt:lpstr>PowerPoint Sunusu</vt:lpstr>
      <vt:lpstr>PowerPoint Sunusu</vt:lpstr>
      <vt:lpstr>PowerPoint Sunusu</vt:lpstr>
      <vt:lpstr>PowerPoint Sunusu</vt:lpstr>
      <vt:lpstr>Magnezyum</vt:lpstr>
      <vt:lpstr>Hipermagnezemi</vt:lpstr>
      <vt:lpstr>PowerPoint Sunusu</vt:lpstr>
      <vt:lpstr>Hipomagnezemi</vt:lpstr>
      <vt:lpstr>PowerPoint Sunusu</vt:lpstr>
      <vt:lpstr>PowerPoint Sunusu</vt:lpstr>
      <vt:lpstr>Kalsiyum</vt:lpstr>
      <vt:lpstr>Hiperkalsemi</vt:lpstr>
      <vt:lpstr>PowerPoint Sunusu</vt:lpstr>
      <vt:lpstr>Hipokalsemi</vt:lpstr>
      <vt:lpstr>PowerPoint Sunusu</vt:lpstr>
      <vt:lpstr>PowerPoint Sunusu</vt:lpstr>
      <vt:lpstr>PowerPoint Sunusu</vt:lpstr>
      <vt:lpstr>Fosfor</vt:lpstr>
      <vt:lpstr>Hiperfosfatemi</vt:lpstr>
      <vt:lpstr>Hipofosfatemi</vt:lpstr>
      <vt:lpstr>PowerPoint Sunusu</vt:lpstr>
      <vt:lpstr>PowerPoint Sunusu</vt:lpstr>
      <vt:lpstr>Posttravmatik ve Postoperatif Hastanın Sıvı- Elektrolit Tedavisi</vt:lpstr>
      <vt:lpstr>PowerPoint Sunusu</vt:lpstr>
      <vt:lpstr>PowerPoint Sunusu</vt:lpstr>
      <vt:lpstr>PowerPoint Sunusu</vt:lpstr>
      <vt:lpstr>PowerPoint Sunusu</vt:lpstr>
      <vt:lpstr>PowerPoint Sunusu</vt:lpstr>
      <vt:lpstr>Parenteral Solüsyonlar</vt:lpstr>
      <vt:lpstr>PowerPoint Sunusu</vt:lpstr>
      <vt:lpstr>Alternatif Resusitasyon Sıvıları</vt:lpstr>
      <vt:lpstr>PowerPoint Sunusu</vt:lpstr>
      <vt:lpstr>KOLLOİDLER</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SIVI - ELEKTROLİT  DENGESİ  Doç. Dr. Arda DEMİRKAN  Ankara Üniversitesi Tıp Fakültesi Genel Cerrahi Anabilim Dalı</dc:title>
  <cp:lastModifiedBy>Microsoft Office User</cp:lastModifiedBy>
  <cp:revision>1</cp:revision>
  <dcterms:modified xsi:type="dcterms:W3CDTF">2024-04-06T22:37:29Z</dcterms:modified>
</cp:coreProperties>
</file>