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71" r:id="rId3"/>
    <p:sldId id="272" r:id="rId4"/>
    <p:sldId id="274" r:id="rId5"/>
    <p:sldId id="273" r:id="rId6"/>
    <p:sldId id="275" r:id="rId7"/>
    <p:sldId id="277" r:id="rId8"/>
    <p:sldId id="278" r:id="rId9"/>
    <p:sldId id="297" r:id="rId10"/>
    <p:sldId id="332" r:id="rId11"/>
    <p:sldId id="279" r:id="rId12"/>
    <p:sldId id="333" r:id="rId13"/>
    <p:sldId id="334" r:id="rId14"/>
    <p:sldId id="331" r:id="rId15"/>
    <p:sldId id="336" r:id="rId16"/>
    <p:sldId id="293" r:id="rId17"/>
    <p:sldId id="316" r:id="rId18"/>
    <p:sldId id="282" r:id="rId19"/>
    <p:sldId id="318" r:id="rId20"/>
    <p:sldId id="319" r:id="rId21"/>
    <p:sldId id="294" r:id="rId22"/>
    <p:sldId id="337" r:id="rId23"/>
    <p:sldId id="338" r:id="rId24"/>
    <p:sldId id="285" r:id="rId25"/>
    <p:sldId id="286" r:id="rId26"/>
    <p:sldId id="287" r:id="rId27"/>
    <p:sldId id="317" r:id="rId28"/>
    <p:sldId id="339" r:id="rId29"/>
    <p:sldId id="28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289" r:id="rId38"/>
    <p:sldId id="298" r:id="rId39"/>
    <p:sldId id="340" r:id="rId40"/>
    <p:sldId id="350" r:id="rId41"/>
    <p:sldId id="290" r:id="rId42"/>
    <p:sldId id="342" r:id="rId43"/>
    <p:sldId id="309" r:id="rId44"/>
    <p:sldId id="310" r:id="rId45"/>
    <p:sldId id="311" r:id="rId46"/>
    <p:sldId id="341" r:id="rId47"/>
    <p:sldId id="343" r:id="rId48"/>
    <p:sldId id="326" r:id="rId49"/>
    <p:sldId id="344" r:id="rId50"/>
    <p:sldId id="345" r:id="rId51"/>
    <p:sldId id="346" r:id="rId52"/>
    <p:sldId id="347" r:id="rId53"/>
    <p:sldId id="327" r:id="rId54"/>
    <p:sldId id="313" r:id="rId55"/>
    <p:sldId id="328" r:id="rId56"/>
    <p:sldId id="322" r:id="rId57"/>
    <p:sldId id="324" r:id="rId58"/>
    <p:sldId id="321" r:id="rId59"/>
    <p:sldId id="329" r:id="rId60"/>
    <p:sldId id="291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A"/>
    <a:srgbClr val="DA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5833" autoAdjust="0"/>
  </p:normalViewPr>
  <p:slideViewPr>
    <p:cSldViewPr>
      <p:cViewPr varScale="1">
        <p:scale>
          <a:sx n="107" d="100"/>
          <a:sy n="107" d="100"/>
        </p:scale>
        <p:origin x="17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5BFC9-0B88-453A-9B7C-FDC2326FD6D3}" type="datetimeFigureOut">
              <a:rPr lang="tr-TR" smtClean="0"/>
              <a:pPr/>
              <a:t>6.04.2024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C7F2D-9C8A-4690-AEA2-AE1144BD07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11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(15.05.15 14:22) -----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7F2D-9C8A-4690-AEA2-AE1144BD0785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51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7F2D-9C8A-4690-AEA2-AE1144BD0785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19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(15.05.15 14:22) -----</a:t>
            </a:r>
          </a:p>
          <a:p>
            <a:r>
              <a:rPr lang="en-US"/>
              <a:t>geri ödemeleri ? sut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7F2D-9C8A-4690-AEA2-AE1144BD078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7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(15.05.15 14:22) -----</a:t>
            </a:r>
          </a:p>
          <a:p>
            <a:r>
              <a:rPr lang="en-US"/>
              <a:t>geri ödemeleri ? sut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7F2D-9C8A-4690-AEA2-AE1144BD078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7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7F2D-9C8A-4690-AEA2-AE1144BD078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650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(15.05.15 14:22) -----</a:t>
            </a:r>
          </a:p>
          <a:p>
            <a:r>
              <a:rPr lang="en-US" dirty="0" err="1"/>
              <a:t>sistemikten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güvenli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7F2D-9C8A-4690-AEA2-AE1144BD0785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409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(15.05.15 14:22) -----</a:t>
            </a:r>
          </a:p>
          <a:p>
            <a:r>
              <a:rPr lang="en-US" dirty="0" err="1"/>
              <a:t>Farmako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..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sürede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pıhtı</a:t>
            </a:r>
            <a:r>
              <a:rPr lang="en-US" dirty="0"/>
              <a:t> </a:t>
            </a:r>
            <a:r>
              <a:rPr lang="en-US" dirty="0" err="1"/>
              <a:t>yükünü</a:t>
            </a:r>
            <a:r>
              <a:rPr lang="en-US" dirty="0"/>
              <a:t> </a:t>
            </a:r>
            <a:r>
              <a:rPr lang="en-US" dirty="0" err="1"/>
              <a:t>otrtadan</a:t>
            </a:r>
            <a:r>
              <a:rPr lang="en-US" dirty="0"/>
              <a:t> </a:t>
            </a:r>
            <a:r>
              <a:rPr lang="en-US" dirty="0" err="1"/>
              <a:t>kaldırmak</a:t>
            </a:r>
            <a:r>
              <a:rPr lang="en-US" dirty="0"/>
              <a:t> </a:t>
            </a:r>
            <a:r>
              <a:rPr lang="en-US" dirty="0" err="1"/>
              <a:t>için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kanama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kimler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7F2D-9C8A-4690-AEA2-AE1144BD0785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741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7F2D-9C8A-4690-AEA2-AE1144BD0785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94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7F2D-9C8A-4690-AEA2-AE1144BD078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80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D1C-EF6C-4AE5-8486-2FFE990756D0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3295-E1ED-434B-8EF6-17E0F16F542C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829F-91B2-4556-B51B-6270643BCB1E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5F588-521E-B74B-8661-DB3D4654FBE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9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49B7-240E-4F91-BE80-E1C987DE5BC1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53E-D1E1-40E0-B910-EF8DCD8A8DEE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619D-6FCD-4D5D-A437-75AB13105B79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ABF2-351D-40C0-BE23-F0BD2227E3D3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50F3-3ADD-4777-A383-240050F48388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ED55-2827-465A-B571-444001BCFBC5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4A9A-F5A2-40C4-ABD8-7BFD6B612E13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B94D-128C-4656-9C22-A000E53D86DB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898A-AF0A-40E0-A361-0F281FF4AFD5}" type="datetime1">
              <a:rPr lang="tr-TR" smtClean="0"/>
              <a:pPr/>
              <a:t>6.04.2024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A4B7-379C-4EEC-96E9-1AFFF1FF604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57860" y="548680"/>
            <a:ext cx="6382492" cy="3721616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l"/>
            <a:r>
              <a:rPr lang="tr-TR" sz="6000" b="1" dirty="0">
                <a:solidFill>
                  <a:srgbClr val="0070C0"/>
                </a:solidFill>
              </a:rPr>
              <a:t>AKUT DERİN VEN TROMBOZU (DVT)</a:t>
            </a:r>
            <a:r>
              <a:rPr lang="tr-TR" sz="6000" b="1" dirty="0">
                <a:solidFill>
                  <a:srgbClr val="FF0000"/>
                </a:solidFill>
              </a:rPr>
              <a:t> </a:t>
            </a:r>
            <a:r>
              <a:rPr lang="tr-TR" sz="3100" b="1" dirty="0">
                <a:solidFill>
                  <a:srgbClr val="002060"/>
                </a:solidFill>
              </a:rPr>
              <a:t>	</a:t>
            </a:r>
            <a:br>
              <a:rPr lang="tr-TR" sz="3100" b="1" dirty="0">
                <a:solidFill>
                  <a:srgbClr val="002060"/>
                </a:solidFill>
              </a:rPr>
            </a:br>
            <a:r>
              <a:rPr lang="tr-TR" sz="3100" b="1" dirty="0">
                <a:solidFill>
                  <a:srgbClr val="002060"/>
                </a:solidFill>
              </a:rPr>
              <a:t>		Tanı- Tedavi- </a:t>
            </a:r>
            <a:r>
              <a:rPr lang="tr-TR" sz="3100" b="1" dirty="0" err="1">
                <a:solidFill>
                  <a:srgbClr val="002060"/>
                </a:solidFill>
              </a:rPr>
              <a:t>Proflaksi</a:t>
            </a:r>
            <a:endParaRPr lang="tr-TR" sz="3100" dirty="0">
              <a:solidFill>
                <a:srgbClr val="00206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75260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tx1"/>
                </a:solidFill>
              </a:rPr>
              <a:t>Doç. Dr. Arda DEMİRKAN </a:t>
            </a:r>
          </a:p>
          <a:p>
            <a:r>
              <a:rPr lang="tr-TR" sz="2000" dirty="0">
                <a:solidFill>
                  <a:schemeClr val="tx1"/>
                </a:solidFill>
              </a:rPr>
              <a:t>Ankara Üniversitesi Tıp Fakültesi </a:t>
            </a:r>
          </a:p>
          <a:p>
            <a:r>
              <a:rPr lang="tr-TR" sz="2000" dirty="0">
                <a:solidFill>
                  <a:schemeClr val="tx1"/>
                </a:solidFill>
              </a:rPr>
              <a:t>Genel Cerrahi Anabilim Dalı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Tedavi</a:t>
            </a: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Planı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Öncesinde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0000FF"/>
                </a:solidFill>
              </a:rPr>
              <a:t>Klinik Tablo Değerlendirilmelidir</a:t>
            </a:r>
          </a:p>
          <a:p>
            <a:pPr marL="0" indent="0">
              <a:buNone/>
            </a:pPr>
            <a:endParaRPr lang="tr-TR" sz="2400" b="1" dirty="0">
              <a:solidFill>
                <a:srgbClr val="0000FF"/>
              </a:solidFill>
            </a:endParaRPr>
          </a:p>
          <a:p>
            <a:r>
              <a:rPr lang="tr-TR" sz="2400" b="1" dirty="0" err="1"/>
              <a:t>Proksimal</a:t>
            </a:r>
            <a:r>
              <a:rPr lang="tr-TR" sz="2400" b="1" dirty="0"/>
              <a:t> DVT: </a:t>
            </a:r>
            <a:r>
              <a:rPr lang="tr-TR" sz="2400" dirty="0" err="1"/>
              <a:t>Popliteal</a:t>
            </a:r>
            <a:r>
              <a:rPr lang="tr-TR" sz="2400" dirty="0"/>
              <a:t>, </a:t>
            </a:r>
            <a:r>
              <a:rPr lang="tr-TR" sz="2400" dirty="0" err="1"/>
              <a:t>femoral</a:t>
            </a:r>
            <a:r>
              <a:rPr lang="tr-TR" sz="2400" dirty="0"/>
              <a:t> ve </a:t>
            </a:r>
            <a:r>
              <a:rPr lang="tr-TR" sz="2400" dirty="0" err="1"/>
              <a:t>iliak</a:t>
            </a:r>
            <a:r>
              <a:rPr lang="tr-TR" sz="2400" dirty="0"/>
              <a:t> </a:t>
            </a:r>
            <a:r>
              <a:rPr lang="tr-TR" sz="2400" dirty="0" err="1"/>
              <a:t>venleri</a:t>
            </a:r>
            <a:r>
              <a:rPr lang="tr-TR" sz="2400" dirty="0"/>
              <a:t> ilgilendiren</a:t>
            </a:r>
          </a:p>
          <a:p>
            <a:r>
              <a:rPr lang="tr-TR" sz="2400" b="1" dirty="0"/>
              <a:t>İzole </a:t>
            </a:r>
            <a:r>
              <a:rPr lang="tr-TR" sz="2400" b="1" dirty="0" err="1"/>
              <a:t>Distal</a:t>
            </a:r>
            <a:r>
              <a:rPr lang="tr-TR" sz="2400" b="1" dirty="0"/>
              <a:t> DVT: </a:t>
            </a:r>
            <a:r>
              <a:rPr lang="tr-TR" sz="2400" dirty="0"/>
              <a:t>Proksimal </a:t>
            </a:r>
            <a:r>
              <a:rPr lang="tr-TR" sz="2400" dirty="0" err="1"/>
              <a:t>komponenti</a:t>
            </a:r>
            <a:r>
              <a:rPr lang="tr-TR" sz="2400" dirty="0"/>
              <a:t> olmayan olgular.</a:t>
            </a:r>
          </a:p>
          <a:p>
            <a:r>
              <a:rPr lang="tr-TR" sz="2400" b="1" dirty="0" err="1"/>
              <a:t>Semptomatik</a:t>
            </a:r>
            <a:r>
              <a:rPr lang="tr-TR" sz="2400" b="1" dirty="0"/>
              <a:t> DVT: </a:t>
            </a:r>
            <a:r>
              <a:rPr lang="tr-TR" sz="2400" dirty="0"/>
              <a:t>Radyolojik olarak da desteklenmiş, klinik bulguları olan olgular</a:t>
            </a:r>
          </a:p>
          <a:p>
            <a:r>
              <a:rPr lang="tr-TR" sz="2400" b="1" dirty="0" err="1"/>
              <a:t>Asemptomatik</a:t>
            </a:r>
            <a:r>
              <a:rPr lang="tr-TR" sz="2400" b="1" dirty="0"/>
              <a:t> DVT: </a:t>
            </a:r>
            <a:r>
              <a:rPr lang="tr-TR" sz="2400" dirty="0"/>
              <a:t>Radyolojik incelemelerde tesadüfen karşılaşılan olgular</a:t>
            </a:r>
          </a:p>
          <a:p>
            <a:r>
              <a:rPr lang="tr-TR" sz="2400" dirty="0"/>
              <a:t>Hastanın kanama riski nedir ?</a:t>
            </a:r>
          </a:p>
          <a:p>
            <a:r>
              <a:rPr lang="tr-TR" sz="2400" dirty="0" err="1"/>
              <a:t>Antikoagülan</a:t>
            </a:r>
            <a:r>
              <a:rPr lang="tr-TR" sz="2400" dirty="0"/>
              <a:t> tedavi için </a:t>
            </a:r>
            <a:r>
              <a:rPr lang="tr-TR" sz="2400" dirty="0" err="1"/>
              <a:t>kontraendikasyon</a:t>
            </a:r>
            <a:r>
              <a:rPr lang="tr-TR" sz="2400" dirty="0"/>
              <a:t> var mı ?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52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Antikoagülan</a:t>
            </a:r>
            <a:r>
              <a:rPr lang="tr-TR" sz="3600" b="1" dirty="0">
                <a:solidFill>
                  <a:srgbClr val="FF0000"/>
                </a:solidFill>
              </a:rPr>
              <a:t> Tedavi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760640"/>
          </a:xfrm>
        </p:spPr>
        <p:txBody>
          <a:bodyPr>
            <a:noAutofit/>
          </a:bodyPr>
          <a:lstStyle/>
          <a:p>
            <a:pPr marL="342000">
              <a:lnSpc>
                <a:spcPct val="110000"/>
              </a:lnSpc>
              <a:spcBef>
                <a:spcPts val="0"/>
              </a:spcBef>
            </a:pPr>
            <a:r>
              <a:rPr lang="tr-TR" sz="2400" b="1" dirty="0" err="1">
                <a:solidFill>
                  <a:srgbClr val="FF0000"/>
                </a:solidFill>
              </a:rPr>
              <a:t>Antikoagülan</a:t>
            </a:r>
            <a:r>
              <a:rPr lang="tr-TR" sz="2400" b="1" dirty="0">
                <a:solidFill>
                  <a:srgbClr val="FF0000"/>
                </a:solidFill>
              </a:rPr>
              <a:t> tedavi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000000"/>
                </a:solidFill>
              </a:rPr>
              <a:t>proksimal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DVT olgularında tamamında ve </a:t>
            </a:r>
            <a:r>
              <a:rPr lang="tr-TR" sz="2400" b="1" dirty="0">
                <a:solidFill>
                  <a:srgbClr val="000000"/>
                </a:solidFill>
              </a:rPr>
              <a:t>seçilmiş </a:t>
            </a:r>
            <a:r>
              <a:rPr lang="tr-TR" sz="2400" b="1" dirty="0" err="1">
                <a:solidFill>
                  <a:srgbClr val="000000"/>
                </a:solidFill>
              </a:rPr>
              <a:t>distal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DVT olgularında </a:t>
            </a:r>
            <a:r>
              <a:rPr lang="tr-TR" sz="2400" b="1" dirty="0">
                <a:solidFill>
                  <a:srgbClr val="000000"/>
                </a:solidFill>
              </a:rPr>
              <a:t>mutlaka</a:t>
            </a:r>
            <a:r>
              <a:rPr lang="tr-TR" sz="2400" dirty="0">
                <a:solidFill>
                  <a:srgbClr val="000000"/>
                </a:solidFill>
              </a:rPr>
              <a:t> planlanmalıdır.</a:t>
            </a:r>
          </a:p>
          <a:p>
            <a:pPr marL="342000">
              <a:lnSpc>
                <a:spcPct val="110000"/>
              </a:lnSpc>
              <a:spcBef>
                <a:spcPts val="0"/>
              </a:spcBef>
            </a:pPr>
            <a:endParaRPr lang="tr-TR" sz="2400" b="1" u="sng" dirty="0">
              <a:solidFill>
                <a:srgbClr val="000000"/>
              </a:solidFill>
            </a:endParaRPr>
          </a:p>
          <a:p>
            <a:pPr marL="342000">
              <a:lnSpc>
                <a:spcPct val="110000"/>
              </a:lnSpc>
              <a:spcBef>
                <a:spcPts val="0"/>
              </a:spcBef>
            </a:pPr>
            <a:r>
              <a:rPr lang="tr-TR" sz="2400" dirty="0"/>
              <a:t>Tedavi almayan olguların yaklaşık %50 sinde günler-haftalar içerisinde </a:t>
            </a:r>
            <a:r>
              <a:rPr lang="tr-TR" sz="2400" b="1" dirty="0"/>
              <a:t>PE</a:t>
            </a:r>
            <a:r>
              <a:rPr lang="tr-TR" sz="2400" dirty="0"/>
              <a:t> ile karşılaşılır. </a:t>
            </a:r>
          </a:p>
          <a:p>
            <a:pPr marL="342000">
              <a:lnSpc>
                <a:spcPct val="110000"/>
              </a:lnSpc>
              <a:spcBef>
                <a:spcPts val="0"/>
              </a:spcBef>
            </a:pPr>
            <a:r>
              <a:rPr lang="tr-TR" sz="2400" dirty="0"/>
              <a:t>Akut PE tablolarının %90 nedeni </a:t>
            </a:r>
            <a:r>
              <a:rPr lang="tr-TR" sz="2400" dirty="0" err="1"/>
              <a:t>proksimal</a:t>
            </a:r>
            <a:r>
              <a:rPr lang="tr-TR" sz="2400" dirty="0"/>
              <a:t> DVT </a:t>
            </a:r>
            <a:r>
              <a:rPr lang="tr-TR" sz="2400" dirty="0" err="1"/>
              <a:t>dir</a:t>
            </a:r>
            <a:r>
              <a:rPr lang="tr-TR" sz="2400" dirty="0"/>
              <a:t>.</a:t>
            </a:r>
          </a:p>
          <a:p>
            <a:pPr marL="342000">
              <a:lnSpc>
                <a:spcPct val="110000"/>
              </a:lnSpc>
              <a:spcBef>
                <a:spcPts val="0"/>
              </a:spcBef>
            </a:pPr>
            <a:r>
              <a:rPr lang="tr-TR" sz="2400" dirty="0"/>
              <a:t>Proksimal DVT olgularında </a:t>
            </a:r>
            <a:r>
              <a:rPr lang="tr-TR" sz="2400" dirty="0" err="1"/>
              <a:t>mortalite</a:t>
            </a:r>
            <a:r>
              <a:rPr lang="tr-TR" sz="2400" dirty="0"/>
              <a:t> çok daha yüksektir.</a:t>
            </a:r>
          </a:p>
          <a:p>
            <a:pPr marL="342000">
              <a:lnSpc>
                <a:spcPct val="110000"/>
              </a:lnSpc>
              <a:spcBef>
                <a:spcPts val="0"/>
              </a:spcBef>
            </a:pPr>
            <a:r>
              <a:rPr lang="tr-TR" sz="2400" dirty="0"/>
              <a:t>Özellikle </a:t>
            </a:r>
            <a:r>
              <a:rPr lang="tr-TR" sz="2400" dirty="0" err="1"/>
              <a:t>iliofemoral</a:t>
            </a:r>
            <a:r>
              <a:rPr lang="tr-TR" sz="2400" dirty="0"/>
              <a:t> DVT olgularında, geç dönemde </a:t>
            </a:r>
            <a:r>
              <a:rPr lang="tr-TR" sz="2400" dirty="0" err="1"/>
              <a:t>posttrombotik</a:t>
            </a:r>
            <a:r>
              <a:rPr lang="tr-TR" sz="2400" dirty="0"/>
              <a:t> sendrom sık görülür.</a:t>
            </a:r>
          </a:p>
          <a:p>
            <a:pPr marL="342000">
              <a:lnSpc>
                <a:spcPct val="110000"/>
              </a:lnSpc>
              <a:spcBef>
                <a:spcPts val="0"/>
              </a:spcBef>
            </a:pPr>
            <a:endParaRPr lang="tr-TR" sz="2400" dirty="0"/>
          </a:p>
          <a:p>
            <a:pPr marL="342000">
              <a:lnSpc>
                <a:spcPct val="110000"/>
              </a:lnSpc>
              <a:spcBef>
                <a:spcPts val="0"/>
              </a:spcBef>
            </a:pPr>
            <a:r>
              <a:rPr lang="tr-TR" sz="2400" dirty="0" err="1"/>
              <a:t>Asemptomatik</a:t>
            </a:r>
            <a:r>
              <a:rPr lang="tr-TR" sz="2400" dirty="0"/>
              <a:t> </a:t>
            </a:r>
            <a:r>
              <a:rPr lang="tr-TR" sz="2400" dirty="0" err="1"/>
              <a:t>distal</a:t>
            </a:r>
            <a:r>
              <a:rPr lang="tr-TR" sz="2400" dirty="0"/>
              <a:t> DVT olgularında tedavi yaklaşımları halen tartışmaya açıktır. 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628800"/>
            <a:ext cx="8568952" cy="511256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Asemptomatik</a:t>
            </a:r>
            <a:r>
              <a:rPr lang="en-US" sz="3200" b="1" dirty="0">
                <a:solidFill>
                  <a:srgbClr val="FF0000"/>
                </a:solidFill>
              </a:rPr>
              <a:t> Distal DVT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8112"/>
            <a:ext cx="8496944" cy="5877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Asemptomatik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, </a:t>
            </a:r>
            <a:r>
              <a:rPr lang="en-US" sz="2400" dirty="0" err="1"/>
              <a:t>distalde</a:t>
            </a:r>
            <a:r>
              <a:rPr lang="en-US" sz="2400" dirty="0"/>
              <a:t> </a:t>
            </a:r>
            <a:r>
              <a:rPr lang="en-US" sz="2400" dirty="0" err="1"/>
              <a:t>izole</a:t>
            </a:r>
            <a:r>
              <a:rPr lang="en-US" sz="2400" dirty="0"/>
              <a:t> </a:t>
            </a:r>
            <a:r>
              <a:rPr lang="en-US" sz="2400" dirty="0" err="1"/>
              <a:t>kalmaya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ediyor</a:t>
            </a:r>
            <a:r>
              <a:rPr lang="en-US" sz="2400" dirty="0"/>
              <a:t> mu 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90"/>
                </a:solidFill>
              </a:rPr>
              <a:t>Proksimale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n-US" sz="2400" b="1" dirty="0" err="1">
                <a:solidFill>
                  <a:srgbClr val="000090"/>
                </a:solidFill>
              </a:rPr>
              <a:t>doğru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n-US" sz="2400" b="1" dirty="0" err="1">
                <a:solidFill>
                  <a:srgbClr val="000090"/>
                </a:solidFill>
              </a:rPr>
              <a:t>ilerleme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n-US" sz="2400" b="1" dirty="0" err="1">
                <a:solidFill>
                  <a:srgbClr val="000090"/>
                </a:solidFill>
              </a:rPr>
              <a:t>riski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n-US" sz="2400" b="1" dirty="0" err="1">
                <a:solidFill>
                  <a:srgbClr val="000090"/>
                </a:solidFill>
              </a:rPr>
              <a:t>taşıyan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r>
              <a:rPr lang="en-US" sz="2400" b="1" dirty="0" err="1">
                <a:solidFill>
                  <a:srgbClr val="000090"/>
                </a:solidFill>
              </a:rPr>
              <a:t>olgular</a:t>
            </a:r>
            <a:r>
              <a:rPr lang="en-US" sz="2400" b="1" dirty="0">
                <a:solidFill>
                  <a:srgbClr val="000090"/>
                </a:solidFill>
              </a:rPr>
              <a:t>:</a:t>
            </a:r>
          </a:p>
          <a:p>
            <a:r>
              <a:rPr lang="en-US" sz="2400" dirty="0"/>
              <a:t>non-</a:t>
            </a:r>
            <a:r>
              <a:rPr lang="en-US" sz="2400" dirty="0" err="1"/>
              <a:t>provake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çıkan</a:t>
            </a:r>
            <a:r>
              <a:rPr lang="en-US" sz="2400" dirty="0"/>
              <a:t> </a:t>
            </a:r>
            <a:r>
              <a:rPr lang="en-US" sz="2400" dirty="0" err="1"/>
              <a:t>olgular</a:t>
            </a:r>
            <a:r>
              <a:rPr lang="en-US" sz="2400" dirty="0"/>
              <a:t>.</a:t>
            </a:r>
          </a:p>
          <a:p>
            <a:r>
              <a:rPr lang="en-US" sz="2400" dirty="0"/>
              <a:t>D-dimer &gt; 500 </a:t>
            </a:r>
            <a:r>
              <a:rPr lang="en-US" sz="2400" dirty="0" err="1"/>
              <a:t>ng</a:t>
            </a:r>
            <a:r>
              <a:rPr lang="en-US" sz="2400" dirty="0"/>
              <a:t>/ML</a:t>
            </a:r>
          </a:p>
          <a:p>
            <a:r>
              <a:rPr lang="en-US" sz="2400" dirty="0"/>
              <a:t>Multiple </a:t>
            </a:r>
            <a:r>
              <a:rPr lang="en-US" sz="2400" dirty="0" err="1"/>
              <a:t>venöz</a:t>
            </a:r>
            <a:r>
              <a:rPr lang="en-US" sz="2400" dirty="0"/>
              <a:t> </a:t>
            </a:r>
            <a:r>
              <a:rPr lang="en-US" sz="2400" dirty="0" err="1"/>
              <a:t>yapıyı</a:t>
            </a:r>
            <a:r>
              <a:rPr lang="en-US" sz="2400" dirty="0"/>
              <a:t> </a:t>
            </a:r>
            <a:r>
              <a:rPr lang="en-US" sz="2400" dirty="0" err="1"/>
              <a:t>ilgilendiren</a:t>
            </a:r>
            <a:r>
              <a:rPr lang="en-US" sz="2400" dirty="0"/>
              <a:t> </a:t>
            </a:r>
            <a:r>
              <a:rPr lang="en-US" sz="2400" dirty="0" err="1"/>
              <a:t>tromboz</a:t>
            </a:r>
            <a:endParaRPr lang="en-US" sz="2400" dirty="0"/>
          </a:p>
          <a:p>
            <a:r>
              <a:rPr lang="en-US" sz="2400" dirty="0" err="1"/>
              <a:t>Proksimal</a:t>
            </a:r>
            <a:r>
              <a:rPr lang="en-US" sz="2400" dirty="0"/>
              <a:t> </a:t>
            </a:r>
            <a:r>
              <a:rPr lang="en-US" sz="2400" dirty="0" err="1"/>
              <a:t>venlere</a:t>
            </a:r>
            <a:r>
              <a:rPr lang="en-US" sz="2400" dirty="0"/>
              <a:t> </a:t>
            </a:r>
            <a:r>
              <a:rPr lang="en-US" sz="2400" dirty="0" err="1"/>
              <a:t>yakın</a:t>
            </a:r>
            <a:r>
              <a:rPr lang="en-US" sz="2400" dirty="0"/>
              <a:t> </a:t>
            </a:r>
            <a:r>
              <a:rPr lang="en-US" sz="2400" dirty="0" err="1"/>
              <a:t>tromboz</a:t>
            </a:r>
            <a:r>
              <a:rPr lang="en-US" sz="2400" dirty="0"/>
              <a:t> </a:t>
            </a:r>
            <a:r>
              <a:rPr lang="en-US" sz="2400" dirty="0" err="1"/>
              <a:t>yerleşimi</a:t>
            </a:r>
            <a:endParaRPr lang="en-US" sz="2400" dirty="0"/>
          </a:p>
          <a:p>
            <a:r>
              <a:rPr lang="en-US" sz="2400" dirty="0" err="1"/>
              <a:t>Kalıcı</a:t>
            </a:r>
            <a:r>
              <a:rPr lang="en-US" sz="2400" dirty="0"/>
              <a:t> risk </a:t>
            </a:r>
            <a:r>
              <a:rPr lang="en-US" sz="2400" dirty="0" err="1"/>
              <a:t>faktörleri</a:t>
            </a:r>
            <a:r>
              <a:rPr lang="en-US" sz="2400" dirty="0"/>
              <a:t> (</a:t>
            </a:r>
            <a:r>
              <a:rPr lang="en-US" sz="2400" dirty="0" err="1"/>
              <a:t>kanser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Geçirilmiş</a:t>
            </a:r>
            <a:r>
              <a:rPr lang="en-US" sz="2400" dirty="0"/>
              <a:t> DVT </a:t>
            </a:r>
            <a:r>
              <a:rPr lang="en-US" sz="2400" dirty="0" err="1"/>
              <a:t>veya</a:t>
            </a:r>
            <a:r>
              <a:rPr lang="en-US" sz="2400" dirty="0"/>
              <a:t> PE</a:t>
            </a:r>
          </a:p>
          <a:p>
            <a:r>
              <a:rPr lang="en-US" sz="2400" dirty="0" err="1"/>
              <a:t>İmmobil</a:t>
            </a:r>
            <a:r>
              <a:rPr lang="en-US" sz="2400" dirty="0"/>
              <a:t> hasta</a:t>
            </a:r>
          </a:p>
          <a:p>
            <a:r>
              <a:rPr lang="en-US" sz="2400" dirty="0" err="1"/>
              <a:t>Hastanede</a:t>
            </a:r>
            <a:r>
              <a:rPr lang="en-US" sz="2400" dirty="0"/>
              <a:t> </a:t>
            </a:r>
            <a:r>
              <a:rPr lang="en-US" sz="2400" dirty="0" err="1"/>
              <a:t>yatan</a:t>
            </a:r>
            <a:r>
              <a:rPr lang="en-US" sz="2400" dirty="0"/>
              <a:t> hasta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Bu </a:t>
            </a:r>
            <a:r>
              <a:rPr lang="en-US" sz="2400" b="1" i="1" dirty="0" err="1"/>
              <a:t>grup</a:t>
            </a:r>
            <a:r>
              <a:rPr lang="en-US" sz="2400" b="1" i="1" dirty="0"/>
              <a:t> </a:t>
            </a:r>
            <a:r>
              <a:rPr lang="en-US" sz="2400" b="1" i="1" dirty="0" err="1"/>
              <a:t>hastalar</a:t>
            </a:r>
            <a:r>
              <a:rPr lang="en-US" sz="2400" b="1" i="1" dirty="0"/>
              <a:t> </a:t>
            </a:r>
            <a:r>
              <a:rPr lang="en-US" sz="2400" b="1" i="1" dirty="0" err="1"/>
              <a:t>tedavi</a:t>
            </a:r>
            <a:r>
              <a:rPr lang="en-US" sz="2400" b="1" i="1" dirty="0"/>
              <a:t> </a:t>
            </a:r>
            <a:r>
              <a:rPr lang="en-US" sz="2400" b="1" i="1" dirty="0" err="1"/>
              <a:t>almadıklarında</a:t>
            </a:r>
            <a:r>
              <a:rPr lang="en-US" sz="2400" b="1" i="1" dirty="0"/>
              <a:t> 1/3 </a:t>
            </a:r>
            <a:r>
              <a:rPr lang="en-US" sz="2400" b="1" i="1" dirty="0" err="1"/>
              <a:t>ü</a:t>
            </a:r>
            <a:r>
              <a:rPr lang="en-US" sz="2400" b="1" i="1" dirty="0"/>
              <a:t> ilk 2 </a:t>
            </a:r>
            <a:r>
              <a:rPr lang="en-US" sz="2400" b="1" i="1" dirty="0" err="1"/>
              <a:t>hafta</a:t>
            </a:r>
            <a:r>
              <a:rPr lang="en-US" sz="2400" b="1" i="1" dirty="0"/>
              <a:t> </a:t>
            </a:r>
          </a:p>
          <a:p>
            <a:pPr marL="0" indent="0">
              <a:buNone/>
            </a:pPr>
            <a:r>
              <a:rPr lang="en-US" sz="2400" b="1" i="1" dirty="0" err="1"/>
              <a:t>içerisinde</a:t>
            </a:r>
            <a:r>
              <a:rPr lang="en-US" sz="2400" b="1" i="1" dirty="0"/>
              <a:t> </a:t>
            </a:r>
            <a:r>
              <a:rPr lang="en-US" sz="2400" b="1" i="1" dirty="0" err="1"/>
              <a:t>trombüs</a:t>
            </a:r>
            <a:r>
              <a:rPr lang="en-US" sz="2400" b="1" i="1" dirty="0"/>
              <a:t> </a:t>
            </a:r>
            <a:r>
              <a:rPr lang="en-US" sz="2400" b="1" i="1" dirty="0" err="1"/>
              <a:t>proksimal</a:t>
            </a:r>
            <a:r>
              <a:rPr lang="en-US" sz="2400" b="1" i="1" dirty="0"/>
              <a:t> </a:t>
            </a:r>
            <a:r>
              <a:rPr lang="en-US" sz="2400" b="1" i="1" dirty="0" err="1"/>
              <a:t>venlere</a:t>
            </a:r>
            <a:r>
              <a:rPr lang="en-US" sz="2400" b="1" i="1" dirty="0"/>
              <a:t> </a:t>
            </a:r>
            <a:r>
              <a:rPr lang="en-US" sz="2400" b="1" i="1" dirty="0" err="1"/>
              <a:t>ilerlemektedir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78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TEDAVİ PLANI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A. </a:t>
            </a:r>
            <a:r>
              <a:rPr lang="en-US" sz="2400" b="1" dirty="0" err="1">
                <a:solidFill>
                  <a:srgbClr val="FF0000"/>
                </a:solidFill>
              </a:rPr>
              <a:t>BAŞLANGıÇ</a:t>
            </a:r>
            <a:r>
              <a:rPr lang="en-US" sz="2400" b="1" dirty="0">
                <a:solidFill>
                  <a:srgbClr val="FF0000"/>
                </a:solidFill>
              </a:rPr>
              <a:t> TEDAVİSİ: </a:t>
            </a:r>
          </a:p>
          <a:p>
            <a:r>
              <a:rPr lang="en-US" sz="2400" dirty="0" err="1"/>
              <a:t>Tanı</a:t>
            </a:r>
            <a:r>
              <a:rPr lang="en-US" sz="2400" dirty="0"/>
              <a:t> </a:t>
            </a:r>
            <a:r>
              <a:rPr lang="en-US" sz="2400" dirty="0" err="1"/>
              <a:t>anında</a:t>
            </a:r>
            <a:r>
              <a:rPr lang="en-US" sz="2400" dirty="0"/>
              <a:t> </a:t>
            </a:r>
            <a:r>
              <a:rPr lang="en-US" sz="2400" dirty="0" err="1"/>
              <a:t>başlayan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takip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10 </a:t>
            </a:r>
            <a:r>
              <a:rPr lang="en-US" sz="2400" dirty="0" err="1"/>
              <a:t>gün</a:t>
            </a:r>
            <a:r>
              <a:rPr lang="en-US" sz="2400" dirty="0"/>
              <a:t> </a:t>
            </a:r>
            <a:r>
              <a:rPr lang="en-US" sz="2400" dirty="0" err="1"/>
              <a:t>süresince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</a:t>
            </a:r>
            <a:r>
              <a:rPr lang="en-US" sz="2400" dirty="0" err="1"/>
              <a:t>tedavi</a:t>
            </a:r>
            <a:r>
              <a:rPr lang="en-US" sz="2400" dirty="0"/>
              <a:t>.</a:t>
            </a:r>
          </a:p>
          <a:p>
            <a:r>
              <a:rPr lang="en-US" sz="2400" dirty="0"/>
              <a:t>Yüksek </a:t>
            </a:r>
            <a:r>
              <a:rPr lang="en-US" sz="2400" dirty="0" err="1"/>
              <a:t>riskli</a:t>
            </a:r>
            <a:r>
              <a:rPr lang="en-US" sz="2400" dirty="0"/>
              <a:t> </a:t>
            </a:r>
            <a:r>
              <a:rPr lang="en-US" sz="2400" dirty="0" err="1"/>
              <a:t>dönemde</a:t>
            </a:r>
            <a:r>
              <a:rPr lang="en-US" sz="2400" dirty="0"/>
              <a:t> </a:t>
            </a:r>
            <a:r>
              <a:rPr lang="en-US" sz="2400" dirty="0" err="1"/>
              <a:t>tekraralayan</a:t>
            </a:r>
            <a:r>
              <a:rPr lang="en-US" sz="2400" dirty="0"/>
              <a:t> </a:t>
            </a:r>
            <a:r>
              <a:rPr lang="en-US" sz="2400" dirty="0" err="1"/>
              <a:t>trombüsleri</a:t>
            </a:r>
            <a:r>
              <a:rPr lang="en-US" sz="2400" dirty="0"/>
              <a:t> </a:t>
            </a:r>
            <a:r>
              <a:rPr lang="en-US" sz="2400" dirty="0" err="1"/>
              <a:t>engellemek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B. UZUN DÖNEM TEDAVİ:</a:t>
            </a:r>
            <a:r>
              <a:rPr lang="en-US" sz="2400" dirty="0"/>
              <a:t> </a:t>
            </a:r>
          </a:p>
          <a:p>
            <a:r>
              <a:rPr lang="en-US" sz="2400" dirty="0"/>
              <a:t>En </a:t>
            </a:r>
            <a:r>
              <a:rPr lang="en-US" sz="2400" dirty="0" err="1"/>
              <a:t>az</a:t>
            </a:r>
            <a:r>
              <a:rPr lang="en-US" sz="2400" dirty="0"/>
              <a:t> 3 ay </a:t>
            </a:r>
            <a:r>
              <a:rPr lang="en-US" sz="2400" dirty="0" err="1"/>
              <a:t>süren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6-12 </a:t>
            </a:r>
            <a:r>
              <a:rPr lang="en-US" sz="2400" dirty="0" err="1"/>
              <a:t>aya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uzayabilen</a:t>
            </a:r>
            <a:r>
              <a:rPr lang="en-US" sz="2400" dirty="0"/>
              <a:t> </a:t>
            </a:r>
            <a:r>
              <a:rPr lang="en-US" sz="2400" dirty="0" err="1"/>
              <a:t>antikoagülan</a:t>
            </a:r>
            <a:r>
              <a:rPr lang="en-US" sz="2400" dirty="0"/>
              <a:t> </a:t>
            </a:r>
            <a:r>
              <a:rPr lang="en-US" sz="2400" dirty="0" err="1"/>
              <a:t>tedaviler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17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52736"/>
          </a:xfrm>
        </p:spPr>
        <p:txBody>
          <a:bodyPr>
            <a:noAutofit/>
          </a:bodyPr>
          <a:lstStyle/>
          <a:p>
            <a:br>
              <a:rPr lang="tr-TR" sz="3600" b="1" dirty="0">
                <a:solidFill>
                  <a:srgbClr val="FF0000"/>
                </a:solidFill>
              </a:rPr>
            </a:br>
            <a:r>
              <a:rPr lang="tr-TR" sz="3200" b="1" dirty="0">
                <a:solidFill>
                  <a:srgbClr val="FF0000"/>
                </a:solidFill>
              </a:rPr>
              <a:t>A. BAŞLANGIÇ TEDAVİSİ   Hemen uygulanmalıdır</a:t>
            </a:r>
            <a:br>
              <a:rPr lang="tr-TR" sz="3200" b="1" u="sng" dirty="0">
                <a:solidFill>
                  <a:srgbClr val="FF000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Seçeneklerimiz ?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dirty="0"/>
              <a:t>I. </a:t>
            </a:r>
            <a:r>
              <a:rPr lang="tr-TR" sz="2400" dirty="0" err="1"/>
              <a:t>Anfraksiyone</a:t>
            </a:r>
            <a:r>
              <a:rPr lang="tr-TR" sz="2400" dirty="0"/>
              <a:t> </a:t>
            </a:r>
            <a:r>
              <a:rPr lang="tr-TR" sz="2400" dirty="0" err="1"/>
              <a:t>heparin</a:t>
            </a:r>
            <a:r>
              <a:rPr lang="tr-TR" sz="2400" dirty="0"/>
              <a:t>: </a:t>
            </a:r>
          </a:p>
          <a:p>
            <a:pPr marL="0" indent="0">
              <a:buNone/>
            </a:pPr>
            <a:r>
              <a:rPr lang="tr-TR" sz="2400" dirty="0"/>
              <a:t>	Klasik </a:t>
            </a:r>
            <a:r>
              <a:rPr lang="tr-TR" sz="2400" dirty="0" err="1"/>
              <a:t>Heparin</a:t>
            </a:r>
            <a:endParaRPr lang="tr-TR" sz="2400" dirty="0"/>
          </a:p>
          <a:p>
            <a:pPr marL="0" indent="0">
              <a:buNone/>
            </a:pPr>
            <a:endParaRPr lang="tr-TR" sz="2400" b="1" u="sng" dirty="0"/>
          </a:p>
          <a:p>
            <a:pPr marL="0" indent="0">
              <a:buNone/>
            </a:pPr>
            <a:r>
              <a:rPr lang="tr-TR" sz="2400" dirty="0"/>
              <a:t>II. Düşük moleküler ağırlıklı </a:t>
            </a:r>
            <a:r>
              <a:rPr lang="tr-TR" sz="2400" dirty="0" err="1"/>
              <a:t>heparin</a:t>
            </a:r>
            <a:r>
              <a:rPr lang="tr-TR" sz="2400" dirty="0"/>
              <a:t>: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err="1"/>
              <a:t>Clexane</a:t>
            </a:r>
            <a:r>
              <a:rPr lang="tr-TR" sz="2400" dirty="0"/>
              <a:t>, </a:t>
            </a:r>
            <a:r>
              <a:rPr lang="tr-TR" sz="2400" dirty="0" err="1"/>
              <a:t>Fraxiparine</a:t>
            </a:r>
            <a:r>
              <a:rPr lang="tr-TR" sz="2400" dirty="0"/>
              <a:t> </a:t>
            </a:r>
            <a:r>
              <a:rPr lang="tr-TR" sz="2400" dirty="0" err="1"/>
              <a:t>v.b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sz="2400" b="1" u="sng" dirty="0"/>
          </a:p>
          <a:p>
            <a:pPr marL="0" indent="0">
              <a:buNone/>
            </a:pPr>
            <a:r>
              <a:rPr lang="tr-TR" sz="2400" dirty="0"/>
              <a:t>III. Yeni nesil oral </a:t>
            </a:r>
            <a:r>
              <a:rPr lang="tr-TR" sz="2400" dirty="0" err="1"/>
              <a:t>antikoagülanlar</a:t>
            </a:r>
            <a:r>
              <a:rPr lang="tr-TR" sz="2400" dirty="0"/>
              <a:t>: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err="1"/>
              <a:t>Rivaroxaban</a:t>
            </a:r>
            <a:r>
              <a:rPr lang="tr-TR" sz="2400" dirty="0"/>
              <a:t>: </a:t>
            </a:r>
            <a:r>
              <a:rPr lang="en-US" sz="2400" dirty="0" err="1"/>
              <a:t>Xarelto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	Dabigatran: </a:t>
            </a:r>
            <a:r>
              <a:rPr lang="tr-TR" sz="2400" dirty="0" err="1"/>
              <a:t>Pradaxa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err="1"/>
              <a:t>Apixaban</a:t>
            </a:r>
            <a:r>
              <a:rPr lang="tr-TR" sz="2400" dirty="0"/>
              <a:t>: </a:t>
            </a:r>
            <a:r>
              <a:rPr lang="tr-TR" sz="2400" dirty="0" err="1"/>
              <a:t>Eliquis</a:t>
            </a:r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b="1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Up Arrow 4"/>
          <p:cNvSpPr/>
          <p:nvPr/>
        </p:nvSpPr>
        <p:spPr>
          <a:xfrm>
            <a:off x="6012160" y="3429000"/>
            <a:ext cx="504056" cy="7200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012160" y="4725144"/>
            <a:ext cx="504056" cy="7200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588224" y="4725144"/>
            <a:ext cx="504056" cy="7200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6012160" y="1988840"/>
            <a:ext cx="504056" cy="7200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9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24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İlaç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seçimini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nasıl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yapalım</a:t>
            </a:r>
            <a:r>
              <a:rPr lang="en-US" sz="3200" b="1" dirty="0">
                <a:solidFill>
                  <a:srgbClr val="FF0000"/>
                </a:solidFill>
              </a:rPr>
              <a:t>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3024336"/>
          </a:xfrm>
        </p:spPr>
        <p:txBody>
          <a:bodyPr>
            <a:normAutofit/>
          </a:bodyPr>
          <a:lstStyle/>
          <a:p>
            <a:r>
              <a:rPr lang="en-US" sz="2400" dirty="0" err="1"/>
              <a:t>Öncelikle</a:t>
            </a:r>
            <a:r>
              <a:rPr lang="en-US" sz="2400" dirty="0"/>
              <a:t> </a:t>
            </a:r>
            <a:r>
              <a:rPr lang="en-US" sz="2400" dirty="0" err="1"/>
              <a:t>doktorun</a:t>
            </a:r>
            <a:r>
              <a:rPr lang="en-US" sz="2400" dirty="0"/>
              <a:t> 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tecrübesi</a:t>
            </a:r>
            <a:r>
              <a:rPr lang="en-US" sz="2400" dirty="0"/>
              <a:t> !</a:t>
            </a:r>
          </a:p>
          <a:p>
            <a:r>
              <a:rPr lang="en-US" sz="2400" dirty="0" err="1"/>
              <a:t>Kanama</a:t>
            </a:r>
            <a:r>
              <a:rPr lang="en-US" sz="2400" dirty="0"/>
              <a:t> </a:t>
            </a:r>
            <a:r>
              <a:rPr lang="en-US" sz="2400" dirty="0" err="1"/>
              <a:t>riski</a:t>
            </a:r>
            <a:r>
              <a:rPr lang="en-US" sz="2400" dirty="0"/>
              <a:t> </a:t>
            </a:r>
            <a:r>
              <a:rPr lang="en-US" sz="2400" dirty="0" err="1"/>
              <a:t>yaratan</a:t>
            </a:r>
            <a:r>
              <a:rPr lang="en-US" sz="2400" dirty="0"/>
              <a:t> </a:t>
            </a:r>
            <a:r>
              <a:rPr lang="en-US" sz="2400" dirty="0" err="1"/>
              <a:t>faktörler</a:t>
            </a:r>
            <a:endParaRPr lang="en-US" sz="2400" dirty="0"/>
          </a:p>
          <a:p>
            <a:r>
              <a:rPr lang="en-US" sz="2400" dirty="0" err="1"/>
              <a:t>Hastanın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komorbid</a:t>
            </a:r>
            <a:r>
              <a:rPr lang="en-US" sz="2400" dirty="0"/>
              <a:t> </a:t>
            </a:r>
            <a:r>
              <a:rPr lang="en-US" sz="2400" dirty="0" err="1"/>
              <a:t>problemleri</a:t>
            </a:r>
            <a:endParaRPr lang="en-US" sz="2400" dirty="0"/>
          </a:p>
          <a:p>
            <a:r>
              <a:rPr lang="en-US" sz="2400" dirty="0" err="1"/>
              <a:t>Hastanın</a:t>
            </a:r>
            <a:r>
              <a:rPr lang="en-US" sz="2400" dirty="0"/>
              <a:t> </a:t>
            </a:r>
            <a:r>
              <a:rPr lang="en-US" sz="2400" dirty="0" err="1"/>
              <a:t>uyumu</a:t>
            </a:r>
            <a:endParaRPr lang="en-US" sz="2400" dirty="0"/>
          </a:p>
          <a:p>
            <a:r>
              <a:rPr lang="en-US" sz="2400" dirty="0" err="1"/>
              <a:t>Maliyet</a:t>
            </a:r>
            <a:endParaRPr lang="en-US" sz="2400" dirty="0"/>
          </a:p>
          <a:p>
            <a:r>
              <a:rPr lang="en-US" sz="2400" dirty="0" err="1"/>
              <a:t>Özellikle</a:t>
            </a:r>
            <a:r>
              <a:rPr lang="en-US" sz="2400" dirty="0"/>
              <a:t> ilk 3 ay </a:t>
            </a:r>
            <a:r>
              <a:rPr lang="en-US" sz="2400" dirty="0" err="1"/>
              <a:t>içerisinde</a:t>
            </a:r>
            <a:r>
              <a:rPr lang="en-US" sz="2400" dirty="0"/>
              <a:t> </a:t>
            </a:r>
            <a:r>
              <a:rPr lang="en-US" sz="2400" dirty="0" err="1"/>
              <a:t>tedavinin</a:t>
            </a:r>
            <a:r>
              <a:rPr lang="en-US" sz="2400" dirty="0"/>
              <a:t> </a:t>
            </a:r>
            <a:r>
              <a:rPr lang="en-US" sz="2400" dirty="0" err="1"/>
              <a:t>kesintiye</a:t>
            </a:r>
            <a:r>
              <a:rPr lang="en-US" sz="2400" dirty="0"/>
              <a:t> </a:t>
            </a:r>
            <a:r>
              <a:rPr lang="en-US" sz="2400" dirty="0" err="1"/>
              <a:t>uğramaması</a:t>
            </a:r>
            <a:r>
              <a:rPr lang="en-US" sz="2400" dirty="0"/>
              <a:t>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69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700" b="1" dirty="0">
                <a:solidFill>
                  <a:srgbClr val="FF0000"/>
                </a:solidFill>
              </a:rPr>
              <a:t>Başlangıç Tedavisinde ..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232248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tr-TR" sz="2400" b="1" dirty="0" err="1"/>
              <a:t>Heparin</a:t>
            </a:r>
            <a:r>
              <a:rPr lang="tr-TR" sz="2400" b="1" dirty="0"/>
              <a:t> türevi ilaçlar </a:t>
            </a:r>
            <a:r>
              <a:rPr lang="tr-TR" sz="2400" u="sng" dirty="0"/>
              <a:t>halen</a:t>
            </a:r>
            <a:r>
              <a:rPr lang="tr-TR" sz="2400" b="1" dirty="0"/>
              <a:t> </a:t>
            </a:r>
            <a:r>
              <a:rPr lang="tr-TR" sz="2400" dirty="0"/>
              <a:t>yeni nesil oral </a:t>
            </a:r>
            <a:r>
              <a:rPr lang="tr-TR" sz="2400" dirty="0" err="1"/>
              <a:t>antikoagulanlara</a:t>
            </a:r>
            <a:r>
              <a:rPr lang="tr-TR" sz="2400" dirty="0"/>
              <a:t> göre daha çok tercih edilmektedir (??)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tr-TR" sz="2400" dirty="0" err="1"/>
              <a:t>Heparin</a:t>
            </a:r>
            <a:r>
              <a:rPr lang="tr-TR" sz="2400" dirty="0"/>
              <a:t> türevi bir tedavi seçildiyse, takip edecek olan K </a:t>
            </a:r>
            <a:r>
              <a:rPr lang="tr-TR" sz="2400" dirty="0" err="1"/>
              <a:t>vit</a:t>
            </a:r>
            <a:r>
              <a:rPr lang="tr-TR" sz="2400" dirty="0"/>
              <a:t>. antagonistleri ile 4-5 gün örtüşmelidir.</a:t>
            </a:r>
          </a:p>
          <a:p>
            <a:endParaRPr lang="tr-TR" sz="2400" b="1" u="sng" dirty="0"/>
          </a:p>
          <a:p>
            <a:endParaRPr lang="tr-TR" b="1" u="sng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16</a:t>
            </a:fld>
            <a:endParaRPr lang="tr-TR"/>
          </a:p>
        </p:txBody>
      </p:sp>
      <p:grpSp>
        <p:nvGrpSpPr>
          <p:cNvPr id="9" name="Group 8"/>
          <p:cNvGrpSpPr/>
          <p:nvPr/>
        </p:nvGrpSpPr>
        <p:grpSpPr>
          <a:xfrm>
            <a:off x="1619672" y="3356992"/>
            <a:ext cx="5976664" cy="923595"/>
            <a:chOff x="611560" y="3645024"/>
            <a:chExt cx="5976664" cy="923595"/>
          </a:xfrm>
        </p:grpSpPr>
        <p:sp>
          <p:nvSpPr>
            <p:cNvPr id="4" name="TextBox 3"/>
            <p:cNvSpPr txBox="1"/>
            <p:nvPr/>
          </p:nvSpPr>
          <p:spPr>
            <a:xfrm>
              <a:off x="611560" y="3645024"/>
              <a:ext cx="3672408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      </a:t>
              </a:r>
              <a:r>
                <a:rPr lang="en-US" sz="2400" dirty="0" err="1">
                  <a:solidFill>
                    <a:schemeClr val="bg1"/>
                  </a:solidFill>
                </a:rPr>
                <a:t>Standart</a:t>
              </a:r>
              <a:r>
                <a:rPr lang="en-US" sz="2400" dirty="0">
                  <a:solidFill>
                    <a:schemeClr val="bg1"/>
                  </a:solidFill>
                </a:rPr>
                <a:t> Heparin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15816" y="4106954"/>
              <a:ext cx="3672408" cy="461665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Coumadin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19672" y="4581128"/>
            <a:ext cx="5979654" cy="921163"/>
            <a:chOff x="611560" y="4869160"/>
            <a:chExt cx="5979654" cy="921163"/>
          </a:xfrm>
        </p:grpSpPr>
        <p:sp>
          <p:nvSpPr>
            <p:cNvPr id="7" name="TextBox 6"/>
            <p:cNvSpPr txBox="1"/>
            <p:nvPr/>
          </p:nvSpPr>
          <p:spPr>
            <a:xfrm>
              <a:off x="611560" y="4869160"/>
              <a:ext cx="3672408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      DMA Heparin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8806" y="5328658"/>
              <a:ext cx="3672408" cy="461665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Coumadin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19672" y="5877272"/>
            <a:ext cx="5976664" cy="46166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en-US" sz="2400" dirty="0" err="1">
                <a:solidFill>
                  <a:schemeClr val="bg1"/>
                </a:solidFill>
              </a:rPr>
              <a:t>Yeni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Nesil</a:t>
            </a:r>
            <a:r>
              <a:rPr lang="en-US" sz="2400" dirty="0">
                <a:solidFill>
                  <a:schemeClr val="bg1"/>
                </a:solidFill>
              </a:rPr>
              <a:t> Oral </a:t>
            </a:r>
            <a:r>
              <a:rPr lang="en-US" sz="2400" dirty="0" err="1">
                <a:solidFill>
                  <a:schemeClr val="bg1"/>
                </a:solidFill>
              </a:rPr>
              <a:t>Antikoagülanlar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4197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45811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5877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4368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4368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84368" y="5877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marL="838200" indent="-838200"/>
            <a:r>
              <a:rPr lang="tr-TR" sz="3200" b="1" dirty="0">
                <a:solidFill>
                  <a:srgbClr val="FF0000"/>
                </a:solidFill>
              </a:rPr>
              <a:t>I. Standart </a:t>
            </a:r>
            <a:r>
              <a:rPr lang="tr-TR" sz="3200" b="1" dirty="0" err="1">
                <a:solidFill>
                  <a:srgbClr val="FF0000"/>
                </a:solidFill>
              </a:rPr>
              <a:t>Heparin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5451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r-TR" sz="2400" dirty="0" err="1"/>
              <a:t>Antitrombin</a:t>
            </a:r>
            <a:r>
              <a:rPr lang="tr-TR" sz="2400" dirty="0"/>
              <a:t> III aktivitesini arttırarak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400" dirty="0"/>
              <a:t>     </a:t>
            </a:r>
            <a:r>
              <a:rPr lang="tr-TR" sz="2400" b="1" dirty="0"/>
              <a:t>F </a:t>
            </a:r>
            <a:r>
              <a:rPr lang="tr-TR" sz="2400" b="1" dirty="0" err="1"/>
              <a:t>Xa</a:t>
            </a:r>
            <a:r>
              <a:rPr lang="tr-TR" sz="2400" dirty="0"/>
              <a:t>, F </a:t>
            </a:r>
            <a:r>
              <a:rPr lang="tr-TR" sz="2400" dirty="0" err="1"/>
              <a:t>XIIa</a:t>
            </a:r>
            <a:r>
              <a:rPr lang="tr-TR" sz="2400" dirty="0"/>
              <a:t>, F </a:t>
            </a:r>
            <a:r>
              <a:rPr lang="tr-TR" sz="2400" dirty="0" err="1"/>
              <a:t>XIa</a:t>
            </a:r>
            <a:r>
              <a:rPr lang="tr-TR" sz="2400" dirty="0"/>
              <a:t>, F </a:t>
            </a:r>
            <a:r>
              <a:rPr lang="tr-TR" sz="2400" dirty="0" err="1"/>
              <a:t>IXa</a:t>
            </a:r>
            <a:r>
              <a:rPr lang="tr-TR" sz="2400" dirty="0"/>
              <a:t>, </a:t>
            </a:r>
          </a:p>
          <a:p>
            <a:pPr>
              <a:buClr>
                <a:srgbClr val="FFFF00"/>
              </a:buClr>
              <a:buFont typeface="Wingdings" charset="0"/>
              <a:buNone/>
            </a:pPr>
            <a:r>
              <a:rPr lang="tr-TR" sz="2400" dirty="0"/>
              <a:t>     F </a:t>
            </a:r>
            <a:r>
              <a:rPr lang="tr-TR" sz="2400" dirty="0" err="1"/>
              <a:t>IIa</a:t>
            </a:r>
            <a:r>
              <a:rPr lang="tr-TR" sz="2400" dirty="0"/>
              <a:t> (</a:t>
            </a:r>
            <a:r>
              <a:rPr lang="tr-TR" sz="2400" dirty="0" err="1"/>
              <a:t>trombin</a:t>
            </a:r>
            <a:r>
              <a:rPr lang="tr-TR" sz="2400" dirty="0"/>
              <a:t>)</a:t>
            </a:r>
            <a:r>
              <a:rPr lang="ja-JP" altLang="tr-TR" sz="2400" dirty="0"/>
              <a:t>’</a:t>
            </a:r>
            <a:r>
              <a:rPr lang="tr-TR" sz="2400" dirty="0"/>
              <a:t>i </a:t>
            </a:r>
            <a:r>
              <a:rPr lang="tr-TR" sz="2400" dirty="0" err="1"/>
              <a:t>inhibe</a:t>
            </a:r>
            <a:r>
              <a:rPr lang="tr-TR" sz="2400" dirty="0"/>
              <a:t> eder.</a:t>
            </a:r>
          </a:p>
          <a:p>
            <a:pPr>
              <a:lnSpc>
                <a:spcPct val="120000"/>
              </a:lnSpc>
            </a:pPr>
            <a:r>
              <a:rPr lang="tr-TR" sz="2400" dirty="0"/>
              <a:t>Fibrin oluşumunu engeller</a:t>
            </a:r>
          </a:p>
          <a:p>
            <a:pPr>
              <a:lnSpc>
                <a:spcPct val="120000"/>
              </a:lnSpc>
            </a:pPr>
            <a:r>
              <a:rPr lang="tr-TR" sz="2400" dirty="0" err="1"/>
              <a:t>Aldosteron</a:t>
            </a:r>
            <a:r>
              <a:rPr lang="tr-TR" sz="2400" dirty="0"/>
              <a:t> salınımını ↓</a:t>
            </a:r>
          </a:p>
          <a:p>
            <a:pPr>
              <a:lnSpc>
                <a:spcPct val="120000"/>
              </a:lnSpc>
            </a:pPr>
            <a:r>
              <a:rPr lang="tr-TR" sz="2400" dirty="0"/>
              <a:t>Serbest tiroksin seviyesini ↑</a:t>
            </a:r>
          </a:p>
          <a:p>
            <a:pPr>
              <a:lnSpc>
                <a:spcPct val="120000"/>
              </a:lnSpc>
            </a:pPr>
            <a:r>
              <a:rPr lang="tr-TR" sz="2400" dirty="0" err="1"/>
              <a:t>Hipersensitivite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 err="1"/>
              <a:t>Hemorajiler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 err="1"/>
              <a:t>Trombositopeni</a:t>
            </a:r>
            <a:r>
              <a:rPr lang="tr-TR" sz="2400" dirty="0"/>
              <a:t> (% 25)  *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053806"/>
            <a:ext cx="3167236" cy="40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29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4624"/>
            <a:ext cx="5364088" cy="1143000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Heparin</a:t>
            </a:r>
            <a:r>
              <a:rPr lang="tr-TR" sz="3200" b="1" dirty="0">
                <a:solidFill>
                  <a:srgbClr val="FF0000"/>
                </a:solidFill>
              </a:rPr>
              <a:t> Tedavisi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5544616" cy="55446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tr-TR" sz="3400" dirty="0" err="1">
                <a:solidFill>
                  <a:srgbClr val="000000"/>
                </a:solidFill>
              </a:rPr>
              <a:t>Venöz</a:t>
            </a:r>
            <a:r>
              <a:rPr lang="tr-TR" sz="3400" dirty="0">
                <a:solidFill>
                  <a:srgbClr val="000000"/>
                </a:solidFill>
              </a:rPr>
              <a:t> </a:t>
            </a:r>
            <a:r>
              <a:rPr lang="tr-TR" sz="3400" dirty="0" err="1">
                <a:solidFill>
                  <a:srgbClr val="000000"/>
                </a:solidFill>
              </a:rPr>
              <a:t>tromboembolizm</a:t>
            </a:r>
            <a:r>
              <a:rPr lang="tr-TR" sz="3400" dirty="0">
                <a:solidFill>
                  <a:srgbClr val="000000"/>
                </a:solidFill>
              </a:rPr>
              <a:t> olguları için </a:t>
            </a:r>
            <a:r>
              <a:rPr lang="tr-TR" sz="3400" dirty="0" err="1">
                <a:solidFill>
                  <a:srgbClr val="000000"/>
                </a:solidFill>
              </a:rPr>
              <a:t>heparin</a:t>
            </a:r>
            <a:r>
              <a:rPr lang="tr-TR" sz="3400" dirty="0">
                <a:solidFill>
                  <a:srgbClr val="000000"/>
                </a:solidFill>
              </a:rPr>
              <a:t> dozu kiloya bağlıdır.</a:t>
            </a:r>
          </a:p>
          <a:p>
            <a:pPr>
              <a:lnSpc>
                <a:spcPct val="110000"/>
              </a:lnSpc>
            </a:pPr>
            <a:endParaRPr lang="tr-TR" sz="3400" b="1" i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tr-TR" sz="3400" b="1" i="1" dirty="0">
                <a:solidFill>
                  <a:srgbClr val="000000"/>
                </a:solidFill>
              </a:rPr>
              <a:t>	80 U/kg </a:t>
            </a:r>
            <a:r>
              <a:rPr lang="tr-TR" sz="3400" b="1" i="1" dirty="0" err="1">
                <a:solidFill>
                  <a:srgbClr val="000000"/>
                </a:solidFill>
              </a:rPr>
              <a:t>bolus</a:t>
            </a:r>
            <a:r>
              <a:rPr lang="tr-TR" sz="3400" b="1" i="1" dirty="0">
                <a:solidFill>
                  <a:srgbClr val="000000"/>
                </a:solidFill>
              </a:rPr>
              <a:t> ve 18 U/kg/saat </a:t>
            </a:r>
            <a:r>
              <a:rPr lang="tr-TR" sz="3400" b="1" i="1" dirty="0" err="1">
                <a:solidFill>
                  <a:srgbClr val="000000"/>
                </a:solidFill>
              </a:rPr>
              <a:t>infüzyon</a:t>
            </a:r>
            <a:r>
              <a:rPr lang="tr-TR" sz="3400" b="1" i="1" dirty="0">
                <a:solidFill>
                  <a:srgbClr val="000000"/>
                </a:solidFill>
              </a:rPr>
              <a:t> ile devam edilmesidir</a:t>
            </a:r>
            <a:r>
              <a:rPr lang="tr-TR" sz="3400" b="1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110000"/>
              </a:lnSpc>
              <a:buNone/>
            </a:pPr>
            <a:endParaRPr lang="tr-TR" sz="3400" b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tr-TR" sz="3400" dirty="0">
                <a:solidFill>
                  <a:srgbClr val="000000"/>
                </a:solidFill>
              </a:rPr>
              <a:t>	70 kg </a:t>
            </a:r>
            <a:r>
              <a:rPr lang="tr-TR" sz="3400" dirty="0" err="1">
                <a:solidFill>
                  <a:srgbClr val="000000"/>
                </a:solidFill>
              </a:rPr>
              <a:t>lik</a:t>
            </a:r>
            <a:r>
              <a:rPr lang="tr-TR" sz="3400" dirty="0">
                <a:solidFill>
                  <a:srgbClr val="000000"/>
                </a:solidFill>
              </a:rPr>
              <a:t> bir erişkin için, </a:t>
            </a:r>
            <a:r>
              <a:rPr lang="tr-TR" sz="3400" dirty="0" err="1">
                <a:solidFill>
                  <a:srgbClr val="000000"/>
                </a:solidFill>
              </a:rPr>
              <a:t>başlangışta</a:t>
            </a:r>
            <a:r>
              <a:rPr lang="tr-TR" sz="3400" dirty="0">
                <a:solidFill>
                  <a:srgbClr val="000000"/>
                </a:solidFill>
              </a:rPr>
              <a:t> 5000U </a:t>
            </a:r>
            <a:r>
              <a:rPr lang="tr-TR" sz="3400" dirty="0" err="1">
                <a:solidFill>
                  <a:srgbClr val="000000"/>
                </a:solidFill>
              </a:rPr>
              <a:t>bolus</a:t>
            </a:r>
            <a:r>
              <a:rPr lang="tr-TR" sz="3400" dirty="0">
                <a:solidFill>
                  <a:srgbClr val="000000"/>
                </a:solidFill>
              </a:rPr>
              <a:t> = 1cc (5000U/mL)</a:t>
            </a:r>
          </a:p>
          <a:p>
            <a:pPr>
              <a:lnSpc>
                <a:spcPct val="110000"/>
              </a:lnSpc>
              <a:buNone/>
            </a:pPr>
            <a:endParaRPr lang="tr-TR" sz="3400" u="sng" strike="sngStrike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tr-TR" sz="3400" dirty="0">
                <a:solidFill>
                  <a:srgbClr val="000000"/>
                </a:solidFill>
              </a:rPr>
              <a:t>Takibi: aktif </a:t>
            </a:r>
            <a:r>
              <a:rPr lang="tr-TR" sz="3400" dirty="0" err="1">
                <a:solidFill>
                  <a:srgbClr val="000000"/>
                </a:solidFill>
              </a:rPr>
              <a:t>parsiyel</a:t>
            </a:r>
            <a:r>
              <a:rPr lang="tr-TR" sz="3400" dirty="0">
                <a:solidFill>
                  <a:srgbClr val="000000"/>
                </a:solidFill>
              </a:rPr>
              <a:t> </a:t>
            </a:r>
            <a:r>
              <a:rPr lang="tr-TR" sz="3400" dirty="0" err="1">
                <a:solidFill>
                  <a:srgbClr val="000000"/>
                </a:solidFill>
              </a:rPr>
              <a:t>tromboplastin</a:t>
            </a:r>
            <a:r>
              <a:rPr lang="tr-TR" sz="3400" dirty="0">
                <a:solidFill>
                  <a:srgbClr val="000000"/>
                </a:solidFill>
              </a:rPr>
              <a:t> zamanı ile (2-4 saatte bir) </a:t>
            </a:r>
            <a:r>
              <a:rPr lang="tr-TR" sz="3400" dirty="0"/>
              <a:t>(x 2)</a:t>
            </a:r>
          </a:p>
          <a:p>
            <a:pPr>
              <a:lnSpc>
                <a:spcPct val="110000"/>
              </a:lnSpc>
            </a:pPr>
            <a:endParaRPr lang="tr-TR" sz="3400" dirty="0"/>
          </a:p>
          <a:p>
            <a:pPr>
              <a:lnSpc>
                <a:spcPct val="110000"/>
              </a:lnSpc>
            </a:pPr>
            <a:r>
              <a:rPr lang="tr-TR" sz="3400" dirty="0"/>
              <a:t>Yarı ömrü: 1.5 -2 saat</a:t>
            </a:r>
          </a:p>
          <a:p>
            <a:pPr>
              <a:lnSpc>
                <a:spcPct val="110000"/>
              </a:lnSpc>
            </a:pPr>
            <a:endParaRPr lang="tr-TR" sz="3400" u="sng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tr-TR" sz="3400" dirty="0" err="1">
                <a:solidFill>
                  <a:srgbClr val="000000"/>
                </a:solidFill>
              </a:rPr>
              <a:t>Protamin</a:t>
            </a:r>
            <a:r>
              <a:rPr lang="tr-TR" sz="3400" dirty="0">
                <a:solidFill>
                  <a:srgbClr val="000000"/>
                </a:solidFill>
              </a:rPr>
              <a:t> sülfat ile </a:t>
            </a:r>
            <a:r>
              <a:rPr lang="tr-TR" sz="3400" dirty="0" err="1">
                <a:solidFill>
                  <a:srgbClr val="000000"/>
                </a:solidFill>
              </a:rPr>
              <a:t>antagonize</a:t>
            </a:r>
            <a:r>
              <a:rPr lang="tr-TR" sz="3400" dirty="0">
                <a:solidFill>
                  <a:srgbClr val="000000"/>
                </a:solidFill>
              </a:rPr>
              <a:t> olur. (100U </a:t>
            </a:r>
            <a:r>
              <a:rPr lang="tr-TR" sz="3400" dirty="0" err="1">
                <a:solidFill>
                  <a:srgbClr val="000000"/>
                </a:solidFill>
              </a:rPr>
              <a:t>Heparin</a:t>
            </a:r>
            <a:r>
              <a:rPr lang="tr-TR" sz="3400" dirty="0">
                <a:solidFill>
                  <a:srgbClr val="000000"/>
                </a:solidFill>
              </a:rPr>
              <a:t> : 1-1.5mg </a:t>
            </a:r>
            <a:r>
              <a:rPr lang="tr-TR" sz="3400" dirty="0" err="1">
                <a:solidFill>
                  <a:srgbClr val="000000"/>
                </a:solidFill>
              </a:rPr>
              <a:t>protamin</a:t>
            </a:r>
            <a:r>
              <a:rPr lang="tr-TR" sz="3400" dirty="0">
                <a:solidFill>
                  <a:srgbClr val="000000"/>
                </a:solidFill>
              </a:rPr>
              <a:t> sülfat)</a:t>
            </a:r>
            <a:endParaRPr lang="tr-TR" sz="3400" b="1" u="sng" dirty="0">
              <a:solidFill>
                <a:srgbClr val="000000"/>
              </a:solidFill>
            </a:endParaRPr>
          </a:p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7" name="Picture 2" descr="F:\Tıp\Farmakoloji\deney protokolu\Deney fotolari\Picture 042.jpg"/>
          <p:cNvPicPr>
            <a:picLocks noChangeAspect="1" noChangeArrowheads="1"/>
          </p:cNvPicPr>
          <p:nvPr/>
        </p:nvPicPr>
        <p:blipFill>
          <a:blip r:embed="rId2" cstate="print"/>
          <a:srcRect l="24981" r="41532" b="5502"/>
          <a:stretch>
            <a:fillRect/>
          </a:stretch>
        </p:blipFill>
        <p:spPr bwMode="auto">
          <a:xfrm>
            <a:off x="5868144" y="-1"/>
            <a:ext cx="3275856" cy="693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99392"/>
            <a:ext cx="8229600" cy="1143000"/>
          </a:xfrm>
        </p:spPr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</a:rPr>
              <a:t>II. Düşük molekül ağırlıklı </a:t>
            </a:r>
            <a:r>
              <a:rPr lang="tr-TR" sz="3200" b="1" dirty="0" err="1">
                <a:solidFill>
                  <a:srgbClr val="FF0000"/>
                </a:solidFill>
              </a:rPr>
              <a:t>heparinler</a:t>
            </a:r>
            <a:r>
              <a:rPr lang="tr-TR" sz="3200" b="1" dirty="0">
                <a:solidFill>
                  <a:srgbClr val="FF0000"/>
                </a:solidFill>
              </a:rPr>
              <a:t> (DMAH)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712968" cy="54006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tr-TR" sz="2400" dirty="0" err="1"/>
              <a:t>Heparin</a:t>
            </a:r>
            <a:r>
              <a:rPr lang="tr-TR" sz="2400" dirty="0"/>
              <a:t> gibi faktör </a:t>
            </a:r>
            <a:r>
              <a:rPr lang="tr-TR" sz="2400" dirty="0" err="1"/>
              <a:t>Xa</a:t>
            </a:r>
            <a:r>
              <a:rPr lang="tr-TR" sz="2400" dirty="0"/>
              <a:t> </a:t>
            </a:r>
            <a:r>
              <a:rPr lang="tr-TR" sz="2400" dirty="0" err="1"/>
              <a:t>yı</a:t>
            </a:r>
            <a:r>
              <a:rPr lang="tr-TR" sz="2400" dirty="0"/>
              <a:t> </a:t>
            </a:r>
            <a:r>
              <a:rPr lang="tr-TR" sz="2400" dirty="0" err="1"/>
              <a:t>inaktive</a:t>
            </a:r>
            <a:r>
              <a:rPr lang="tr-TR" sz="2400" dirty="0"/>
              <a:t> ederler.</a:t>
            </a:r>
          </a:p>
          <a:p>
            <a:pPr algn="just">
              <a:lnSpc>
                <a:spcPct val="130000"/>
              </a:lnSpc>
            </a:pPr>
            <a:r>
              <a:rPr lang="tr-TR" sz="2400" dirty="0"/>
              <a:t>Klasik </a:t>
            </a:r>
            <a:r>
              <a:rPr lang="tr-TR" sz="2400" dirty="0" err="1"/>
              <a:t>heparine</a:t>
            </a:r>
            <a:r>
              <a:rPr lang="tr-TR" sz="2400" dirty="0"/>
              <a:t> göre, dolaşımdan daha yavaş temizlenirler.</a:t>
            </a:r>
          </a:p>
          <a:p>
            <a:pPr algn="just">
              <a:lnSpc>
                <a:spcPct val="130000"/>
              </a:lnSpc>
            </a:pPr>
            <a:r>
              <a:rPr lang="tr-TR" sz="2400" dirty="0"/>
              <a:t>Eliminasyon yarı ömrü </a:t>
            </a:r>
            <a:r>
              <a:rPr lang="tr-TR" sz="2400" dirty="0" err="1"/>
              <a:t>subkutan</a:t>
            </a:r>
            <a:r>
              <a:rPr lang="tr-TR" sz="2400" dirty="0"/>
              <a:t> uygulama sonrası 3 ile 6 saat olup standart </a:t>
            </a:r>
            <a:r>
              <a:rPr lang="tr-TR" sz="2400" dirty="0" err="1"/>
              <a:t>heparinin</a:t>
            </a:r>
            <a:r>
              <a:rPr lang="tr-TR" sz="2400" dirty="0"/>
              <a:t> aksine dozdan bağımsızdır. </a:t>
            </a:r>
          </a:p>
          <a:p>
            <a:pPr algn="just">
              <a:lnSpc>
                <a:spcPct val="130000"/>
              </a:lnSpc>
            </a:pPr>
            <a:r>
              <a:rPr lang="tr-TR" sz="2400" dirty="0"/>
              <a:t>Bu </a:t>
            </a:r>
            <a:r>
              <a:rPr lang="tr-TR" sz="2400" dirty="0" err="1"/>
              <a:t>yüzden</a:t>
            </a:r>
            <a:r>
              <a:rPr lang="tr-TR" sz="2400" dirty="0"/>
              <a:t> </a:t>
            </a:r>
            <a:r>
              <a:rPr lang="tr-TR" sz="2400" dirty="0" err="1"/>
              <a:t>DMAH’ler</a:t>
            </a:r>
            <a:r>
              <a:rPr lang="tr-TR" sz="2400" dirty="0"/>
              <a:t> kiloya uygun dozda özel koşullar dışında </a:t>
            </a:r>
            <a:r>
              <a:rPr lang="tr-TR" sz="2400" b="1" dirty="0" err="1"/>
              <a:t>laboratuar</a:t>
            </a:r>
            <a:r>
              <a:rPr lang="tr-TR" sz="2400" b="1" dirty="0"/>
              <a:t> izlem gerektirmeden</a:t>
            </a:r>
            <a:r>
              <a:rPr lang="tr-TR" sz="2400" dirty="0"/>
              <a:t> uygulanabilir.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tr-TR" sz="2400" dirty="0"/>
              <a:t>     (Gebeler, böbrek yetmezliği olanlar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tr-TR" sz="2400" dirty="0"/>
              <a:t>      ve </a:t>
            </a:r>
            <a:r>
              <a:rPr lang="tr-TR" sz="2400" dirty="0" err="1"/>
              <a:t>obez</a:t>
            </a:r>
            <a:r>
              <a:rPr lang="tr-TR" sz="2400" dirty="0"/>
              <a:t> hastalarda anti faktör </a:t>
            </a:r>
            <a:r>
              <a:rPr lang="tr-TR" sz="2400" dirty="0" err="1"/>
              <a:t>Xa</a:t>
            </a:r>
            <a:r>
              <a:rPr lang="tr-TR" sz="2400" dirty="0"/>
              <a:t>  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tr-TR" sz="2400" dirty="0"/>
              <a:t>     aktivitesi ile takip edilebilir. </a:t>
            </a:r>
          </a:p>
          <a:p>
            <a:pPr algn="just">
              <a:lnSpc>
                <a:spcPct val="130000"/>
              </a:lnSpc>
            </a:pPr>
            <a:r>
              <a:rPr lang="tr-TR" sz="2400" dirty="0"/>
              <a:t>Her ürün için doz rejimi farklılıklar gösterir.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tr-TR" sz="2400" dirty="0"/>
          </a:p>
          <a:p>
            <a:pPr algn="just">
              <a:lnSpc>
                <a:spcPct val="130000"/>
              </a:lnSpc>
            </a:pPr>
            <a:endParaRPr lang="tr-TR" sz="2400" dirty="0"/>
          </a:p>
          <a:p>
            <a:pPr algn="just">
              <a:lnSpc>
                <a:spcPct val="130000"/>
              </a:lnSpc>
            </a:pPr>
            <a:endParaRPr lang="tr-TR" sz="2400" dirty="0"/>
          </a:p>
          <a:p>
            <a:pPr algn="just">
              <a:lnSpc>
                <a:spcPct val="130000"/>
              </a:lnSpc>
            </a:pPr>
            <a:endParaRPr lang="tr-TR" sz="2400" dirty="0"/>
          </a:p>
          <a:p>
            <a:pPr algn="just">
              <a:lnSpc>
                <a:spcPct val="130000"/>
              </a:lnSpc>
            </a:pPr>
            <a:endParaRPr lang="tr-TR" sz="2400" dirty="0"/>
          </a:p>
        </p:txBody>
      </p:sp>
      <p:pic>
        <p:nvPicPr>
          <p:cNvPr id="4" name="4 Resim" descr="vte_01_23_23_l2_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77072"/>
            <a:ext cx="2360063" cy="190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9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AKUT DERİN VEN TROMBOZU (DVT)</a:t>
            </a:r>
            <a:endParaRPr lang="tr-TR" sz="4000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err="1"/>
              <a:t>Venöz</a:t>
            </a:r>
            <a:r>
              <a:rPr lang="tr-TR" sz="2400" dirty="0"/>
              <a:t> </a:t>
            </a:r>
            <a:r>
              <a:rPr lang="tr-TR" sz="2400" dirty="0" err="1"/>
              <a:t>Tromboz</a:t>
            </a:r>
            <a:r>
              <a:rPr lang="tr-TR" sz="2400" dirty="0"/>
              <a:t> konusunda </a:t>
            </a:r>
            <a:r>
              <a:rPr lang="tr-TR" sz="2400" b="1" dirty="0"/>
              <a:t>“</a:t>
            </a:r>
            <a:r>
              <a:rPr lang="tr-TR" sz="2400" b="1" dirty="0" err="1"/>
              <a:t>Virchow</a:t>
            </a:r>
            <a:r>
              <a:rPr lang="tr-TR" sz="2400" b="1" dirty="0"/>
              <a:t> </a:t>
            </a:r>
            <a:r>
              <a:rPr lang="tr-TR" sz="2400" b="1" dirty="0" err="1"/>
              <a:t>triadı</a:t>
            </a:r>
            <a:r>
              <a:rPr lang="tr-TR" sz="2400" b="1" dirty="0"/>
              <a:t>” </a:t>
            </a:r>
            <a:r>
              <a:rPr lang="tr-TR" sz="2400" dirty="0"/>
              <a:t>19 yy dan beri</a:t>
            </a:r>
          </a:p>
          <a:p>
            <a:pPr>
              <a:buNone/>
            </a:pPr>
            <a:r>
              <a:rPr lang="tr-TR" sz="2400" dirty="0"/>
              <a:t>geçerliliğini korumaktadır</a:t>
            </a:r>
            <a:endParaRPr lang="tr-TR" sz="2400" u="sng" dirty="0"/>
          </a:p>
          <a:p>
            <a:pPr>
              <a:buNone/>
            </a:pPr>
            <a:r>
              <a:rPr lang="tr-TR" sz="2400" b="1" dirty="0">
                <a:solidFill>
                  <a:srgbClr val="FF0000"/>
                </a:solidFill>
              </a:rPr>
              <a:t>	1 </a:t>
            </a:r>
            <a:r>
              <a:rPr lang="tr-TR" sz="2400" b="1" dirty="0" err="1">
                <a:solidFill>
                  <a:srgbClr val="000000"/>
                </a:solidFill>
              </a:rPr>
              <a:t>Staz</a:t>
            </a:r>
            <a:r>
              <a:rPr lang="tr-TR" sz="2400" b="1" dirty="0">
                <a:solidFill>
                  <a:srgbClr val="FF0000"/>
                </a:solidFill>
              </a:rPr>
              <a:t>     2 </a:t>
            </a:r>
            <a:r>
              <a:rPr lang="tr-TR" sz="2400" b="1" dirty="0">
                <a:solidFill>
                  <a:srgbClr val="000000"/>
                </a:solidFill>
              </a:rPr>
              <a:t>Damar duvarı </a:t>
            </a:r>
            <a:r>
              <a:rPr lang="tr-TR" sz="2400" b="1" dirty="0" err="1">
                <a:solidFill>
                  <a:srgbClr val="000000"/>
                </a:solidFill>
              </a:rPr>
              <a:t>harabiyeti</a:t>
            </a:r>
            <a:r>
              <a:rPr lang="tr-TR" sz="2400" b="1" dirty="0">
                <a:solidFill>
                  <a:srgbClr val="FF0000"/>
                </a:solidFill>
              </a:rPr>
              <a:t>    3 </a:t>
            </a:r>
            <a:r>
              <a:rPr lang="tr-TR" sz="2400" b="1" dirty="0" err="1">
                <a:solidFill>
                  <a:srgbClr val="000000"/>
                </a:solidFill>
              </a:rPr>
              <a:t>Hiperkoagulabilite</a:t>
            </a:r>
            <a:endParaRPr lang="tr-TR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400" b="1" dirty="0" err="1">
                <a:solidFill>
                  <a:srgbClr val="FF0000"/>
                </a:solidFill>
              </a:rPr>
              <a:t>Pulmoner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Emboli</a:t>
            </a:r>
            <a:r>
              <a:rPr lang="tr-TR" sz="2400" b="1" dirty="0">
                <a:solidFill>
                  <a:srgbClr val="FF0000"/>
                </a:solidFill>
              </a:rPr>
              <a:t> (PE)</a:t>
            </a:r>
            <a:r>
              <a:rPr lang="tr-TR" sz="2400" b="1" dirty="0">
                <a:solidFill>
                  <a:srgbClr val="000000"/>
                </a:solidFill>
              </a:rPr>
              <a:t> </a:t>
            </a:r>
            <a:r>
              <a:rPr lang="tr-TR" sz="2400" dirty="0">
                <a:solidFill>
                  <a:srgbClr val="000000"/>
                </a:solidFill>
              </a:rPr>
              <a:t>DVT </a:t>
            </a:r>
            <a:r>
              <a:rPr lang="tr-TR" sz="2400" dirty="0" err="1">
                <a:solidFill>
                  <a:srgbClr val="000000"/>
                </a:solidFill>
              </a:rPr>
              <a:t>nin</a:t>
            </a:r>
            <a:r>
              <a:rPr lang="tr-TR" sz="2400" dirty="0">
                <a:solidFill>
                  <a:srgbClr val="000000"/>
                </a:solidFill>
              </a:rPr>
              <a:t> en korkulan komplikasyonu !</a:t>
            </a:r>
          </a:p>
          <a:p>
            <a:r>
              <a:rPr lang="tr-TR" sz="2400" dirty="0"/>
              <a:t>Toplardamarlar içerisinde şekillenen pıhtıdan kopan parçaların sağ kalp yoluyla </a:t>
            </a:r>
            <a:r>
              <a:rPr lang="tr-TR" sz="2400" dirty="0" err="1"/>
              <a:t>pulmoner</a:t>
            </a:r>
            <a:r>
              <a:rPr lang="tr-TR" sz="2400" dirty="0"/>
              <a:t> arterlere ulaşmaları ve tutunmaları</a:t>
            </a:r>
            <a:endParaRPr lang="tr-TR" sz="2400" b="1" u="sng" dirty="0"/>
          </a:p>
          <a:p>
            <a:r>
              <a:rPr lang="tr-TR" sz="2400" dirty="0"/>
              <a:t>PE </a:t>
            </a:r>
            <a:r>
              <a:rPr lang="tr-TR" sz="2400" dirty="0" err="1"/>
              <a:t>mortal</a:t>
            </a:r>
            <a:r>
              <a:rPr lang="tr-TR" sz="2400" dirty="0"/>
              <a:t> sonuçlanabilen oldukça ciddi bir durumdur. </a:t>
            </a:r>
            <a:endParaRPr lang="tr-TR" sz="2400" b="1" u="sng" dirty="0"/>
          </a:p>
          <a:p>
            <a:pPr>
              <a:buNone/>
            </a:pPr>
            <a:r>
              <a:rPr lang="tr-TR" sz="2400" b="1" dirty="0">
                <a:solidFill>
                  <a:srgbClr val="FF0000"/>
                </a:solidFill>
              </a:rPr>
              <a:t>Paradoksal </a:t>
            </a:r>
            <a:r>
              <a:rPr lang="tr-TR" sz="2400" b="1" dirty="0" err="1">
                <a:solidFill>
                  <a:srgbClr val="FF0000"/>
                </a:solidFill>
              </a:rPr>
              <a:t>emboli</a:t>
            </a:r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400" dirty="0"/>
              <a:t>ASD ve VSD varlığında, toplardamar kaynaklı sistemik </a:t>
            </a:r>
            <a:r>
              <a:rPr lang="tr-TR" sz="2400" dirty="0" err="1"/>
              <a:t>arteriyel</a:t>
            </a:r>
            <a:endParaRPr lang="tr-TR" sz="2400" dirty="0"/>
          </a:p>
          <a:p>
            <a:pPr>
              <a:buNone/>
            </a:pPr>
            <a:r>
              <a:rPr lang="tr-TR" sz="2400" dirty="0"/>
              <a:t>	</a:t>
            </a:r>
            <a:r>
              <a:rPr lang="tr-TR" sz="2400" dirty="0" err="1"/>
              <a:t>emboliler</a:t>
            </a:r>
            <a:r>
              <a:rPr lang="tr-TR" sz="2400" dirty="0"/>
              <a:t> görülmesi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507412" cy="1143000"/>
          </a:xfrm>
        </p:spPr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</a:rPr>
              <a:t>DMAH</a:t>
            </a:r>
            <a:r>
              <a:rPr lang="ja-JP" altLang="tr-TR" sz="3200" b="1" dirty="0">
                <a:solidFill>
                  <a:srgbClr val="FF0000"/>
                </a:solidFill>
                <a:latin typeface="Arial"/>
              </a:rPr>
              <a:t>’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lerin</a:t>
            </a:r>
            <a:r>
              <a:rPr lang="tr-TR" sz="3200" b="1" dirty="0">
                <a:solidFill>
                  <a:srgbClr val="FF0000"/>
                </a:solidFill>
              </a:rPr>
              <a:t> standart </a:t>
            </a:r>
            <a:r>
              <a:rPr lang="tr-TR" sz="3200" b="1" dirty="0" err="1">
                <a:solidFill>
                  <a:srgbClr val="FF0000"/>
                </a:solidFill>
              </a:rPr>
              <a:t>heparine</a:t>
            </a:r>
            <a:r>
              <a:rPr lang="tr-TR" sz="3200" b="1" dirty="0">
                <a:solidFill>
                  <a:srgbClr val="FF0000"/>
                </a:solidFill>
              </a:rPr>
              <a:t> üstünlükleri</a:t>
            </a:r>
            <a:br>
              <a:rPr lang="tr-TR" sz="3200" b="1" dirty="0">
                <a:solidFill>
                  <a:srgbClr val="FF0000"/>
                </a:solidFill>
              </a:rPr>
            </a:b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sz="2400" dirty="0"/>
              <a:t>1. </a:t>
            </a:r>
            <a:r>
              <a:rPr lang="tr-TR" sz="2400" dirty="0" err="1"/>
              <a:t>Trombini</a:t>
            </a:r>
            <a:r>
              <a:rPr lang="tr-TR" sz="2400" dirty="0"/>
              <a:t> Faktör </a:t>
            </a:r>
            <a:r>
              <a:rPr lang="tr-TR" sz="2400" dirty="0" err="1"/>
              <a:t>Xa</a:t>
            </a:r>
            <a:r>
              <a:rPr lang="ja-JP" altLang="tr-TR" sz="2400" dirty="0">
                <a:latin typeface="Arial"/>
              </a:rPr>
              <a:t>’</a:t>
            </a:r>
            <a:r>
              <a:rPr lang="tr-TR" sz="2400" dirty="0"/>
              <a:t> ya göre daha az </a:t>
            </a:r>
            <a:r>
              <a:rPr lang="tr-TR" sz="2400" dirty="0" err="1"/>
              <a:t>inhibe</a:t>
            </a:r>
            <a:r>
              <a:rPr lang="tr-TR" sz="2400" dirty="0"/>
              <a:t> eder.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sz="2400" dirty="0"/>
              <a:t>2. Deri altı yolu ile kullanıldığında </a:t>
            </a:r>
            <a:r>
              <a:rPr lang="tr-TR" sz="2400" dirty="0" err="1"/>
              <a:t>biyoyararlanımı</a:t>
            </a:r>
            <a:r>
              <a:rPr lang="tr-TR" sz="2400" dirty="0"/>
              <a:t> yüksektir.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sz="2400" dirty="0"/>
              <a:t>3. Yarılanma ömrü daha uzun, plazma proteinleri ve </a:t>
            </a:r>
            <a:r>
              <a:rPr lang="tr-TR" sz="2400" dirty="0" err="1"/>
              <a:t>endotel</a:t>
            </a:r>
            <a:r>
              <a:rPr lang="tr-TR" sz="2400" dirty="0"/>
              <a:t> hücrelerine , </a:t>
            </a:r>
            <a:r>
              <a:rPr lang="tr-TR" sz="2400" dirty="0" err="1"/>
              <a:t>makrofajlara</a:t>
            </a:r>
            <a:r>
              <a:rPr lang="tr-TR" sz="2400" dirty="0"/>
              <a:t> daha az bağlanır.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sz="2400" dirty="0"/>
              <a:t>4. Günde tek veya iki doz olarak kullanılabilirler.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sz="2400" dirty="0"/>
              <a:t>5. Özel koşullar dışında </a:t>
            </a:r>
            <a:r>
              <a:rPr lang="tr-TR" sz="2400" dirty="0" err="1"/>
              <a:t>laboratuar</a:t>
            </a:r>
            <a:r>
              <a:rPr lang="tr-TR" sz="2400" dirty="0"/>
              <a:t> izlemi gerektirmeden devamlı </a:t>
            </a:r>
            <a:r>
              <a:rPr lang="tr-TR" sz="2400" dirty="0" err="1"/>
              <a:t>antitrombotik</a:t>
            </a:r>
            <a:r>
              <a:rPr lang="tr-TR" sz="2400" dirty="0"/>
              <a:t> etki gösterirler.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sz="2400" dirty="0"/>
              <a:t>6. </a:t>
            </a:r>
            <a:r>
              <a:rPr lang="tr-TR" sz="2400" dirty="0" err="1"/>
              <a:t>Platelet</a:t>
            </a:r>
            <a:r>
              <a:rPr lang="tr-TR" sz="2400" dirty="0"/>
              <a:t> Faktör 4</a:t>
            </a:r>
            <a:r>
              <a:rPr lang="ja-JP" altLang="tr-TR" sz="2400" dirty="0">
                <a:latin typeface="Arial"/>
              </a:rPr>
              <a:t>‘</a:t>
            </a:r>
            <a:r>
              <a:rPr lang="tr-TR" sz="2400" dirty="0"/>
              <a:t>e daha az bağlanır, HIT (</a:t>
            </a:r>
            <a:r>
              <a:rPr lang="tr-TR" sz="2400" dirty="0" err="1"/>
              <a:t>Heparine</a:t>
            </a:r>
            <a:r>
              <a:rPr lang="tr-TR" sz="2400" dirty="0"/>
              <a:t> bağlı </a:t>
            </a:r>
            <a:r>
              <a:rPr lang="tr-TR" sz="2400" dirty="0" err="1"/>
              <a:t>immun</a:t>
            </a:r>
            <a:r>
              <a:rPr lang="tr-TR" sz="2400" dirty="0"/>
              <a:t> </a:t>
            </a:r>
            <a:r>
              <a:rPr lang="tr-TR" sz="2400" dirty="0" err="1"/>
              <a:t>trombositopeni</a:t>
            </a:r>
            <a:r>
              <a:rPr lang="tr-TR" sz="2400" dirty="0"/>
              <a:t>) daha az sıklıkla görülür.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tr-TR" sz="2400" dirty="0"/>
              <a:t>7. </a:t>
            </a:r>
            <a:r>
              <a:rPr lang="tr-TR" sz="2400" dirty="0" err="1"/>
              <a:t>Osteoklast</a:t>
            </a:r>
            <a:r>
              <a:rPr lang="tr-TR" sz="2400" dirty="0"/>
              <a:t> aktivasyonu ve </a:t>
            </a:r>
            <a:r>
              <a:rPr lang="tr-TR" sz="2400" dirty="0" err="1"/>
              <a:t>osteopeni</a:t>
            </a:r>
            <a:r>
              <a:rPr lang="tr-TR" sz="2400" dirty="0"/>
              <a:t> sıklığı daha azdır</a:t>
            </a:r>
          </a:p>
        </p:txBody>
      </p:sp>
    </p:spTree>
    <p:extLst>
      <p:ext uri="{BB962C8B-B14F-4D97-AF65-F5344CB8AC3E}">
        <p14:creationId xmlns:p14="http://schemas.microsoft.com/office/powerpoint/2010/main" val="416570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br>
              <a:rPr lang="tr-TR" b="1" dirty="0">
                <a:solidFill>
                  <a:srgbClr val="FF0000"/>
                </a:solidFill>
              </a:rPr>
            </a:br>
            <a:r>
              <a:rPr lang="tr-TR" sz="3600" b="1" dirty="0">
                <a:solidFill>
                  <a:srgbClr val="FF0000"/>
                </a:solidFill>
              </a:rPr>
              <a:t>III. Yeni Nesil Oral </a:t>
            </a:r>
            <a:r>
              <a:rPr lang="tr-TR" sz="3600" b="1" dirty="0" err="1">
                <a:solidFill>
                  <a:srgbClr val="FF0000"/>
                </a:solidFill>
              </a:rPr>
              <a:t>Antikoagülanlar</a:t>
            </a:r>
            <a:r>
              <a:rPr lang="en-US" sz="3600" b="1" dirty="0"/>
              <a:t> 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43076"/>
            <a:ext cx="8186766" cy="3971940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Hızlı başlayan ve uzun süren etki</a:t>
            </a:r>
          </a:p>
          <a:p>
            <a:r>
              <a:rPr lang="tr-TR" sz="2400" dirty="0"/>
              <a:t>Laboratuar izlemi gerektirmeden uygulanabilirler.</a:t>
            </a:r>
          </a:p>
          <a:p>
            <a:r>
              <a:rPr lang="tr-TR" sz="2400" dirty="0"/>
              <a:t>Oral kullanım avantajı</a:t>
            </a:r>
          </a:p>
          <a:p>
            <a:r>
              <a:rPr lang="tr-TR" sz="2400" b="1" dirty="0"/>
              <a:t>Dabigatran </a:t>
            </a:r>
            <a:r>
              <a:rPr lang="tr-TR" sz="2400" dirty="0"/>
              <a:t>(</a:t>
            </a:r>
            <a:r>
              <a:rPr lang="tr-TR" sz="2400" dirty="0" err="1"/>
              <a:t>Pradaxa</a:t>
            </a:r>
            <a:r>
              <a:rPr lang="tr-TR" sz="2400" dirty="0"/>
              <a:t>): </a:t>
            </a:r>
            <a:r>
              <a:rPr lang="tr-TR" sz="2400" dirty="0" err="1"/>
              <a:t>Fct</a:t>
            </a:r>
            <a:r>
              <a:rPr lang="tr-TR" sz="2400" dirty="0"/>
              <a:t> </a:t>
            </a:r>
            <a:r>
              <a:rPr lang="tr-TR" sz="2400" dirty="0" err="1"/>
              <a:t>IIa</a:t>
            </a:r>
            <a:r>
              <a:rPr lang="tr-TR" sz="2400" dirty="0"/>
              <a:t> inhibitörü</a:t>
            </a:r>
          </a:p>
          <a:p>
            <a:r>
              <a:rPr lang="en-US" sz="2400" b="1" dirty="0" err="1"/>
              <a:t>Rivaroxaban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Xarelto</a:t>
            </a:r>
            <a:r>
              <a:rPr lang="tr-TR" sz="2400" dirty="0"/>
              <a:t>):</a:t>
            </a:r>
            <a:r>
              <a:rPr lang="tr-TR" sz="2400" b="1" dirty="0"/>
              <a:t> </a:t>
            </a:r>
            <a:r>
              <a:rPr lang="tr-TR" sz="2400" dirty="0"/>
              <a:t>Fct </a:t>
            </a:r>
            <a:r>
              <a:rPr lang="tr-TR" sz="2400" dirty="0" err="1"/>
              <a:t>Xa</a:t>
            </a:r>
            <a:r>
              <a:rPr lang="tr-TR" sz="2400" dirty="0"/>
              <a:t> inhibitörü</a:t>
            </a:r>
          </a:p>
          <a:p>
            <a:r>
              <a:rPr lang="tr-TR" sz="2400" b="1" dirty="0" err="1"/>
              <a:t>Apixaban</a:t>
            </a:r>
            <a:r>
              <a:rPr lang="tr-TR" sz="2400" b="1" dirty="0"/>
              <a:t> </a:t>
            </a:r>
            <a:r>
              <a:rPr lang="tr-TR" sz="2400" dirty="0"/>
              <a:t>(</a:t>
            </a:r>
            <a:r>
              <a:rPr lang="tr-TR" sz="2400" dirty="0" err="1"/>
              <a:t>Eliquis</a:t>
            </a:r>
            <a:r>
              <a:rPr lang="tr-TR" sz="2400" dirty="0"/>
              <a:t>): Fct </a:t>
            </a:r>
            <a:r>
              <a:rPr lang="tr-TR" sz="2400" dirty="0" err="1"/>
              <a:t>Xa</a:t>
            </a:r>
            <a:r>
              <a:rPr lang="tr-TR" sz="2400" dirty="0"/>
              <a:t> inhibitörü</a:t>
            </a:r>
          </a:p>
          <a:p>
            <a:r>
              <a:rPr lang="tr-TR" sz="2400" b="1" dirty="0"/>
              <a:t>Edoxaban</a:t>
            </a:r>
            <a:r>
              <a:rPr lang="tr-TR" sz="2400" dirty="0"/>
              <a:t>: </a:t>
            </a:r>
            <a:r>
              <a:rPr lang="tr-TR" sz="2400" dirty="0" err="1"/>
              <a:t>Fct</a:t>
            </a:r>
            <a:r>
              <a:rPr lang="tr-TR" sz="2400" dirty="0"/>
              <a:t> </a:t>
            </a:r>
            <a:r>
              <a:rPr lang="tr-TR" sz="2400" dirty="0" err="1"/>
              <a:t>Xa</a:t>
            </a:r>
            <a:r>
              <a:rPr lang="tr-TR" sz="2400" dirty="0"/>
              <a:t> inhibitörü</a:t>
            </a:r>
          </a:p>
          <a:p>
            <a:pPr marL="0" indent="0">
              <a:buNone/>
            </a:pPr>
            <a:endParaRPr lang="tr-TR" sz="2400" b="1" dirty="0"/>
          </a:p>
          <a:p>
            <a:r>
              <a:rPr lang="tr-TR" sz="2400" dirty="0"/>
              <a:t>Kanama komplikasyonlarında etkinin geri çevirmesinde zorluklar ve tecrübe eksikliği !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0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B. UZUN DÖNEM TEDAVİ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/>
              <a:t>Seçeneklerimiz ? 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I. Yeni Nesil Oral </a:t>
            </a:r>
            <a:r>
              <a:rPr lang="tr-TR" sz="2400" b="1" dirty="0" err="1">
                <a:solidFill>
                  <a:srgbClr val="FF0000"/>
                </a:solidFill>
              </a:rPr>
              <a:t>Antikoagulanlar</a:t>
            </a:r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400" b="1" dirty="0"/>
              <a:t>Dabigatran </a:t>
            </a:r>
            <a:r>
              <a:rPr lang="tr-TR" sz="2400" dirty="0"/>
              <a:t>(</a:t>
            </a:r>
            <a:r>
              <a:rPr lang="tr-TR" sz="2400" dirty="0" err="1"/>
              <a:t>Pradaxa</a:t>
            </a:r>
            <a:r>
              <a:rPr lang="tr-TR" sz="2400" dirty="0"/>
              <a:t>): </a:t>
            </a:r>
            <a:r>
              <a:rPr lang="tr-TR" sz="2400" dirty="0" err="1"/>
              <a:t>Fct</a:t>
            </a:r>
            <a:r>
              <a:rPr lang="tr-TR" sz="2400" dirty="0"/>
              <a:t> </a:t>
            </a:r>
            <a:r>
              <a:rPr lang="tr-TR" sz="2400" dirty="0" err="1"/>
              <a:t>IIa</a:t>
            </a:r>
            <a:r>
              <a:rPr lang="tr-TR" sz="2400" dirty="0"/>
              <a:t> inhibitörü</a:t>
            </a:r>
          </a:p>
          <a:p>
            <a:r>
              <a:rPr lang="en-US" sz="2400" b="1" dirty="0" err="1"/>
              <a:t>Rivaroxaban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Xarelto</a:t>
            </a:r>
            <a:r>
              <a:rPr lang="tr-TR" sz="2400" dirty="0"/>
              <a:t>):</a:t>
            </a:r>
            <a:r>
              <a:rPr lang="tr-TR" sz="2400" b="1" dirty="0"/>
              <a:t> </a:t>
            </a:r>
            <a:r>
              <a:rPr lang="tr-TR" sz="2400" dirty="0" err="1"/>
              <a:t>Fct</a:t>
            </a:r>
            <a:r>
              <a:rPr lang="tr-TR" sz="2400" dirty="0"/>
              <a:t> </a:t>
            </a:r>
            <a:r>
              <a:rPr lang="tr-TR" sz="2400" dirty="0" err="1"/>
              <a:t>Xa</a:t>
            </a:r>
            <a:r>
              <a:rPr lang="tr-TR" sz="2400" dirty="0"/>
              <a:t> inhibitörü</a:t>
            </a:r>
          </a:p>
          <a:p>
            <a:r>
              <a:rPr lang="tr-TR" sz="2400" b="1" dirty="0" err="1"/>
              <a:t>Apixaban</a:t>
            </a:r>
            <a:r>
              <a:rPr lang="tr-TR" sz="2400" b="1" dirty="0"/>
              <a:t> </a:t>
            </a:r>
            <a:r>
              <a:rPr lang="tr-TR" sz="2400" dirty="0"/>
              <a:t>(</a:t>
            </a:r>
            <a:r>
              <a:rPr lang="tr-TR" sz="2400" dirty="0" err="1"/>
              <a:t>Eliquis</a:t>
            </a:r>
            <a:r>
              <a:rPr lang="tr-TR" sz="2400" dirty="0"/>
              <a:t>): </a:t>
            </a:r>
            <a:r>
              <a:rPr lang="tr-TR" sz="2400" dirty="0" err="1"/>
              <a:t>Fct</a:t>
            </a:r>
            <a:r>
              <a:rPr lang="tr-TR" sz="2400" dirty="0"/>
              <a:t> </a:t>
            </a:r>
            <a:r>
              <a:rPr lang="tr-TR" sz="2400" dirty="0" err="1"/>
              <a:t>Xa</a:t>
            </a:r>
            <a:r>
              <a:rPr lang="tr-TR" sz="2400" dirty="0"/>
              <a:t> inhibitörü</a:t>
            </a:r>
          </a:p>
          <a:p>
            <a:r>
              <a:rPr lang="tr-TR" sz="2400" b="1" dirty="0"/>
              <a:t>Edoxaban</a:t>
            </a:r>
            <a:r>
              <a:rPr lang="tr-TR" sz="2400" dirty="0"/>
              <a:t>: </a:t>
            </a:r>
            <a:r>
              <a:rPr lang="tr-TR" sz="2400" dirty="0" err="1"/>
              <a:t>Fct</a:t>
            </a:r>
            <a:r>
              <a:rPr lang="tr-TR" sz="2400" dirty="0"/>
              <a:t> </a:t>
            </a:r>
            <a:r>
              <a:rPr lang="tr-TR" sz="2400" dirty="0" err="1"/>
              <a:t>Xa</a:t>
            </a:r>
            <a:r>
              <a:rPr lang="tr-TR" sz="2400" dirty="0"/>
              <a:t> inhibitörü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II. </a:t>
            </a:r>
            <a:r>
              <a:rPr lang="tr-TR" sz="2400" b="1" dirty="0">
                <a:solidFill>
                  <a:srgbClr val="FF0000"/>
                </a:solidFill>
              </a:rPr>
              <a:t>Oral </a:t>
            </a:r>
            <a:r>
              <a:rPr lang="tr-TR" sz="2400" b="1" dirty="0" err="1">
                <a:solidFill>
                  <a:srgbClr val="FF0000"/>
                </a:solidFill>
              </a:rPr>
              <a:t>Antikoagülanlar</a:t>
            </a:r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400" dirty="0" err="1"/>
              <a:t>Varfarin</a:t>
            </a:r>
            <a:r>
              <a:rPr lang="tr-TR" sz="2400" dirty="0"/>
              <a:t> Sodyum (</a:t>
            </a:r>
            <a:r>
              <a:rPr lang="tr-TR" sz="2400" dirty="0" err="1"/>
              <a:t>Coumadin</a:t>
            </a:r>
            <a:r>
              <a:rPr lang="tr-TR" sz="2400" dirty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Up Arrow 4"/>
          <p:cNvSpPr/>
          <p:nvPr/>
        </p:nvSpPr>
        <p:spPr>
          <a:xfrm>
            <a:off x="7236296" y="1988840"/>
            <a:ext cx="504056" cy="7200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0800000">
            <a:off x="7236296" y="4581128"/>
            <a:ext cx="504056" cy="7200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2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br>
              <a:rPr lang="tr-TR" b="1" dirty="0">
                <a:solidFill>
                  <a:srgbClr val="FF0000"/>
                </a:solidFill>
              </a:rPr>
            </a:br>
            <a:r>
              <a:rPr lang="tr-TR" sz="3600" b="1" dirty="0">
                <a:solidFill>
                  <a:srgbClr val="FF0000"/>
                </a:solidFill>
              </a:rPr>
              <a:t>I. Yeni Nesil Oral </a:t>
            </a:r>
            <a:r>
              <a:rPr lang="tr-TR" sz="3600" b="1" dirty="0" err="1">
                <a:solidFill>
                  <a:srgbClr val="FF0000"/>
                </a:solidFill>
              </a:rPr>
              <a:t>Antikoagülanlar</a:t>
            </a:r>
            <a:r>
              <a:rPr lang="en-US" sz="3600" b="1" dirty="0"/>
              <a:t> 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43076"/>
            <a:ext cx="8186766" cy="3971940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Hızlı başlayan ve uzun süren etki</a:t>
            </a:r>
          </a:p>
          <a:p>
            <a:r>
              <a:rPr lang="tr-TR" sz="2400" dirty="0"/>
              <a:t>Laboratuar izlemi gerektirmeden uygulanabilirler.</a:t>
            </a:r>
          </a:p>
          <a:p>
            <a:r>
              <a:rPr lang="tr-TR" sz="2400" dirty="0"/>
              <a:t>Oral kullanım avantajı</a:t>
            </a:r>
          </a:p>
          <a:p>
            <a:r>
              <a:rPr lang="tr-TR" sz="2400" b="1" dirty="0"/>
              <a:t>Dabigatran </a:t>
            </a:r>
            <a:r>
              <a:rPr lang="tr-TR" sz="2400" dirty="0"/>
              <a:t>(</a:t>
            </a:r>
            <a:r>
              <a:rPr lang="tr-TR" sz="2400" dirty="0" err="1"/>
              <a:t>Pradaxa</a:t>
            </a:r>
            <a:r>
              <a:rPr lang="tr-TR" sz="2400" dirty="0"/>
              <a:t>): </a:t>
            </a:r>
            <a:r>
              <a:rPr lang="tr-TR" sz="2400" dirty="0" err="1"/>
              <a:t>Fct</a:t>
            </a:r>
            <a:r>
              <a:rPr lang="tr-TR" sz="2400" dirty="0"/>
              <a:t> </a:t>
            </a:r>
            <a:r>
              <a:rPr lang="tr-TR" sz="2400" dirty="0" err="1"/>
              <a:t>IIa</a:t>
            </a:r>
            <a:r>
              <a:rPr lang="tr-TR" sz="2400" dirty="0"/>
              <a:t> inhibitörü</a:t>
            </a:r>
          </a:p>
          <a:p>
            <a:r>
              <a:rPr lang="en-US" sz="2400" b="1" dirty="0" err="1"/>
              <a:t>Rivaroxaban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Xarelto</a:t>
            </a:r>
            <a:r>
              <a:rPr lang="tr-TR" sz="2400" dirty="0"/>
              <a:t>):</a:t>
            </a:r>
            <a:r>
              <a:rPr lang="tr-TR" sz="2400" b="1" dirty="0"/>
              <a:t> </a:t>
            </a:r>
            <a:r>
              <a:rPr lang="tr-TR" sz="2400" dirty="0"/>
              <a:t>Fct </a:t>
            </a:r>
            <a:r>
              <a:rPr lang="tr-TR" sz="2400" dirty="0" err="1"/>
              <a:t>Xa</a:t>
            </a:r>
            <a:r>
              <a:rPr lang="tr-TR" sz="2400" dirty="0"/>
              <a:t> inhibitörü</a:t>
            </a:r>
          </a:p>
          <a:p>
            <a:r>
              <a:rPr lang="tr-TR" sz="2400" b="1" dirty="0" err="1"/>
              <a:t>Apixaban</a:t>
            </a:r>
            <a:r>
              <a:rPr lang="tr-TR" sz="2400" b="1" dirty="0"/>
              <a:t> </a:t>
            </a:r>
            <a:r>
              <a:rPr lang="tr-TR" sz="2400" dirty="0"/>
              <a:t>(</a:t>
            </a:r>
            <a:r>
              <a:rPr lang="tr-TR" sz="2400" dirty="0" err="1"/>
              <a:t>Eliquis</a:t>
            </a:r>
            <a:r>
              <a:rPr lang="tr-TR" sz="2400" dirty="0"/>
              <a:t>): Fct </a:t>
            </a:r>
            <a:r>
              <a:rPr lang="tr-TR" sz="2400" dirty="0" err="1"/>
              <a:t>Xa</a:t>
            </a:r>
            <a:r>
              <a:rPr lang="tr-TR" sz="2400" dirty="0"/>
              <a:t> inhibitörü</a:t>
            </a:r>
          </a:p>
          <a:p>
            <a:r>
              <a:rPr lang="tr-TR" sz="2400" b="1" dirty="0"/>
              <a:t>Edoxaban</a:t>
            </a:r>
            <a:r>
              <a:rPr lang="tr-TR" sz="2400" dirty="0"/>
              <a:t>: </a:t>
            </a:r>
            <a:r>
              <a:rPr lang="tr-TR" sz="2400" dirty="0" err="1"/>
              <a:t>Fct</a:t>
            </a:r>
            <a:r>
              <a:rPr lang="tr-TR" sz="2400" dirty="0"/>
              <a:t> </a:t>
            </a:r>
            <a:r>
              <a:rPr lang="tr-TR" sz="2400" dirty="0" err="1"/>
              <a:t>Xa</a:t>
            </a:r>
            <a:r>
              <a:rPr lang="tr-TR" sz="2400" dirty="0"/>
              <a:t> inhibitörü</a:t>
            </a:r>
          </a:p>
          <a:p>
            <a:pPr marL="0" indent="0">
              <a:buNone/>
            </a:pPr>
            <a:endParaRPr lang="tr-TR" sz="2400" b="1" dirty="0"/>
          </a:p>
          <a:p>
            <a:r>
              <a:rPr lang="tr-TR" sz="2400" dirty="0"/>
              <a:t>Kanama komplikasyonlarında etkinin geri çevirmesinde zorluklar ve tecrübe eksikliği !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458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-24"/>
            <a:ext cx="8229600" cy="12687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3200" b="1" dirty="0">
                <a:solidFill>
                  <a:srgbClr val="FF0000"/>
                </a:solidFill>
              </a:rPr>
              <a:t>II. Oral </a:t>
            </a:r>
            <a:r>
              <a:rPr lang="tr-TR" sz="3200" b="1" dirty="0" err="1">
                <a:solidFill>
                  <a:srgbClr val="FF0000"/>
                </a:solidFill>
              </a:rPr>
              <a:t>Antikoagülanlar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2400" b="1" dirty="0" err="1"/>
              <a:t>Varfarin</a:t>
            </a:r>
            <a:r>
              <a:rPr lang="tr-TR" sz="2400" b="1" dirty="0"/>
              <a:t> Sodyum (</a:t>
            </a:r>
            <a:r>
              <a:rPr lang="tr-TR" sz="2400" b="1" dirty="0" err="1"/>
              <a:t>Coumadin</a:t>
            </a:r>
            <a:r>
              <a:rPr lang="tr-TR" sz="2400" b="1" dirty="0"/>
              <a:t>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52565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r-TR" sz="2600" dirty="0">
                <a:solidFill>
                  <a:srgbClr val="000000"/>
                </a:solidFill>
              </a:rPr>
              <a:t>Karaciğerde </a:t>
            </a:r>
            <a:r>
              <a:rPr lang="tr-TR" sz="2600" dirty="0" err="1">
                <a:solidFill>
                  <a:srgbClr val="000000"/>
                </a:solidFill>
              </a:rPr>
              <a:t>metabolize</a:t>
            </a:r>
            <a:r>
              <a:rPr lang="tr-TR" sz="2600" dirty="0">
                <a:solidFill>
                  <a:srgbClr val="000000"/>
                </a:solidFill>
              </a:rPr>
              <a:t> olur, </a:t>
            </a:r>
            <a:endParaRPr lang="tr-TR" sz="2600" b="1" u="sng" dirty="0">
              <a:solidFill>
                <a:srgbClr val="000000"/>
              </a:solidFill>
            </a:endParaRPr>
          </a:p>
          <a:p>
            <a:pPr lvl="0"/>
            <a:r>
              <a:rPr lang="tr-TR" sz="2600" dirty="0">
                <a:solidFill>
                  <a:srgbClr val="000000"/>
                </a:solidFill>
              </a:rPr>
              <a:t>Faktör II, VII, IX, X un K vitamini bağımlı sentezini engeller</a:t>
            </a:r>
            <a:endParaRPr lang="tr-TR" sz="2600" b="1" u="sng" dirty="0">
              <a:solidFill>
                <a:srgbClr val="000000"/>
              </a:solidFill>
            </a:endParaRPr>
          </a:p>
          <a:p>
            <a:pPr lvl="0"/>
            <a:r>
              <a:rPr lang="tr-TR" sz="2600" dirty="0">
                <a:solidFill>
                  <a:srgbClr val="000000"/>
                </a:solidFill>
              </a:rPr>
              <a:t>Gebelikte </a:t>
            </a:r>
            <a:r>
              <a:rPr lang="tr-TR" sz="2600" dirty="0" err="1">
                <a:solidFill>
                  <a:srgbClr val="000000"/>
                </a:solidFill>
              </a:rPr>
              <a:t>kontraendikedir</a:t>
            </a:r>
            <a:r>
              <a:rPr lang="tr-TR" sz="2600" dirty="0">
                <a:solidFill>
                  <a:srgbClr val="000000"/>
                </a:solidFill>
              </a:rPr>
              <a:t>,  Süte geçmez</a:t>
            </a:r>
            <a:endParaRPr lang="tr-TR" sz="2600" b="1" u="sng" dirty="0">
              <a:solidFill>
                <a:srgbClr val="000000"/>
              </a:solidFill>
            </a:endParaRPr>
          </a:p>
          <a:p>
            <a:pPr lvl="0"/>
            <a:r>
              <a:rPr lang="tr-TR" sz="2600" dirty="0" err="1">
                <a:solidFill>
                  <a:srgbClr val="000000"/>
                </a:solidFill>
              </a:rPr>
              <a:t>Venöz</a:t>
            </a:r>
            <a:r>
              <a:rPr lang="tr-TR" sz="2600" dirty="0">
                <a:solidFill>
                  <a:srgbClr val="000000"/>
                </a:solidFill>
              </a:rPr>
              <a:t> </a:t>
            </a:r>
            <a:r>
              <a:rPr lang="tr-TR" sz="2600" dirty="0" err="1">
                <a:solidFill>
                  <a:srgbClr val="000000"/>
                </a:solidFill>
              </a:rPr>
              <a:t>tromboemolizm</a:t>
            </a:r>
            <a:r>
              <a:rPr lang="tr-TR" sz="2600" dirty="0">
                <a:solidFill>
                  <a:srgbClr val="000000"/>
                </a:solidFill>
              </a:rPr>
              <a:t> tedavisinde hedeflenen</a:t>
            </a:r>
            <a:r>
              <a:rPr lang="tr-TR" sz="2600" b="1" dirty="0">
                <a:solidFill>
                  <a:srgbClr val="000000"/>
                </a:solidFill>
              </a:rPr>
              <a:t> INR </a:t>
            </a:r>
            <a:r>
              <a:rPr lang="tr-TR" sz="2600" dirty="0">
                <a:solidFill>
                  <a:srgbClr val="000000"/>
                </a:solidFill>
              </a:rPr>
              <a:t>düzeyi </a:t>
            </a:r>
          </a:p>
          <a:p>
            <a:pPr lvl="0">
              <a:buNone/>
            </a:pPr>
            <a:r>
              <a:rPr lang="tr-TR" sz="2600" b="1" dirty="0">
                <a:solidFill>
                  <a:srgbClr val="000000"/>
                </a:solidFill>
              </a:rPr>
              <a:t>	2 </a:t>
            </a:r>
            <a:r>
              <a:rPr lang="tr-TR" sz="2600" dirty="0">
                <a:solidFill>
                  <a:srgbClr val="000000"/>
                </a:solidFill>
              </a:rPr>
              <a:t>ile</a:t>
            </a:r>
            <a:r>
              <a:rPr lang="tr-TR" sz="2600" b="1" dirty="0">
                <a:solidFill>
                  <a:srgbClr val="000000"/>
                </a:solidFill>
              </a:rPr>
              <a:t> 3 </a:t>
            </a:r>
            <a:r>
              <a:rPr lang="tr-TR" sz="2600" dirty="0">
                <a:solidFill>
                  <a:srgbClr val="000000"/>
                </a:solidFill>
              </a:rPr>
              <a:t>arasındadır. Başlangıç dozu 5 mg/gün, yaşlı olgularda ise biraz daha düşüktür.</a:t>
            </a:r>
          </a:p>
          <a:p>
            <a:pPr lvl="0"/>
            <a:endParaRPr lang="tr-TR" sz="2600" b="1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2600" b="1" dirty="0">
                <a:solidFill>
                  <a:srgbClr val="000000"/>
                </a:solidFill>
              </a:rPr>
              <a:t>Tedavi güçlükleri</a:t>
            </a:r>
            <a:endParaRPr lang="tr-TR" sz="2600" b="1" u="sng" dirty="0">
              <a:solidFill>
                <a:srgbClr val="000000"/>
              </a:solidFill>
            </a:endParaRPr>
          </a:p>
          <a:p>
            <a:pPr lvl="0"/>
            <a:r>
              <a:rPr lang="tr-TR" sz="2600" dirty="0">
                <a:solidFill>
                  <a:srgbClr val="000000"/>
                </a:solidFill>
              </a:rPr>
              <a:t>P-450 enzimindeki </a:t>
            </a:r>
            <a:r>
              <a:rPr lang="tr-TR" sz="2600" dirty="0" err="1">
                <a:solidFill>
                  <a:srgbClr val="000000"/>
                </a:solidFill>
              </a:rPr>
              <a:t>polimorfizm</a:t>
            </a:r>
            <a:r>
              <a:rPr lang="tr-TR" sz="2600" dirty="0">
                <a:solidFill>
                  <a:srgbClr val="000000"/>
                </a:solidFill>
              </a:rPr>
              <a:t> kişiler arasında tedavi dozuna ait duyarlılık farkına neden olur. </a:t>
            </a:r>
          </a:p>
          <a:p>
            <a:pPr lvl="0"/>
            <a:r>
              <a:rPr lang="tr-TR" sz="2600" dirty="0">
                <a:solidFill>
                  <a:srgbClr val="000000"/>
                </a:solidFill>
              </a:rPr>
              <a:t>Gıdalarla etkileşimi</a:t>
            </a:r>
          </a:p>
          <a:p>
            <a:pPr lvl="0"/>
            <a:r>
              <a:rPr lang="tr-TR" sz="2600" dirty="0">
                <a:solidFill>
                  <a:srgbClr val="000000"/>
                </a:solidFill>
              </a:rPr>
              <a:t>Diğer ilaçlarla etkileşimi vb. nedenlerle..</a:t>
            </a:r>
          </a:p>
          <a:p>
            <a:pPr marL="0" lvl="0" indent="0">
              <a:buNone/>
            </a:pPr>
            <a:r>
              <a:rPr lang="tr-TR" sz="2600" dirty="0">
                <a:solidFill>
                  <a:srgbClr val="000000"/>
                </a:solidFill>
              </a:rPr>
              <a:t>     Etkin doz aralığında kalmak zordur. </a:t>
            </a:r>
          </a:p>
          <a:p>
            <a:pPr lvl="0"/>
            <a:endParaRPr lang="tr-TR" sz="2400" b="1" u="sng" dirty="0"/>
          </a:p>
          <a:p>
            <a:pPr lvl="0"/>
            <a:endParaRPr lang="tr-TR" sz="2400" b="1" u="sng" dirty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4" name="Right Arrow 3"/>
          <p:cNvSpPr/>
          <p:nvPr/>
        </p:nvSpPr>
        <p:spPr>
          <a:xfrm>
            <a:off x="6372200" y="5733256"/>
            <a:ext cx="208823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Uzun Dönem </a:t>
            </a:r>
            <a:r>
              <a:rPr lang="tr-TR" sz="3600" b="1" dirty="0" err="1">
                <a:solidFill>
                  <a:srgbClr val="FF0000"/>
                </a:solidFill>
              </a:rPr>
              <a:t>Antikoagülan</a:t>
            </a:r>
            <a:r>
              <a:rPr lang="tr-TR" sz="3600" b="1" dirty="0">
                <a:solidFill>
                  <a:srgbClr val="FF0000"/>
                </a:solidFill>
              </a:rPr>
              <a:t> Tedavinin Süresi ?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7704856" cy="4536504"/>
          </a:xfrm>
        </p:spPr>
        <p:txBody>
          <a:bodyPr>
            <a:normAutofit/>
          </a:bodyPr>
          <a:lstStyle/>
          <a:p>
            <a:r>
              <a:rPr lang="tr-TR" sz="2400" dirty="0"/>
              <a:t>Klinik bulgular</a:t>
            </a:r>
            <a:endParaRPr lang="tr-TR" sz="2400" b="1" u="sng" dirty="0"/>
          </a:p>
          <a:p>
            <a:r>
              <a:rPr lang="tr-TR" sz="2400" dirty="0"/>
              <a:t>Hastanın laboratuar ve görüntüleme testleri</a:t>
            </a:r>
            <a:endParaRPr lang="tr-TR" sz="2400" b="1" u="sng" dirty="0"/>
          </a:p>
          <a:p>
            <a:r>
              <a:rPr lang="tr-TR" sz="2400" dirty="0" err="1"/>
              <a:t>Trombozun</a:t>
            </a:r>
            <a:r>
              <a:rPr lang="tr-TR" sz="2400" dirty="0"/>
              <a:t> yerleşim yeri</a:t>
            </a:r>
            <a:endParaRPr lang="tr-TR" sz="2400" b="1" u="sng" dirty="0"/>
          </a:p>
          <a:p>
            <a:r>
              <a:rPr lang="tr-TR" sz="2400" dirty="0"/>
              <a:t>İlk ya da tekrarlayan bir tablo olması</a:t>
            </a:r>
            <a:endParaRPr lang="tr-TR" sz="2400" b="1" u="sng" dirty="0"/>
          </a:p>
          <a:p>
            <a:r>
              <a:rPr lang="tr-TR" sz="2400" dirty="0"/>
              <a:t>Risk faktörlerinin geçici ya da kalıcı olması</a:t>
            </a:r>
          </a:p>
          <a:p>
            <a:r>
              <a:rPr lang="tr-TR" sz="2400" dirty="0"/>
              <a:t>Kanama riski</a:t>
            </a:r>
          </a:p>
          <a:p>
            <a:r>
              <a:rPr lang="tr-TR" sz="2400" dirty="0"/>
              <a:t>Hekim ve hastanın tercihleri</a:t>
            </a:r>
          </a:p>
          <a:p>
            <a:endParaRPr lang="tr-TR" sz="2400" b="1" u="sng" dirty="0"/>
          </a:p>
          <a:p>
            <a:pPr>
              <a:buNone/>
            </a:pPr>
            <a:r>
              <a:rPr lang="tr-TR" sz="2400" b="1" dirty="0"/>
              <a:t>Göz önüne alınarak planlanmalıdır</a:t>
            </a:r>
            <a:endParaRPr lang="tr-TR" sz="2400" b="1" u="sng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4" name="Right Arrow 3"/>
          <p:cNvSpPr/>
          <p:nvPr/>
        </p:nvSpPr>
        <p:spPr>
          <a:xfrm>
            <a:off x="3131840" y="5805264"/>
            <a:ext cx="2232248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501008"/>
            <a:ext cx="2952328" cy="275011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480720"/>
          </a:xfrm>
        </p:spPr>
        <p:txBody>
          <a:bodyPr>
            <a:normAutofit fontScale="92500"/>
          </a:bodyPr>
          <a:lstStyle/>
          <a:p>
            <a:pPr lvl="0"/>
            <a:r>
              <a:rPr lang="tr-TR" sz="2400" dirty="0"/>
              <a:t>Geçici risk faktörleri ile karşı karşıya olan bir hastada ilk DVT ve </a:t>
            </a:r>
            <a:r>
              <a:rPr lang="tr-TR" sz="2400" dirty="0" err="1"/>
              <a:t>distal</a:t>
            </a:r>
            <a:r>
              <a:rPr lang="tr-TR" sz="2400" dirty="0"/>
              <a:t> yerleşimli ise: </a:t>
            </a:r>
            <a:r>
              <a:rPr lang="tr-TR" sz="2400" b="1" dirty="0"/>
              <a:t>3 ay </a:t>
            </a:r>
            <a:r>
              <a:rPr lang="tr-TR" sz="2400" dirty="0"/>
              <a:t>süreli bir tedavi yeterli olabilir.</a:t>
            </a:r>
            <a:endParaRPr lang="tr-TR" sz="2400" b="1" u="sng" dirty="0"/>
          </a:p>
          <a:p>
            <a:pPr lvl="0"/>
            <a:r>
              <a:rPr lang="tr-TR" sz="2400" dirty="0"/>
              <a:t>Proksimal yerleşimli olgularda: </a:t>
            </a:r>
            <a:r>
              <a:rPr lang="tr-TR" sz="2400" b="1" dirty="0"/>
              <a:t>3-6 ay arasında</a:t>
            </a:r>
            <a:endParaRPr lang="tr-TR" sz="2400" b="1" u="sng" dirty="0"/>
          </a:p>
          <a:p>
            <a:pPr lvl="0"/>
            <a:r>
              <a:rPr lang="tr-TR" sz="2400" dirty="0"/>
              <a:t>Proksimal yerleşimli DVT, tekrarlama riski olduğu düşünülen hastalar, </a:t>
            </a:r>
            <a:r>
              <a:rPr lang="tr-TR" sz="2400" dirty="0" err="1"/>
              <a:t>pulmoner</a:t>
            </a:r>
            <a:r>
              <a:rPr lang="tr-TR" sz="2400" dirty="0"/>
              <a:t> </a:t>
            </a:r>
            <a:r>
              <a:rPr lang="tr-TR" sz="2400" dirty="0" err="1"/>
              <a:t>emboli</a:t>
            </a:r>
            <a:r>
              <a:rPr lang="tr-TR" sz="2400" dirty="0"/>
              <a:t> varlığında ve uzun dönem </a:t>
            </a:r>
            <a:r>
              <a:rPr lang="tr-TR" sz="2400" dirty="0" err="1"/>
              <a:t>antikoagülan</a:t>
            </a:r>
            <a:r>
              <a:rPr lang="tr-TR" sz="2400" dirty="0"/>
              <a:t> tedavi açısından yüksek risk yoksa: </a:t>
            </a:r>
            <a:r>
              <a:rPr lang="tr-TR" sz="2400" b="1" dirty="0"/>
              <a:t>daha uzun </a:t>
            </a:r>
            <a:r>
              <a:rPr lang="tr-TR" sz="2400" dirty="0"/>
              <a:t>süreli tedaviler planlanmalıdır.</a:t>
            </a:r>
          </a:p>
          <a:p>
            <a:pPr lvl="0"/>
            <a:endParaRPr lang="tr-TR" sz="2400" b="1" u="sng" dirty="0"/>
          </a:p>
          <a:p>
            <a:pPr lvl="0">
              <a:buNone/>
            </a:pPr>
            <a:r>
              <a:rPr lang="tr-TR" sz="2400" b="1" dirty="0">
                <a:solidFill>
                  <a:srgbClr val="FF0000"/>
                </a:solidFill>
              </a:rPr>
              <a:t>İlk 3-6 aylık tedavi döneminden sonra </a:t>
            </a:r>
          </a:p>
          <a:p>
            <a:pPr lvl="0">
              <a:buNone/>
            </a:pPr>
            <a:r>
              <a:rPr lang="tr-TR" sz="2400" dirty="0"/>
              <a:t>Hastalar tedavinin risk/yarar oranı açısından  tekrar</a:t>
            </a:r>
          </a:p>
          <a:p>
            <a:pPr lvl="0">
              <a:buNone/>
            </a:pPr>
            <a:r>
              <a:rPr lang="tr-TR" sz="2400" dirty="0"/>
              <a:t>değerlendirilmelidirler.  Bu noktada </a:t>
            </a:r>
            <a:r>
              <a:rPr lang="tr-TR" sz="2400" dirty="0" err="1"/>
              <a:t>antikoagülan</a:t>
            </a:r>
            <a:r>
              <a:rPr lang="tr-TR" sz="2400" dirty="0"/>
              <a:t> tedavinin devamı</a:t>
            </a:r>
          </a:p>
          <a:p>
            <a:pPr lvl="0">
              <a:buNone/>
            </a:pPr>
            <a:r>
              <a:rPr lang="tr-TR" sz="2400" dirty="0"/>
              <a:t>veya düşük doz </a:t>
            </a:r>
            <a:r>
              <a:rPr lang="tr-TR" sz="2400" dirty="0" err="1"/>
              <a:t>asprin</a:t>
            </a:r>
            <a:r>
              <a:rPr lang="tr-TR" sz="2400" dirty="0"/>
              <a:t> tedavisine karar verilebilir.</a:t>
            </a:r>
          </a:p>
          <a:p>
            <a:pPr lvl="0">
              <a:buNone/>
            </a:pPr>
            <a:endParaRPr lang="tr-TR" sz="2400" b="1" u="sng" dirty="0"/>
          </a:p>
          <a:p>
            <a:pPr lvl="0">
              <a:buNone/>
            </a:pPr>
            <a:r>
              <a:rPr lang="tr-TR" sz="2400" b="1" dirty="0">
                <a:solidFill>
                  <a:srgbClr val="FF0000"/>
                </a:solidFill>
              </a:rPr>
              <a:t>Kanser hastaları</a:t>
            </a:r>
          </a:p>
          <a:p>
            <a:pPr lvl="0">
              <a:buNone/>
            </a:pPr>
            <a:r>
              <a:rPr lang="tr-TR" sz="2400" dirty="0"/>
              <a:t>Kanser tedavisinin planı ve hastalığın durumu göz önüne alınarak her</a:t>
            </a:r>
          </a:p>
          <a:p>
            <a:pPr lvl="0">
              <a:buNone/>
            </a:pPr>
            <a:r>
              <a:rPr lang="tr-TR" sz="2400" dirty="0"/>
              <a:t>hasta bireysel olarak değerlendirilmelidir.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2" name="Oval 1"/>
          <p:cNvSpPr/>
          <p:nvPr/>
        </p:nvSpPr>
        <p:spPr>
          <a:xfrm>
            <a:off x="2123728" y="620688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b="1" dirty="0">
                <a:solidFill>
                  <a:srgbClr val="FF0000"/>
                </a:solidFill>
              </a:rPr>
              <a:t>Hiperkoagülabilitenin değerlendirilmesi hangi</a:t>
            </a:r>
          </a:p>
          <a:p>
            <a:pPr>
              <a:buNone/>
            </a:pPr>
            <a:r>
              <a:rPr lang="tr-TR" sz="2400" b="1" dirty="0">
                <a:solidFill>
                  <a:srgbClr val="FF0000"/>
                </a:solidFill>
              </a:rPr>
              <a:t>hastalarda gereklidir ?</a:t>
            </a:r>
          </a:p>
          <a:p>
            <a:pPr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r>
              <a:rPr lang="en-US" sz="2400" dirty="0" err="1"/>
              <a:t>Tekrarlayan</a:t>
            </a:r>
            <a:r>
              <a:rPr lang="en-US" sz="2400" dirty="0"/>
              <a:t> VTE </a:t>
            </a:r>
            <a:r>
              <a:rPr lang="en-US" sz="2400" dirty="0" err="1"/>
              <a:t>olayları</a:t>
            </a:r>
            <a:endParaRPr lang="en-US" sz="2400" dirty="0"/>
          </a:p>
          <a:p>
            <a:r>
              <a:rPr lang="en-US" sz="2400" dirty="0"/>
              <a:t>40 y. </a:t>
            </a:r>
            <a:r>
              <a:rPr lang="en-US" sz="2400" dirty="0" err="1"/>
              <a:t>altında</a:t>
            </a:r>
            <a:r>
              <a:rPr lang="en-US" sz="2400" dirty="0"/>
              <a:t> VTE </a:t>
            </a:r>
            <a:r>
              <a:rPr lang="en-US" sz="2400" dirty="0" err="1"/>
              <a:t>hikayesi</a:t>
            </a:r>
            <a:endParaRPr lang="en-US" sz="2400" dirty="0"/>
          </a:p>
          <a:p>
            <a:r>
              <a:rPr lang="tr-TR" sz="2400" dirty="0"/>
              <a:t>Aile hikayesi</a:t>
            </a:r>
          </a:p>
          <a:p>
            <a:r>
              <a:rPr lang="en-US" sz="2400" dirty="0"/>
              <a:t>Alt </a:t>
            </a:r>
            <a:r>
              <a:rPr lang="en-US" sz="2400" dirty="0" err="1"/>
              <a:t>ekstremite</a:t>
            </a:r>
            <a:r>
              <a:rPr lang="en-US" sz="2400" dirty="0"/>
              <a:t> </a:t>
            </a:r>
            <a:r>
              <a:rPr lang="en-US" sz="2400" dirty="0" err="1"/>
              <a:t>dışında</a:t>
            </a:r>
            <a:r>
              <a:rPr lang="en-US" sz="2400" dirty="0"/>
              <a:t> </a:t>
            </a:r>
            <a:r>
              <a:rPr lang="en-US" sz="2400" dirty="0" err="1"/>
              <a:t>alışılmadık</a:t>
            </a:r>
            <a:r>
              <a:rPr lang="en-US" sz="2400" dirty="0"/>
              <a:t> </a:t>
            </a:r>
            <a:r>
              <a:rPr lang="en-US" sz="2400" dirty="0" err="1"/>
              <a:t>lokalizasyonda</a:t>
            </a:r>
            <a:r>
              <a:rPr lang="en-US" sz="2400" dirty="0"/>
              <a:t> VTE </a:t>
            </a:r>
          </a:p>
          <a:p>
            <a:r>
              <a:rPr lang="en-US" sz="2400" dirty="0" err="1"/>
              <a:t>Bilinen</a:t>
            </a:r>
            <a:r>
              <a:rPr lang="en-US" sz="2400" dirty="0"/>
              <a:t> risk </a:t>
            </a:r>
            <a:r>
              <a:rPr lang="en-US" sz="2400" dirty="0" err="1"/>
              <a:t>faktörü</a:t>
            </a:r>
            <a:r>
              <a:rPr lang="en-US" sz="2400" dirty="0"/>
              <a:t> </a:t>
            </a:r>
            <a:r>
              <a:rPr lang="en-US" sz="2400" dirty="0" err="1"/>
              <a:t>olmadığı</a:t>
            </a:r>
            <a:r>
              <a:rPr lang="en-US" sz="2400" dirty="0"/>
              <a:t> </a:t>
            </a:r>
            <a:r>
              <a:rPr lang="en-US" sz="2400" dirty="0" err="1"/>
              <a:t>halde</a:t>
            </a:r>
            <a:r>
              <a:rPr lang="en-US" sz="2400" dirty="0"/>
              <a:t> VTE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karşılaşılması</a:t>
            </a:r>
            <a:endParaRPr lang="en-US" sz="2400" dirty="0"/>
          </a:p>
          <a:p>
            <a:pPr>
              <a:buNone/>
            </a:pPr>
            <a:endParaRPr lang="tr-TR" sz="3600" b="1" dirty="0"/>
          </a:p>
          <a:p>
            <a:pPr>
              <a:buNone/>
            </a:pPr>
            <a:endParaRPr lang="tr-TR" sz="3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71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ANTİKOAGÜLAN TEDAVİ DIŞI YÖNTEMLER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461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Trombolitik</a:t>
            </a:r>
            <a:r>
              <a:rPr lang="tr-TR" sz="3600" b="1" dirty="0">
                <a:solidFill>
                  <a:srgbClr val="FF0000"/>
                </a:solidFill>
              </a:rPr>
              <a:t> Ajanlar ve </a:t>
            </a:r>
            <a:r>
              <a:rPr lang="tr-TR" sz="3600" b="1" dirty="0" err="1">
                <a:solidFill>
                  <a:srgbClr val="FF0000"/>
                </a:solidFill>
              </a:rPr>
              <a:t>Trombektomi</a:t>
            </a:r>
            <a:endParaRPr lang="tr-TR" sz="3600" strike="sngStrike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2331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sz="2400" dirty="0" err="1"/>
              <a:t>Trombolitik</a:t>
            </a:r>
            <a:r>
              <a:rPr lang="tr-TR" sz="2400" dirty="0"/>
              <a:t> ajanların kullanımı ve </a:t>
            </a:r>
            <a:r>
              <a:rPr lang="tr-TR" sz="2400" dirty="0" err="1"/>
              <a:t>trombektomi</a:t>
            </a:r>
            <a:r>
              <a:rPr lang="tr-TR" sz="2400" dirty="0"/>
              <a:t> ihtiyacı her hasta</a:t>
            </a:r>
          </a:p>
          <a:p>
            <a:pPr>
              <a:buNone/>
            </a:pPr>
            <a:r>
              <a:rPr lang="tr-TR" sz="2400" dirty="0"/>
              <a:t>için bireysel olarak değerlendirilerek planlanmalıdır.</a:t>
            </a:r>
          </a:p>
          <a:p>
            <a:pPr>
              <a:buNone/>
            </a:pPr>
            <a:endParaRPr lang="tr-TR" sz="2400" b="1" u="sng" dirty="0"/>
          </a:p>
          <a:p>
            <a:r>
              <a:rPr lang="tr-TR" sz="2400" dirty="0" err="1"/>
              <a:t>Hemodinamiyi</a:t>
            </a:r>
            <a:r>
              <a:rPr lang="tr-TR" sz="2400" dirty="0"/>
              <a:t> bozan PE tablosu</a:t>
            </a:r>
          </a:p>
          <a:p>
            <a:r>
              <a:rPr lang="tr-TR" sz="2400" dirty="0"/>
              <a:t>Masif </a:t>
            </a:r>
            <a:r>
              <a:rPr lang="tr-TR" sz="2400" dirty="0" err="1"/>
              <a:t>iliofemoral</a:t>
            </a:r>
            <a:r>
              <a:rPr lang="tr-TR" sz="2400" dirty="0"/>
              <a:t> </a:t>
            </a:r>
            <a:r>
              <a:rPr lang="tr-TR" sz="2400" dirty="0" err="1"/>
              <a:t>tromboz</a:t>
            </a:r>
            <a:endParaRPr lang="tr-TR" sz="2400" dirty="0"/>
          </a:p>
          <a:p>
            <a:r>
              <a:rPr lang="tr-TR" sz="2400" dirty="0" err="1"/>
              <a:t>Phelegmasia</a:t>
            </a:r>
            <a:r>
              <a:rPr lang="tr-TR" sz="2400" dirty="0"/>
              <a:t> </a:t>
            </a:r>
            <a:r>
              <a:rPr lang="tr-TR" sz="2400" dirty="0" err="1"/>
              <a:t>cerulea</a:t>
            </a:r>
            <a:r>
              <a:rPr lang="tr-TR" sz="2400" dirty="0"/>
              <a:t> </a:t>
            </a:r>
            <a:r>
              <a:rPr lang="tr-TR" sz="2400" dirty="0" err="1"/>
              <a:t>dolens</a:t>
            </a:r>
            <a:endParaRPr lang="tr-TR" sz="2400" dirty="0"/>
          </a:p>
          <a:p>
            <a:r>
              <a:rPr lang="tr-TR" sz="2400" dirty="0" err="1"/>
              <a:t>Venöz</a:t>
            </a:r>
            <a:r>
              <a:rPr lang="tr-TR" sz="2400" dirty="0"/>
              <a:t> </a:t>
            </a:r>
            <a:r>
              <a:rPr lang="tr-TR" sz="2400" dirty="0" err="1"/>
              <a:t>gangren</a:t>
            </a:r>
            <a:endParaRPr lang="tr-TR" sz="2400" dirty="0"/>
          </a:p>
          <a:p>
            <a:r>
              <a:rPr lang="tr-TR" sz="2400" dirty="0"/>
              <a:t>Kanama riski yüksek olmayan hastalar</a:t>
            </a:r>
          </a:p>
          <a:p>
            <a:endParaRPr lang="tr-TR" sz="2400" b="1" u="sng" dirty="0"/>
          </a:p>
          <a:p>
            <a:pPr>
              <a:buNone/>
            </a:pPr>
            <a:r>
              <a:rPr lang="tr-TR" sz="2400" b="1" dirty="0"/>
              <a:t>	uygun adaylardır.</a:t>
            </a:r>
          </a:p>
          <a:p>
            <a:pPr>
              <a:buNone/>
            </a:pPr>
            <a:endParaRPr lang="tr-TR" sz="2400" b="1" u="sng" dirty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-171400"/>
            <a:ext cx="661513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Klinik ve Tanı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836712"/>
            <a:ext cx="396044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400" b="1" dirty="0"/>
              <a:t>DVT şüphesi yaratan bulgular</a:t>
            </a:r>
          </a:p>
          <a:p>
            <a:pPr>
              <a:buNone/>
            </a:pPr>
            <a:r>
              <a:rPr lang="tr-TR" sz="2400" b="1" dirty="0"/>
              <a:t> </a:t>
            </a:r>
            <a:endParaRPr lang="tr-TR" sz="2400" b="1" u="sng" dirty="0"/>
          </a:p>
          <a:p>
            <a:r>
              <a:rPr lang="tr-TR" sz="2400" dirty="0"/>
              <a:t>Baldır ağrısı</a:t>
            </a:r>
            <a:endParaRPr lang="tr-TR" sz="2400" b="1" u="sng" dirty="0"/>
          </a:p>
          <a:p>
            <a:r>
              <a:rPr lang="tr-TR" sz="2400" dirty="0"/>
              <a:t>Çap farkı yaratan şişlik</a:t>
            </a:r>
            <a:endParaRPr lang="tr-TR" sz="2400" b="1" u="sng" dirty="0"/>
          </a:p>
          <a:p>
            <a:r>
              <a:rPr lang="tr-TR" sz="2400" dirty="0" err="1"/>
              <a:t>Tromboze</a:t>
            </a:r>
            <a:r>
              <a:rPr lang="tr-TR" sz="2400" dirty="0"/>
              <a:t> bir </a:t>
            </a:r>
            <a:r>
              <a:rPr lang="tr-TR" sz="2400" dirty="0" err="1"/>
              <a:t>ven</a:t>
            </a:r>
            <a:r>
              <a:rPr lang="tr-TR" sz="2400" dirty="0"/>
              <a:t> düşündüren bulgular</a:t>
            </a:r>
            <a:endParaRPr lang="tr-TR" sz="2400" b="1" u="sng" dirty="0"/>
          </a:p>
          <a:p>
            <a:r>
              <a:rPr lang="tr-TR" sz="2400" dirty="0"/>
              <a:t>Isı artışı</a:t>
            </a:r>
            <a:endParaRPr lang="tr-TR" sz="2400" b="1" u="sng" dirty="0"/>
          </a:p>
          <a:p>
            <a:r>
              <a:rPr lang="tr-TR" sz="2400" dirty="0"/>
              <a:t>Kızarıklık</a:t>
            </a:r>
            <a:endParaRPr lang="tr-TR" sz="2400" b="1" u="sng" dirty="0"/>
          </a:p>
          <a:p>
            <a:r>
              <a:rPr lang="tr-TR" sz="2400" dirty="0"/>
              <a:t>Ödem</a:t>
            </a:r>
            <a:endParaRPr lang="tr-TR" sz="2400" b="1" u="sng" dirty="0"/>
          </a:p>
          <a:p>
            <a:r>
              <a:rPr lang="tr-TR" sz="2400" dirty="0" err="1"/>
              <a:t>Yüzeyel</a:t>
            </a:r>
            <a:r>
              <a:rPr lang="tr-TR" sz="2400" dirty="0"/>
              <a:t> </a:t>
            </a:r>
            <a:r>
              <a:rPr lang="tr-TR" sz="2400" dirty="0" err="1"/>
              <a:t>venöz</a:t>
            </a:r>
            <a:r>
              <a:rPr lang="tr-TR" sz="2400" dirty="0"/>
              <a:t> </a:t>
            </a:r>
            <a:r>
              <a:rPr lang="tr-TR" sz="2400" dirty="0" err="1"/>
              <a:t>dilatasyonlar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b="1" dirty="0" err="1"/>
              <a:t>Asemptomatik</a:t>
            </a:r>
            <a:r>
              <a:rPr lang="tr-TR" sz="2400" b="1" dirty="0"/>
              <a:t> DVT (!) </a:t>
            </a:r>
          </a:p>
          <a:p>
            <a:pPr marL="0" indent="0">
              <a:buNone/>
            </a:pPr>
            <a:r>
              <a:rPr lang="tr-TR" sz="2400" dirty="0"/>
              <a:t>     PE olarak da karşımıza     </a:t>
            </a:r>
          </a:p>
          <a:p>
            <a:pPr marL="0" indent="0">
              <a:buNone/>
            </a:pPr>
            <a:r>
              <a:rPr lang="tr-TR" sz="2400" dirty="0"/>
              <a:t>     çıkabilirler.</a:t>
            </a:r>
          </a:p>
        </p:txBody>
      </p:sp>
      <p:pic>
        <p:nvPicPr>
          <p:cNvPr id="6" name="5 Resim" descr="F:\Tıp\Cerrahi\Kurs toplantı\Ven Kursu 10 Mayıs 2014\deep-vein-thrombosis-right-leg-P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7020">
            <a:off x="5885811" y="550471"/>
            <a:ext cx="2750208" cy="171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 descr="xigKokxjT.jpeg"/>
          <p:cNvPicPr>
            <a:picLocks noChangeAspect="1"/>
          </p:cNvPicPr>
          <p:nvPr/>
        </p:nvPicPr>
        <p:blipFill>
          <a:blip r:embed="rId3" cstate="print"/>
          <a:srcRect l="8293" t="4372" r="4628" b="5710"/>
          <a:stretch>
            <a:fillRect/>
          </a:stretch>
        </p:blipFill>
        <p:spPr>
          <a:xfrm>
            <a:off x="4214810" y="2143116"/>
            <a:ext cx="1246875" cy="169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Resim" descr="fotoğraf 1.JPG"/>
          <p:cNvPicPr>
            <a:picLocks noChangeAspect="1"/>
          </p:cNvPicPr>
          <p:nvPr/>
        </p:nvPicPr>
        <p:blipFill>
          <a:blip r:embed="rId4" cstate="print"/>
          <a:srcRect l="2751" t="4851" r="5113" b="12201"/>
          <a:stretch>
            <a:fillRect/>
          </a:stretch>
        </p:blipFill>
        <p:spPr>
          <a:xfrm>
            <a:off x="5000628" y="4500570"/>
            <a:ext cx="312637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Resim" descr="F:\Tıp\Cerrahi\Kurs toplantı\Ven Kursu 10 Mayıs 2014\deep-vein-thrombosis-left-leg-P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7056">
            <a:off x="5711642" y="2610093"/>
            <a:ext cx="3060780" cy="187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Trombolitik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Tedavi</a:t>
            </a:r>
            <a:r>
              <a:rPr lang="en-US" sz="3600" b="1" dirty="0">
                <a:solidFill>
                  <a:srgbClr val="FF0000"/>
                </a:solidFill>
              </a:rPr>
              <a:t> (</a:t>
            </a:r>
            <a:r>
              <a:rPr lang="en-US" sz="3600" b="1" dirty="0" err="1">
                <a:solidFill>
                  <a:srgbClr val="FF0000"/>
                </a:solidFill>
              </a:rPr>
              <a:t>Farmakolojik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Trombektomi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 err="1"/>
              <a:t>Trombolitik</a:t>
            </a:r>
            <a:r>
              <a:rPr lang="en-US" sz="2400" b="1" dirty="0"/>
              <a:t> </a:t>
            </a:r>
            <a:r>
              <a:rPr lang="en-US" sz="2400" b="1" dirty="0" err="1"/>
              <a:t>ajanlar</a:t>
            </a:r>
            <a:r>
              <a:rPr lang="en-US" sz="2400" b="1" dirty="0"/>
              <a:t> </a:t>
            </a:r>
            <a:r>
              <a:rPr lang="en-US" sz="2400" b="1" dirty="0" err="1"/>
              <a:t>ile</a:t>
            </a:r>
            <a:r>
              <a:rPr lang="en-US" sz="2400" b="1" dirty="0"/>
              <a:t> </a:t>
            </a:r>
            <a:r>
              <a:rPr lang="en-US" sz="2400" b="1" dirty="0" err="1"/>
              <a:t>pıhtının</a:t>
            </a:r>
            <a:r>
              <a:rPr lang="en-US" sz="2400" b="1" dirty="0"/>
              <a:t> </a:t>
            </a:r>
            <a:r>
              <a:rPr lang="en-US" sz="2400" b="1" dirty="0" err="1"/>
              <a:t>eritilmesi</a:t>
            </a:r>
            <a:endParaRPr lang="en-US" sz="2400" b="1" dirty="0"/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 marL="324000">
              <a:lnSpc>
                <a:spcPct val="110000"/>
              </a:lnSpc>
            </a:pPr>
            <a:r>
              <a:rPr lang="en-US" sz="2400" dirty="0" err="1"/>
              <a:t>Trombolitik</a:t>
            </a:r>
            <a:r>
              <a:rPr lang="en-US" sz="2400" dirty="0"/>
              <a:t> </a:t>
            </a:r>
            <a:r>
              <a:rPr lang="en-US" sz="2400" dirty="0" err="1"/>
              <a:t>tedavinin</a:t>
            </a:r>
            <a:r>
              <a:rPr lang="en-US" sz="2400" dirty="0"/>
              <a:t> </a:t>
            </a:r>
            <a:r>
              <a:rPr lang="en-US" sz="2400" dirty="0" err="1"/>
              <a:t>sistemik</a:t>
            </a:r>
            <a:r>
              <a:rPr lang="en-US" sz="2400" dirty="0"/>
              <a:t> </a:t>
            </a:r>
            <a:r>
              <a:rPr lang="en-US" sz="2400" dirty="0" err="1"/>
              <a:t>etkilerini</a:t>
            </a:r>
            <a:r>
              <a:rPr lang="en-US" sz="2400" dirty="0"/>
              <a:t> en </a:t>
            </a:r>
            <a:r>
              <a:rPr lang="en-US" sz="2400" dirty="0" err="1"/>
              <a:t>aza</a:t>
            </a:r>
            <a:r>
              <a:rPr lang="en-US" sz="2400" dirty="0"/>
              <a:t> </a:t>
            </a:r>
            <a:r>
              <a:rPr lang="en-US" sz="2400" dirty="0" err="1"/>
              <a:t>indirebilmek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;</a:t>
            </a:r>
            <a:r>
              <a:rPr lang="en-US" sz="2400" b="1" dirty="0"/>
              <a:t> </a:t>
            </a:r>
            <a:r>
              <a:rPr lang="en-US" sz="2400" b="1" dirty="0" err="1"/>
              <a:t>Tromboz</a:t>
            </a:r>
            <a:r>
              <a:rPr lang="en-US" sz="2400" b="1" dirty="0"/>
              <a:t> </a:t>
            </a:r>
            <a:r>
              <a:rPr lang="en-US" sz="2400" b="1" dirty="0" err="1"/>
              <a:t>içerisine</a:t>
            </a:r>
            <a:r>
              <a:rPr lang="en-US" sz="2400" b="1" dirty="0"/>
              <a:t> </a:t>
            </a:r>
            <a:r>
              <a:rPr lang="en-US" sz="2400" b="1" dirty="0" err="1"/>
              <a:t>kateter</a:t>
            </a:r>
            <a:r>
              <a:rPr lang="en-US" sz="2400" b="1" dirty="0"/>
              <a:t> </a:t>
            </a:r>
            <a:r>
              <a:rPr lang="en-US" sz="2400" b="1" dirty="0" err="1"/>
              <a:t>yerleştirilerek</a:t>
            </a:r>
            <a:endParaRPr lang="en-US" sz="2400" b="1" dirty="0"/>
          </a:p>
          <a:p>
            <a:pPr marL="324000">
              <a:lnSpc>
                <a:spcPct val="110000"/>
              </a:lnSpc>
            </a:pPr>
            <a:endParaRPr lang="en-US" sz="2400" b="1" dirty="0"/>
          </a:p>
          <a:p>
            <a:pPr marL="0">
              <a:lnSpc>
                <a:spcPct val="110000"/>
              </a:lnSpc>
            </a:pPr>
            <a:r>
              <a:rPr lang="en-US" sz="2400" dirty="0" err="1"/>
              <a:t>Erken</a:t>
            </a:r>
            <a:r>
              <a:rPr lang="en-US" sz="2400" dirty="0"/>
              <a:t> </a:t>
            </a:r>
            <a:r>
              <a:rPr lang="en-US" sz="2400" dirty="0" err="1"/>
              <a:t>tedavi</a:t>
            </a:r>
            <a:r>
              <a:rPr lang="en-US" sz="2400" dirty="0"/>
              <a:t> </a:t>
            </a:r>
            <a:r>
              <a:rPr lang="en-US" sz="2400" dirty="0" err="1"/>
              <a:t>posttrombotik</a:t>
            </a:r>
            <a:r>
              <a:rPr lang="en-US" sz="2400" dirty="0"/>
              <a:t> </a:t>
            </a:r>
            <a:r>
              <a:rPr lang="en-US" sz="2400" dirty="0" err="1"/>
              <a:t>sendrom</a:t>
            </a:r>
            <a:r>
              <a:rPr lang="en-US" sz="2400" dirty="0"/>
              <a:t> </a:t>
            </a:r>
            <a:r>
              <a:rPr lang="en-US" sz="2400" dirty="0" err="1"/>
              <a:t>oluşmasını</a:t>
            </a:r>
            <a:r>
              <a:rPr lang="en-US" sz="2400" dirty="0"/>
              <a:t>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     </a:t>
            </a:r>
            <a:r>
              <a:rPr lang="en-US" sz="2400" dirty="0" err="1"/>
              <a:t>engelleyebilmektedir</a:t>
            </a:r>
            <a:r>
              <a:rPr lang="en-US" sz="24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 marL="0">
              <a:lnSpc>
                <a:spcPct val="110000"/>
              </a:lnSpc>
            </a:pPr>
            <a:r>
              <a:rPr lang="en-US" sz="2400" dirty="0" err="1"/>
              <a:t>Ciddi</a:t>
            </a:r>
            <a:r>
              <a:rPr lang="en-US" sz="2400" dirty="0"/>
              <a:t> </a:t>
            </a:r>
            <a:r>
              <a:rPr lang="en-US" sz="2400" dirty="0" err="1"/>
              <a:t>kanama</a:t>
            </a:r>
            <a:r>
              <a:rPr lang="en-US" sz="2400" dirty="0"/>
              <a:t> </a:t>
            </a:r>
            <a:r>
              <a:rPr lang="en-US" sz="2400" dirty="0" err="1"/>
              <a:t>komplikasyonlarına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açabilse</a:t>
            </a:r>
            <a:r>
              <a:rPr lang="en-US" sz="2400" dirty="0"/>
              <a:t> de </a:t>
            </a:r>
            <a:r>
              <a:rPr lang="en-US" sz="2400" dirty="0" err="1"/>
              <a:t>sistemik</a:t>
            </a:r>
            <a:r>
              <a:rPr lang="en-US" sz="2400" dirty="0"/>
              <a:t>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     </a:t>
            </a:r>
            <a:r>
              <a:rPr lang="en-US" sz="2400" dirty="0" err="1"/>
              <a:t>trombolitik</a:t>
            </a:r>
            <a:r>
              <a:rPr lang="en-US" sz="2400" dirty="0"/>
              <a:t> </a:t>
            </a:r>
            <a:r>
              <a:rPr lang="en-US" sz="2400" dirty="0" err="1"/>
              <a:t>tedaviden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güvenlidir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356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Farmako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Mekanik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Trombolitik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Tedavi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52128"/>
            <a:ext cx="5328592" cy="5733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err="1"/>
              <a:t>Pıhtının</a:t>
            </a:r>
            <a:r>
              <a:rPr lang="en-US" sz="2600" b="1" dirty="0"/>
              <a:t> </a:t>
            </a:r>
            <a:r>
              <a:rPr lang="en-US" sz="2600" b="1" dirty="0" err="1"/>
              <a:t>parçalanarak</a:t>
            </a:r>
            <a:r>
              <a:rPr lang="en-US" sz="2600" b="1" dirty="0"/>
              <a:t> </a:t>
            </a:r>
            <a:r>
              <a:rPr lang="en-US" sz="2600" b="1" dirty="0" err="1"/>
              <a:t>eritilmesi</a:t>
            </a:r>
            <a:endParaRPr lang="en-US" sz="2600" dirty="0"/>
          </a:p>
          <a:p>
            <a:r>
              <a:rPr lang="en-US" sz="2600" dirty="0" err="1"/>
              <a:t>Yaygın</a:t>
            </a:r>
            <a:r>
              <a:rPr lang="en-US" sz="2600" dirty="0"/>
              <a:t> </a:t>
            </a:r>
            <a:r>
              <a:rPr lang="en-US" sz="2600" dirty="0" err="1"/>
              <a:t>akut</a:t>
            </a:r>
            <a:r>
              <a:rPr lang="en-US" sz="2600" dirty="0"/>
              <a:t> </a:t>
            </a:r>
            <a:r>
              <a:rPr lang="en-US" sz="2600" dirty="0" err="1"/>
              <a:t>ileofemoral</a:t>
            </a:r>
            <a:r>
              <a:rPr lang="en-US" sz="2600" dirty="0"/>
              <a:t> DVT</a:t>
            </a:r>
          </a:p>
          <a:p>
            <a:r>
              <a:rPr lang="en-US" sz="2600" dirty="0"/>
              <a:t>14 </a:t>
            </a:r>
            <a:r>
              <a:rPr lang="en-US" sz="2600" dirty="0" err="1"/>
              <a:t>günden</a:t>
            </a:r>
            <a:r>
              <a:rPr lang="en-US" sz="2600" dirty="0"/>
              <a:t> </a:t>
            </a:r>
            <a:r>
              <a:rPr lang="en-US" sz="2600" dirty="0" err="1"/>
              <a:t>kısa</a:t>
            </a:r>
            <a:r>
              <a:rPr lang="en-US" sz="2600" dirty="0"/>
              <a:t> </a:t>
            </a:r>
            <a:r>
              <a:rPr lang="en-US" sz="2600" dirty="0" err="1"/>
              <a:t>hikaye</a:t>
            </a:r>
            <a:endParaRPr lang="en-US" sz="2600" dirty="0"/>
          </a:p>
          <a:p>
            <a:r>
              <a:rPr lang="en-US" sz="2600" dirty="0" err="1"/>
              <a:t>Yaşam</a:t>
            </a:r>
            <a:r>
              <a:rPr lang="en-US" sz="2600" dirty="0"/>
              <a:t> </a:t>
            </a:r>
            <a:r>
              <a:rPr lang="en-US" sz="2600" dirty="0" err="1"/>
              <a:t>beklentisi</a:t>
            </a:r>
            <a:r>
              <a:rPr lang="en-US" sz="2600" dirty="0"/>
              <a:t> </a:t>
            </a:r>
            <a:r>
              <a:rPr lang="en-US" sz="2600" dirty="0" err="1"/>
              <a:t>uzun</a:t>
            </a:r>
            <a:r>
              <a:rPr lang="en-US" sz="2600" dirty="0"/>
              <a:t> hasta </a:t>
            </a:r>
          </a:p>
          <a:p>
            <a:r>
              <a:rPr lang="en-US" sz="2600" dirty="0" err="1"/>
              <a:t>Fonksiyonel</a:t>
            </a:r>
            <a:r>
              <a:rPr lang="en-US" sz="2600" dirty="0"/>
              <a:t> </a:t>
            </a:r>
            <a:r>
              <a:rPr lang="en-US" sz="2600" dirty="0" err="1"/>
              <a:t>kapasitesi</a:t>
            </a:r>
            <a:r>
              <a:rPr lang="en-US" sz="2600" dirty="0"/>
              <a:t> </a:t>
            </a:r>
            <a:r>
              <a:rPr lang="en-US" sz="2600" dirty="0" err="1"/>
              <a:t>iyi</a:t>
            </a:r>
            <a:r>
              <a:rPr lang="en-US" sz="2600" dirty="0"/>
              <a:t> hasta</a:t>
            </a:r>
          </a:p>
          <a:p>
            <a:r>
              <a:rPr lang="en-US" sz="2600" dirty="0"/>
              <a:t>ilk DVT</a:t>
            </a:r>
          </a:p>
          <a:p>
            <a:r>
              <a:rPr lang="en-US" sz="2600" dirty="0" err="1"/>
              <a:t>Kanama</a:t>
            </a:r>
            <a:r>
              <a:rPr lang="en-US" sz="2600" dirty="0"/>
              <a:t> </a:t>
            </a:r>
            <a:r>
              <a:rPr lang="en-US" sz="2600" dirty="0" err="1"/>
              <a:t>riski</a:t>
            </a:r>
            <a:r>
              <a:rPr lang="en-US" sz="2600" dirty="0"/>
              <a:t> düşük </a:t>
            </a:r>
            <a:r>
              <a:rPr lang="en-US" sz="2600" dirty="0" err="1"/>
              <a:t>hastalar</a:t>
            </a:r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u="sng" dirty="0"/>
              <a:t>Yüksek </a:t>
            </a:r>
            <a:r>
              <a:rPr lang="en-US" sz="2000" u="sng" dirty="0" err="1"/>
              <a:t>kanama</a:t>
            </a:r>
            <a:r>
              <a:rPr lang="en-US" sz="2000" u="sng" dirty="0"/>
              <a:t> </a:t>
            </a:r>
            <a:r>
              <a:rPr lang="en-US" sz="2000" u="sng" dirty="0" err="1"/>
              <a:t>riski</a:t>
            </a:r>
            <a:r>
              <a:rPr lang="en-US" sz="2000" u="sng" dirty="0"/>
              <a:t> </a:t>
            </a:r>
            <a:r>
              <a:rPr lang="en-US" sz="2000" u="sng" dirty="0" err="1"/>
              <a:t>olan</a:t>
            </a:r>
            <a:r>
              <a:rPr lang="en-US" sz="2000" u="sng" dirty="0"/>
              <a:t> </a:t>
            </a:r>
            <a:r>
              <a:rPr lang="en-US" sz="2000" u="sng" dirty="0" err="1"/>
              <a:t>hastalar</a:t>
            </a:r>
            <a:endParaRPr lang="en-US" sz="2000" u="sng" dirty="0"/>
          </a:p>
          <a:p>
            <a:pPr lvl="1"/>
            <a:r>
              <a:rPr lang="en-US" sz="2000" dirty="0" err="1"/>
              <a:t>İntrakraniyal</a:t>
            </a:r>
            <a:r>
              <a:rPr lang="en-US" sz="2000" dirty="0"/>
              <a:t> </a:t>
            </a:r>
            <a:r>
              <a:rPr lang="en-US" sz="2000" dirty="0" err="1"/>
              <a:t>kanama</a:t>
            </a:r>
            <a:r>
              <a:rPr lang="en-US" sz="2000" dirty="0"/>
              <a:t> </a:t>
            </a:r>
            <a:r>
              <a:rPr lang="en-US" sz="2000" dirty="0" err="1"/>
              <a:t>hikayesi</a:t>
            </a:r>
            <a:endParaRPr lang="en-US" sz="2000" dirty="0"/>
          </a:p>
          <a:p>
            <a:pPr lvl="1"/>
            <a:r>
              <a:rPr lang="en-US" sz="2000" dirty="0" err="1"/>
              <a:t>Kontrolsüz</a:t>
            </a:r>
            <a:r>
              <a:rPr lang="en-US" sz="2000" dirty="0"/>
              <a:t> </a:t>
            </a:r>
            <a:r>
              <a:rPr lang="en-US" sz="2000" dirty="0" err="1"/>
              <a:t>hipertansiyon</a:t>
            </a:r>
            <a:endParaRPr lang="en-US" sz="2000" dirty="0"/>
          </a:p>
          <a:p>
            <a:pPr lvl="1"/>
            <a:r>
              <a:rPr lang="en-US" sz="2000" dirty="0" err="1"/>
              <a:t>Gebelik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Endokardit</a:t>
            </a:r>
            <a:endParaRPr lang="en-US" sz="2000" dirty="0"/>
          </a:p>
          <a:p>
            <a:pPr lvl="1"/>
            <a:r>
              <a:rPr lang="en-US" sz="2000" dirty="0" err="1"/>
              <a:t>Ileri</a:t>
            </a:r>
            <a:r>
              <a:rPr lang="en-US" sz="2000" dirty="0"/>
              <a:t> </a:t>
            </a:r>
            <a:r>
              <a:rPr lang="en-US" sz="2000" dirty="0" err="1"/>
              <a:t>yaş</a:t>
            </a:r>
            <a:endParaRPr lang="en-US" sz="2000" dirty="0"/>
          </a:p>
          <a:p>
            <a:pPr lvl="1"/>
            <a:r>
              <a:rPr lang="en-US" sz="2000" dirty="0" err="1"/>
              <a:t>Diyabetik</a:t>
            </a:r>
            <a:r>
              <a:rPr lang="en-US" sz="2000" dirty="0"/>
              <a:t> </a:t>
            </a:r>
            <a:r>
              <a:rPr lang="en-US" sz="2000" dirty="0" err="1"/>
              <a:t>retinopati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390"/>
          <a:stretch/>
        </p:blipFill>
        <p:spPr>
          <a:xfrm>
            <a:off x="5868144" y="1232494"/>
            <a:ext cx="2858862" cy="24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768" t="1880" r="-378" b="-1880"/>
          <a:stretch/>
        </p:blipFill>
        <p:spPr>
          <a:xfrm>
            <a:off x="5868144" y="3789040"/>
            <a:ext cx="2858862" cy="24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58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Cerrahi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Venöz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Trombektomi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6264696" cy="5256584"/>
          </a:xfrm>
        </p:spPr>
        <p:txBody>
          <a:bodyPr>
            <a:normAutofit/>
          </a:bodyPr>
          <a:lstStyle/>
          <a:p>
            <a:r>
              <a:rPr lang="en-US" sz="2400" dirty="0" err="1"/>
              <a:t>Trombolitik</a:t>
            </a:r>
            <a:r>
              <a:rPr lang="en-US" sz="2400" dirty="0"/>
              <a:t> </a:t>
            </a:r>
            <a:r>
              <a:rPr lang="en-US" sz="2400" dirty="0" err="1"/>
              <a:t>tedaviye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olmayan</a:t>
            </a:r>
            <a:r>
              <a:rPr lang="en-US" sz="2400" dirty="0"/>
              <a:t> </a:t>
            </a:r>
            <a:r>
              <a:rPr lang="en-US" sz="2400" dirty="0" err="1"/>
              <a:t>hastalar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</a:p>
          <a:p>
            <a:r>
              <a:rPr lang="en-US" sz="2400" dirty="0"/>
              <a:t>İnguinal </a:t>
            </a:r>
            <a:r>
              <a:rPr lang="en-US" sz="2400" dirty="0" err="1"/>
              <a:t>bölgeden</a:t>
            </a:r>
            <a:r>
              <a:rPr lang="en-US" sz="2400" dirty="0"/>
              <a:t> femoral </a:t>
            </a:r>
            <a:r>
              <a:rPr lang="en-US" sz="2400" dirty="0" err="1"/>
              <a:t>venotomi</a:t>
            </a:r>
            <a:r>
              <a:rPr lang="en-US" sz="2400" dirty="0"/>
              <a:t> </a:t>
            </a:r>
            <a:r>
              <a:rPr lang="en-US" sz="2400" dirty="0" err="1"/>
              <a:t>yoluyla</a:t>
            </a:r>
            <a:endParaRPr lang="en-US" sz="2400" dirty="0"/>
          </a:p>
          <a:p>
            <a:r>
              <a:rPr lang="en-US" sz="2400" dirty="0" err="1"/>
              <a:t>İliak</a:t>
            </a:r>
            <a:r>
              <a:rPr lang="en-US" sz="2400" dirty="0"/>
              <a:t> </a:t>
            </a:r>
            <a:r>
              <a:rPr lang="en-US" sz="2400" dirty="0" err="1"/>
              <a:t>venler</a:t>
            </a:r>
            <a:r>
              <a:rPr lang="en-US" sz="2400" dirty="0"/>
              <a:t> Fogarty </a:t>
            </a:r>
            <a:r>
              <a:rPr lang="en-US" sz="2400" dirty="0" err="1"/>
              <a:t>kateteri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Ekstremite</a:t>
            </a:r>
            <a:r>
              <a:rPr lang="en-US" sz="2400" dirty="0"/>
              <a:t> </a:t>
            </a:r>
            <a:r>
              <a:rPr lang="en-US" sz="2400" dirty="0" err="1"/>
              <a:t>venleri</a:t>
            </a:r>
            <a:r>
              <a:rPr lang="en-US" sz="2400" dirty="0"/>
              <a:t> </a:t>
            </a:r>
            <a:r>
              <a:rPr lang="en-US" sz="2400" dirty="0" err="1"/>
              <a:t>dışarıdan</a:t>
            </a:r>
            <a:r>
              <a:rPr lang="en-US" sz="2400" dirty="0"/>
              <a:t> </a:t>
            </a:r>
            <a:r>
              <a:rPr lang="en-US" sz="2400" dirty="0" err="1"/>
              <a:t>mekanik</a:t>
            </a:r>
            <a:r>
              <a:rPr lang="en-US" sz="2400" dirty="0"/>
              <a:t> </a:t>
            </a:r>
            <a:r>
              <a:rPr lang="en-US" sz="2400" dirty="0" err="1"/>
              <a:t>basınç</a:t>
            </a:r>
            <a:r>
              <a:rPr lang="en-US" sz="2400" dirty="0"/>
              <a:t> </a:t>
            </a:r>
            <a:r>
              <a:rPr lang="en-US" sz="2400" dirty="0" err="1"/>
              <a:t>uygulanarak</a:t>
            </a:r>
            <a:r>
              <a:rPr lang="en-US" sz="2400" dirty="0"/>
              <a:t> </a:t>
            </a:r>
            <a:r>
              <a:rPr lang="en-US" sz="2400" dirty="0" err="1"/>
              <a:t>boşaltılır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İşlem</a:t>
            </a:r>
            <a:r>
              <a:rPr lang="en-US" sz="2400" dirty="0"/>
              <a:t> </a:t>
            </a:r>
            <a:r>
              <a:rPr lang="en-US" sz="2400" dirty="0" err="1"/>
              <a:t>esnasında</a:t>
            </a:r>
            <a:r>
              <a:rPr lang="en-US" sz="2400" dirty="0"/>
              <a:t> hasta </a:t>
            </a:r>
            <a:r>
              <a:rPr lang="en-US" sz="2400" dirty="0" err="1"/>
              <a:t>venografi</a:t>
            </a:r>
            <a:r>
              <a:rPr lang="en-US" sz="2400" dirty="0"/>
              <a:t> / IVUS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değerlendirilir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seansta</a:t>
            </a:r>
            <a:r>
              <a:rPr lang="en-US" sz="2400" dirty="0"/>
              <a:t> stent de </a:t>
            </a:r>
            <a:r>
              <a:rPr lang="en-US" sz="2400" dirty="0" err="1"/>
              <a:t>uygulanabilir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İşlem</a:t>
            </a:r>
            <a:r>
              <a:rPr lang="en-US" sz="2400" dirty="0"/>
              <a:t> </a:t>
            </a:r>
            <a:r>
              <a:rPr lang="en-US" sz="2400" dirty="0" err="1"/>
              <a:t>sonunda</a:t>
            </a:r>
            <a:r>
              <a:rPr lang="en-US" sz="2400" dirty="0"/>
              <a:t> </a:t>
            </a:r>
            <a:r>
              <a:rPr lang="en-US" sz="2400" dirty="0" err="1"/>
              <a:t>geçici</a:t>
            </a:r>
            <a:r>
              <a:rPr lang="en-US" sz="2400" dirty="0"/>
              <a:t> AV </a:t>
            </a:r>
            <a:r>
              <a:rPr lang="en-US" sz="2400" dirty="0" err="1"/>
              <a:t>fistül</a:t>
            </a:r>
            <a:r>
              <a:rPr lang="en-US" sz="2400" dirty="0"/>
              <a:t> </a:t>
            </a:r>
            <a:r>
              <a:rPr lang="en-US" sz="2400" dirty="0" err="1"/>
              <a:t>uygulanır</a:t>
            </a:r>
            <a:r>
              <a:rPr lang="en-US" sz="2400" dirty="0"/>
              <a:t>.</a:t>
            </a:r>
          </a:p>
          <a:p>
            <a:r>
              <a:rPr lang="en-US" sz="2400" dirty="0"/>
              <a:t>Vena </a:t>
            </a:r>
            <a:r>
              <a:rPr lang="en-US" sz="2400" dirty="0" err="1"/>
              <a:t>cavanın</a:t>
            </a:r>
            <a:r>
              <a:rPr lang="en-US" sz="2400" dirty="0"/>
              <a:t> </a:t>
            </a:r>
            <a:r>
              <a:rPr lang="en-US" sz="2400" dirty="0" err="1"/>
              <a:t>durumu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filtre</a:t>
            </a:r>
            <a:r>
              <a:rPr lang="en-US" sz="2400" dirty="0"/>
              <a:t> </a:t>
            </a:r>
            <a:r>
              <a:rPr lang="en-US" sz="2400" dirty="0" err="1"/>
              <a:t>ihtiyacı</a:t>
            </a:r>
            <a:r>
              <a:rPr lang="en-US" sz="2400" dirty="0"/>
              <a:t> </a:t>
            </a:r>
            <a:r>
              <a:rPr lang="en-US" sz="2400" dirty="0" err="1"/>
              <a:t>değerlendirilmelidir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51973" y="2737059"/>
            <a:ext cx="4320480" cy="22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43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6DA8E8-7D4C-7846-9B61-B2DF1B3B3871}" type="slidenum">
              <a:rPr lang="tr-TR"/>
              <a:pPr eaLnBrk="1" hangingPunct="1"/>
              <a:t>33</a:t>
            </a:fld>
            <a:endParaRPr lang="tr-TR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7838"/>
            <a:ext cx="3527425" cy="1150937"/>
          </a:xfrm>
        </p:spPr>
        <p:txBody>
          <a:bodyPr/>
          <a:lstStyle/>
          <a:p>
            <a:pPr eaLnBrk="1" hangingPunct="1"/>
            <a:r>
              <a:rPr lang="tr-TR" sz="3200" b="1">
                <a:solidFill>
                  <a:srgbClr val="FF0000"/>
                </a:solidFill>
                <a:latin typeface="Arial" charset="0"/>
              </a:rPr>
              <a:t>Vena Kava Filtreleri</a:t>
            </a:r>
          </a:p>
        </p:txBody>
      </p:sp>
      <p:pic>
        <p:nvPicPr>
          <p:cNvPr id="28676" name="Picture 3" descr="Resim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16113"/>
            <a:ext cx="1670050" cy="4322762"/>
          </a:xfrm>
          <a:noFill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836613"/>
            <a:ext cx="417671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16338"/>
            <a:ext cx="417512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264312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80872D-8676-EB4A-9074-F1D395E5D0FB}" type="slidenum">
              <a:rPr lang="tr-TR"/>
              <a:pPr eaLnBrk="1" hangingPunct="1"/>
              <a:t>34</a:t>
            </a:fld>
            <a:endParaRPr lang="tr-TR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92150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Arial" charset="0"/>
              </a:rPr>
              <a:t>Filtre </a:t>
            </a:r>
            <a:r>
              <a:rPr lang="tr-TR" sz="3200" b="1" dirty="0" err="1">
                <a:solidFill>
                  <a:srgbClr val="FF0000"/>
                </a:solidFill>
                <a:latin typeface="Arial" charset="0"/>
              </a:rPr>
              <a:t>Endikasyonları</a:t>
            </a:r>
            <a:endParaRPr lang="tr-TR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34400" cy="54276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400" dirty="0">
                <a:latin typeface="Arial" charset="0"/>
              </a:rPr>
              <a:t>Antikoagulan tedavinin </a:t>
            </a:r>
            <a:r>
              <a:rPr lang="tr-TR" sz="2400" dirty="0" err="1">
                <a:latin typeface="Arial" charset="0"/>
              </a:rPr>
              <a:t>kontrendike</a:t>
            </a:r>
            <a:r>
              <a:rPr lang="tr-TR" sz="2400" dirty="0">
                <a:latin typeface="Arial" charset="0"/>
              </a:rPr>
              <a:t> olduğu DVT veya PE</a:t>
            </a:r>
          </a:p>
          <a:p>
            <a:pPr lvl="3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tr-TR" sz="1800" dirty="0">
                <a:latin typeface="Arial" charset="0"/>
              </a:rPr>
              <a:t>Kanama komplikasyonu</a:t>
            </a:r>
          </a:p>
          <a:p>
            <a:pPr lvl="3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tr-TR" sz="1800" dirty="0">
                <a:latin typeface="Arial" charset="0"/>
              </a:rPr>
              <a:t>Aktif iç kanama</a:t>
            </a:r>
          </a:p>
          <a:p>
            <a:pPr lvl="3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tr-TR" sz="1800" dirty="0" err="1">
                <a:latin typeface="Arial" charset="0"/>
              </a:rPr>
              <a:t>Hemorajik</a:t>
            </a:r>
            <a:r>
              <a:rPr lang="tr-TR" sz="1800" dirty="0">
                <a:latin typeface="Arial" charset="0"/>
              </a:rPr>
              <a:t> inme</a:t>
            </a:r>
          </a:p>
          <a:p>
            <a:pPr lvl="3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tr-TR" sz="1800" dirty="0" err="1">
                <a:latin typeface="Arial" charset="0"/>
              </a:rPr>
              <a:t>Trombositopeni</a:t>
            </a:r>
            <a:r>
              <a:rPr lang="tr-TR" sz="1800" dirty="0">
                <a:latin typeface="Arial" charset="0"/>
              </a:rPr>
              <a:t> (50,000/mm3)</a:t>
            </a:r>
          </a:p>
          <a:p>
            <a:pPr lvl="3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tr-TR" sz="1800" dirty="0">
                <a:latin typeface="Arial" charset="0"/>
              </a:rPr>
              <a:t>Kanama </a:t>
            </a:r>
            <a:r>
              <a:rPr lang="tr-TR" sz="1800" dirty="0" err="1">
                <a:latin typeface="Arial" charset="0"/>
              </a:rPr>
              <a:t>diyatezleri</a:t>
            </a:r>
            <a:endParaRPr lang="tr-TR" sz="1800" dirty="0">
              <a:latin typeface="Arial" charset="0"/>
            </a:endParaRPr>
          </a:p>
          <a:p>
            <a:pPr lvl="3" eaLnBrk="1" hangingPunct="1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tr-TR" sz="1800" dirty="0">
                <a:latin typeface="Arial" charset="0"/>
              </a:rPr>
              <a:t>Merkezi sinir sistemi tümör, anevrizma veya </a:t>
            </a:r>
            <a:r>
              <a:rPr lang="tr-TR" sz="1800" dirty="0" err="1">
                <a:latin typeface="Arial" charset="0"/>
              </a:rPr>
              <a:t>vasküler</a:t>
            </a:r>
            <a:r>
              <a:rPr lang="tr-TR" sz="1800" dirty="0">
                <a:latin typeface="Arial" charset="0"/>
              </a:rPr>
              <a:t> </a:t>
            </a:r>
            <a:r>
              <a:rPr lang="tr-TR" sz="1800" dirty="0" err="1">
                <a:latin typeface="Arial" charset="0"/>
              </a:rPr>
              <a:t>malformasyonu</a:t>
            </a:r>
            <a:endParaRPr lang="tr-TR" sz="180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r>
              <a:rPr lang="tr-TR" sz="2400" dirty="0" err="1">
                <a:latin typeface="Arial" charset="0"/>
              </a:rPr>
              <a:t>Antikoagulasyon</a:t>
            </a:r>
            <a:r>
              <a:rPr lang="tr-TR" sz="2400" dirty="0">
                <a:latin typeface="Arial" charset="0"/>
              </a:rPr>
              <a:t> tedavisinin (belirgin, önlenemez) komplikasyonu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r>
              <a:rPr lang="tr-TR" sz="2400" dirty="0" err="1">
                <a:latin typeface="Arial" charset="0"/>
              </a:rPr>
              <a:t>Antikoagulasyon</a:t>
            </a:r>
            <a:r>
              <a:rPr lang="tr-TR" sz="2400" dirty="0">
                <a:latin typeface="Arial" charset="0"/>
              </a:rPr>
              <a:t> tedavisine rağmen </a:t>
            </a:r>
            <a:r>
              <a:rPr lang="tr-TR" sz="2400" dirty="0" err="1">
                <a:latin typeface="Arial" charset="0"/>
              </a:rPr>
              <a:t>rekürran</a:t>
            </a:r>
            <a:r>
              <a:rPr lang="tr-TR" sz="2400" dirty="0">
                <a:latin typeface="Arial" charset="0"/>
              </a:rPr>
              <a:t> VTE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r>
              <a:rPr lang="tr-TR" sz="2400" dirty="0" err="1">
                <a:latin typeface="Arial" charset="0"/>
              </a:rPr>
              <a:t>Antikoagulasyon</a:t>
            </a:r>
            <a:r>
              <a:rPr lang="tr-TR" sz="2400" dirty="0">
                <a:latin typeface="Arial" charset="0"/>
              </a:rPr>
              <a:t> uygulanmasına engel (hasta uyumuna rağmen </a:t>
            </a:r>
            <a:r>
              <a:rPr lang="tr-TR" sz="2400" dirty="0" err="1">
                <a:latin typeface="Arial" charset="0"/>
              </a:rPr>
              <a:t>sub</a:t>
            </a:r>
            <a:r>
              <a:rPr lang="tr-TR" sz="2400" dirty="0">
                <a:latin typeface="Arial" charset="0"/>
              </a:rPr>
              <a:t>- veya </a:t>
            </a:r>
            <a:r>
              <a:rPr lang="tr-TR" sz="2400" dirty="0" err="1">
                <a:latin typeface="Arial" charset="0"/>
              </a:rPr>
              <a:t>supraterapötik</a:t>
            </a:r>
            <a:r>
              <a:rPr lang="tr-TR" sz="2400" dirty="0">
                <a:latin typeface="Arial" charset="0"/>
              </a:rPr>
              <a:t> kan düzeyleri)</a:t>
            </a:r>
          </a:p>
        </p:txBody>
      </p:sp>
    </p:spTree>
    <p:extLst>
      <p:ext uri="{BB962C8B-B14F-4D97-AF65-F5344CB8AC3E}">
        <p14:creationId xmlns:p14="http://schemas.microsoft.com/office/powerpoint/2010/main" val="3946816755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D81E6D-CF38-1C4C-B15E-14BBD784BFAB}" type="slidenum">
              <a:rPr lang="tr-TR"/>
              <a:pPr eaLnBrk="1" hangingPunct="1"/>
              <a:t>35</a:t>
            </a:fld>
            <a:endParaRPr lang="tr-TR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pPr eaLnBrk="1" hangingPunct="1"/>
            <a:r>
              <a:rPr lang="tr-TR" sz="3200" b="1">
                <a:solidFill>
                  <a:srgbClr val="FF0000"/>
                </a:solidFill>
                <a:latin typeface="Arial" charset="0"/>
              </a:rPr>
              <a:t>Filtre Endikasyonları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24862" cy="53276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400">
                <a:latin typeface="Arial" charset="0"/>
              </a:rPr>
              <a:t>Geniş, lümen içinde serbest ilio-kaval trombüs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400">
                <a:latin typeface="Arial" charset="0"/>
              </a:rPr>
              <a:t>Kronik tromboembolik hastalık (pulmoner embolektomi esnasında)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400">
                <a:latin typeface="Arial" charset="0"/>
              </a:rPr>
              <a:t>Cor Pulmonale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400">
                <a:latin typeface="Arial" charset="0"/>
              </a:rPr>
              <a:t>Antikoagulasyon tedavisi esnasında yüksek düşme riski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400">
                <a:latin typeface="Arial" charset="0"/>
              </a:rPr>
              <a:t>Proflaktik (özellikle baş ve omurilik yaralanması, pelvik, ve alt ekstremite fraktürleri gibi masif travma)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400">
                <a:latin typeface="Arial" charset="0"/>
              </a:rPr>
              <a:t>VTE geçmişi olan hastalarda cerrahi girişim planlanması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400">
                <a:latin typeface="Arial" charset="0"/>
              </a:rPr>
              <a:t>IVK filtresi varken nüks PE gelişen hastalar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400">
                <a:latin typeface="Arial" charset="0"/>
              </a:rPr>
              <a:t>Trombolitik tedavi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400">
                <a:latin typeface="Arial" charset="0"/>
              </a:rPr>
              <a:t>Renal ven veya IVK tutulumlu renal-hücreli kanser</a:t>
            </a:r>
          </a:p>
        </p:txBody>
      </p:sp>
    </p:spTree>
    <p:extLst>
      <p:ext uri="{BB962C8B-B14F-4D97-AF65-F5344CB8AC3E}">
        <p14:creationId xmlns:p14="http://schemas.microsoft.com/office/powerpoint/2010/main" val="1530008110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860BC8-6BA2-6348-A940-62336102EDE1}" type="slidenum">
              <a:rPr lang="tr-TR"/>
              <a:pPr eaLnBrk="1" hangingPunct="1"/>
              <a:t>36</a:t>
            </a:fld>
            <a:endParaRPr lang="tr-TR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tr-TR" sz="3200" b="1">
                <a:solidFill>
                  <a:srgbClr val="FF0000"/>
                </a:solidFill>
                <a:latin typeface="Arial" charset="0"/>
              </a:rPr>
              <a:t>Filtre Komplikasyonları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Pulmoner embolizm				% 2–5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Fatal pulmoner embolizm 				% 0.7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IVK filtre uygulamasına bağlı ölüm	 	% 0.12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Uygulama komplikasyonları			% 4–11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Ponksiyon yeri trombozu				% 2–28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Filtre migrasyonu	 				% 3–69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IVK penetrasyonu					% 9–24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IVK obstruksiyonu					% 6–30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Venöz yetmezlik					% 5–59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Filtre fraktürü					% 1</a:t>
            </a:r>
          </a:p>
          <a:p>
            <a:pPr eaLnBrk="1" hangingPunct="1">
              <a:lnSpc>
                <a:spcPct val="110000"/>
              </a:lnSpc>
              <a:buClr>
                <a:schemeClr val="hlink"/>
              </a:buClr>
            </a:pPr>
            <a:r>
              <a:rPr lang="tr-TR" sz="2200">
                <a:latin typeface="Arial" charset="0"/>
              </a:rPr>
              <a:t>Guide telin filtrede takılı kalması			% &lt;1</a:t>
            </a:r>
          </a:p>
        </p:txBody>
      </p:sp>
    </p:spTree>
    <p:extLst>
      <p:ext uri="{BB962C8B-B14F-4D97-AF65-F5344CB8AC3E}">
        <p14:creationId xmlns:p14="http://schemas.microsoft.com/office/powerpoint/2010/main" val="1634406111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Mobilizasyon</a:t>
            </a:r>
            <a:r>
              <a:rPr lang="tr-TR" sz="3600" b="1" dirty="0">
                <a:solidFill>
                  <a:srgbClr val="FF0000"/>
                </a:solidFill>
              </a:rPr>
              <a:t> ve Kompresyon Çorapları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6408712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600" b="1" dirty="0">
                <a:solidFill>
                  <a:srgbClr val="FF0000"/>
                </a:solidFill>
              </a:rPr>
              <a:t>Erken </a:t>
            </a:r>
            <a:r>
              <a:rPr lang="tr-TR" sz="2600" b="1" dirty="0" err="1">
                <a:solidFill>
                  <a:srgbClr val="FF0000"/>
                </a:solidFill>
              </a:rPr>
              <a:t>mobilizasyon</a:t>
            </a:r>
            <a:r>
              <a:rPr lang="tr-TR" sz="2600" b="1" dirty="0">
                <a:solidFill>
                  <a:srgbClr val="FF0000"/>
                </a:solidFill>
              </a:rPr>
              <a:t> </a:t>
            </a:r>
            <a:endParaRPr lang="tr-TR" sz="2600" b="1" u="sng" dirty="0">
              <a:solidFill>
                <a:srgbClr val="FF0000"/>
              </a:solidFill>
            </a:endParaRPr>
          </a:p>
          <a:p>
            <a:r>
              <a:rPr lang="tr-TR" sz="2600" dirty="0" err="1"/>
              <a:t>Antikoagülasyonun</a:t>
            </a:r>
            <a:r>
              <a:rPr lang="tr-TR" sz="2600" dirty="0"/>
              <a:t> sağlandığı</a:t>
            </a:r>
            <a:endParaRPr lang="tr-TR" sz="2600" b="1" u="sng" dirty="0"/>
          </a:p>
          <a:p>
            <a:r>
              <a:rPr lang="tr-TR" sz="2600" dirty="0" err="1"/>
              <a:t>Hemodinamik</a:t>
            </a:r>
            <a:r>
              <a:rPr lang="tr-TR" sz="2600" dirty="0"/>
              <a:t> olarak stabil</a:t>
            </a:r>
            <a:endParaRPr lang="tr-TR" sz="2600" b="1" u="sng" dirty="0"/>
          </a:p>
          <a:p>
            <a:r>
              <a:rPr lang="tr-TR" sz="2600" dirty="0"/>
              <a:t>Ağrı şişlik gibi semptomların kontrol </a:t>
            </a:r>
          </a:p>
          <a:p>
            <a:pPr marL="0" indent="0">
              <a:buNone/>
            </a:pPr>
            <a:r>
              <a:rPr lang="tr-TR" sz="2600" dirty="0"/>
              <a:t>    altına alındığı</a:t>
            </a:r>
            <a:endParaRPr lang="tr-TR" sz="2600" b="1" u="sng" dirty="0"/>
          </a:p>
          <a:p>
            <a:pPr marL="0" indent="0">
              <a:buNone/>
            </a:pPr>
            <a:r>
              <a:rPr lang="tr-TR" sz="2600" dirty="0"/>
              <a:t>Hastalar için erken </a:t>
            </a:r>
            <a:r>
              <a:rPr lang="tr-TR" sz="2600" dirty="0" err="1"/>
              <a:t>mobilizasyon</a:t>
            </a:r>
            <a:r>
              <a:rPr lang="tr-TR" sz="2600" dirty="0"/>
              <a:t> tercih edilmelidir.</a:t>
            </a:r>
          </a:p>
          <a:p>
            <a:pPr>
              <a:buNone/>
            </a:pPr>
            <a:r>
              <a:rPr lang="tr-TR" sz="2600" dirty="0"/>
              <a:t> </a:t>
            </a:r>
            <a:endParaRPr lang="tr-TR" sz="2600" b="1" u="sng" dirty="0"/>
          </a:p>
          <a:p>
            <a:pPr>
              <a:buNone/>
            </a:pPr>
            <a:r>
              <a:rPr lang="tr-TR" sz="2600" b="1" dirty="0">
                <a:solidFill>
                  <a:srgbClr val="FF0000"/>
                </a:solidFill>
              </a:rPr>
              <a:t>Elastik basınçlı kompresyon çorapları</a:t>
            </a:r>
            <a:endParaRPr lang="tr-TR" sz="2600" b="1" u="sng" dirty="0">
              <a:solidFill>
                <a:srgbClr val="FF0000"/>
              </a:solidFill>
            </a:endParaRPr>
          </a:p>
          <a:p>
            <a:r>
              <a:rPr lang="tr-TR" sz="2600" dirty="0"/>
              <a:t>Akut şikayetler yatışınca</a:t>
            </a:r>
            <a:endParaRPr lang="tr-TR" sz="2600" b="1" u="sng" dirty="0"/>
          </a:p>
          <a:p>
            <a:r>
              <a:rPr lang="tr-TR" sz="2600" dirty="0"/>
              <a:t>30-40 </a:t>
            </a:r>
            <a:r>
              <a:rPr lang="tr-TR" sz="2600" dirty="0" err="1"/>
              <a:t>mmHg</a:t>
            </a:r>
            <a:r>
              <a:rPr lang="tr-TR" sz="2600" dirty="0"/>
              <a:t> basınçlı çoraplar tercih edilmelidir. </a:t>
            </a:r>
            <a:endParaRPr lang="tr-TR" sz="2600" b="1" u="sng" dirty="0"/>
          </a:p>
          <a:p>
            <a:endParaRPr lang="tr-TR" dirty="0"/>
          </a:p>
        </p:txBody>
      </p:sp>
      <p:pic>
        <p:nvPicPr>
          <p:cNvPr id="5" name="Picture 8" descr="2_-_Compression_Sock_illustrationrev2"/>
          <p:cNvPicPr>
            <a:picLocks noChangeAspect="1" noChangeArrowheads="1"/>
          </p:cNvPicPr>
          <p:nvPr/>
        </p:nvPicPr>
        <p:blipFill>
          <a:blip r:embed="rId3" cstate="print"/>
          <a:srcRect l="12376" r="35887"/>
          <a:stretch>
            <a:fillRect/>
          </a:stretch>
        </p:blipFill>
        <p:spPr bwMode="auto">
          <a:xfrm>
            <a:off x="6948264" y="3861048"/>
            <a:ext cx="1612272" cy="2643830"/>
          </a:xfrm>
          <a:prstGeom prst="rect">
            <a:avLst/>
          </a:prstGeom>
          <a:noFill/>
        </p:spPr>
      </p:pic>
      <p:pic>
        <p:nvPicPr>
          <p:cNvPr id="6" name="Picture 10" descr="patient-lying-down_~gwil40124"/>
          <p:cNvPicPr>
            <a:picLocks noChangeAspect="1" noChangeArrowheads="1"/>
          </p:cNvPicPr>
          <p:nvPr/>
        </p:nvPicPr>
        <p:blipFill>
          <a:blip r:embed="rId4" cstate="print"/>
          <a:srcRect t="4442" b="15862"/>
          <a:stretch>
            <a:fillRect/>
          </a:stretch>
        </p:blipFill>
        <p:spPr bwMode="auto">
          <a:xfrm>
            <a:off x="6247416" y="1268760"/>
            <a:ext cx="2611968" cy="2304256"/>
          </a:xfrm>
          <a:prstGeom prst="rect">
            <a:avLst/>
          </a:prstGeom>
          <a:noFill/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Kimleri </a:t>
            </a:r>
            <a:r>
              <a:rPr lang="tr-TR" sz="3200" b="1" dirty="0" err="1">
                <a:solidFill>
                  <a:srgbClr val="FF0000"/>
                </a:solidFill>
              </a:rPr>
              <a:t>hospitalize</a:t>
            </a:r>
            <a:r>
              <a:rPr lang="tr-TR" sz="3200" b="1" dirty="0">
                <a:solidFill>
                  <a:srgbClr val="FF0000"/>
                </a:solidFill>
              </a:rPr>
              <a:t> edelim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Akut</a:t>
            </a:r>
            <a:r>
              <a:rPr lang="en-US" sz="2400" dirty="0"/>
              <a:t> DVT </a:t>
            </a:r>
            <a:r>
              <a:rPr lang="en-US" sz="2400" dirty="0" err="1"/>
              <a:t>hastalarının</a:t>
            </a:r>
            <a:r>
              <a:rPr lang="en-US" sz="2400" dirty="0"/>
              <a:t> </a:t>
            </a:r>
            <a:r>
              <a:rPr lang="en-US" sz="2400" b="1" dirty="0"/>
              <a:t>% 80 </a:t>
            </a:r>
            <a:r>
              <a:rPr lang="en-US" sz="2400" dirty="0" err="1"/>
              <a:t>oranında</a:t>
            </a:r>
            <a:r>
              <a:rPr lang="en-US" sz="2400" dirty="0"/>
              <a:t> hospitalize </a:t>
            </a:r>
            <a:r>
              <a:rPr lang="en-US" sz="2400" dirty="0" err="1"/>
              <a:t>edilmeden</a:t>
            </a:r>
            <a:r>
              <a:rPr lang="en-US" sz="2400" dirty="0"/>
              <a:t> </a:t>
            </a:r>
            <a:r>
              <a:rPr lang="en-US" sz="2400" b="1" dirty="0" err="1"/>
              <a:t>ayaktan</a:t>
            </a:r>
            <a:r>
              <a:rPr lang="en-US" sz="2400" b="1" dirty="0"/>
              <a:t> </a:t>
            </a:r>
            <a:r>
              <a:rPr lang="en-US" sz="2400" b="1" dirty="0" err="1"/>
              <a:t>tedavi</a:t>
            </a:r>
            <a:r>
              <a:rPr lang="en-US" sz="2400" b="1" dirty="0"/>
              <a:t> </a:t>
            </a:r>
            <a:r>
              <a:rPr lang="en-US" sz="2400" dirty="0" err="1"/>
              <a:t>edilebileceği</a:t>
            </a:r>
            <a:r>
              <a:rPr lang="en-US" sz="2400" dirty="0"/>
              <a:t> </a:t>
            </a:r>
            <a:r>
              <a:rPr lang="en-US" sz="2400" dirty="0" err="1"/>
              <a:t>bildirilmektedir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Hasta </a:t>
            </a:r>
            <a:r>
              <a:rPr lang="en-US" sz="2400" dirty="0" err="1"/>
              <a:t>hemodinamik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stabilse</a:t>
            </a:r>
            <a:endParaRPr lang="en-US" sz="2400" dirty="0"/>
          </a:p>
          <a:p>
            <a:r>
              <a:rPr lang="en-US" sz="2400" dirty="0" err="1"/>
              <a:t>Ekstremitenin</a:t>
            </a:r>
            <a:r>
              <a:rPr lang="en-US" sz="2400" dirty="0"/>
              <a:t> </a:t>
            </a:r>
            <a:r>
              <a:rPr lang="en-US" sz="2400" dirty="0" err="1"/>
              <a:t>dolaşımı</a:t>
            </a:r>
            <a:r>
              <a:rPr lang="en-US" sz="2400" dirty="0"/>
              <a:t> </a:t>
            </a:r>
            <a:r>
              <a:rPr lang="en-US" sz="2400" dirty="0" err="1"/>
              <a:t>tehlike</a:t>
            </a:r>
            <a:r>
              <a:rPr lang="en-US" sz="2400" dirty="0"/>
              <a:t> </a:t>
            </a:r>
            <a:r>
              <a:rPr lang="en-US" sz="2400" dirty="0" err="1"/>
              <a:t>altında</a:t>
            </a:r>
            <a:r>
              <a:rPr lang="en-US" sz="2400" dirty="0"/>
              <a:t> </a:t>
            </a:r>
            <a:r>
              <a:rPr lang="en-US" sz="2400" dirty="0" err="1"/>
              <a:t>değilse</a:t>
            </a:r>
            <a:endParaRPr lang="en-US" sz="2400" dirty="0"/>
          </a:p>
          <a:p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PE </a:t>
            </a:r>
            <a:r>
              <a:rPr lang="en-US" sz="2400" dirty="0" err="1"/>
              <a:t>tablosu</a:t>
            </a:r>
            <a:r>
              <a:rPr lang="en-US" sz="2400" dirty="0"/>
              <a:t> </a:t>
            </a:r>
            <a:r>
              <a:rPr lang="en-US" sz="2400" dirty="0" err="1"/>
              <a:t>yoksa</a:t>
            </a:r>
            <a:endParaRPr lang="en-US" sz="2400" dirty="0"/>
          </a:p>
          <a:p>
            <a:r>
              <a:rPr lang="en-US" sz="2400" dirty="0" err="1"/>
              <a:t>Kanama</a:t>
            </a:r>
            <a:r>
              <a:rPr lang="en-US" sz="2400" dirty="0"/>
              <a:t> </a:t>
            </a:r>
            <a:r>
              <a:rPr lang="en-US" sz="2400" dirty="0" err="1"/>
              <a:t>riski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değilse</a:t>
            </a:r>
            <a:endParaRPr lang="en-US" sz="2400" dirty="0"/>
          </a:p>
          <a:p>
            <a:r>
              <a:rPr lang="en-US" sz="2400" dirty="0" err="1"/>
              <a:t>Böbrek</a:t>
            </a:r>
            <a:r>
              <a:rPr lang="en-US" sz="2400" dirty="0"/>
              <a:t> </a:t>
            </a:r>
            <a:r>
              <a:rPr lang="en-US" sz="2400" dirty="0" err="1"/>
              <a:t>yetmezliği</a:t>
            </a:r>
            <a:r>
              <a:rPr lang="en-US" sz="2400" dirty="0"/>
              <a:t> </a:t>
            </a:r>
            <a:r>
              <a:rPr lang="en-US" sz="2400" dirty="0" err="1"/>
              <a:t>yoksa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komorbid</a:t>
            </a:r>
            <a:r>
              <a:rPr lang="en-US" sz="2400" dirty="0"/>
              <a:t> </a:t>
            </a:r>
            <a:r>
              <a:rPr lang="en-US" sz="2400" dirty="0" err="1"/>
              <a:t>nedenlerle</a:t>
            </a:r>
            <a:r>
              <a:rPr lang="en-US" sz="2400" dirty="0"/>
              <a:t> </a:t>
            </a:r>
            <a:r>
              <a:rPr lang="en-US" sz="2400" dirty="0" err="1"/>
              <a:t>hayati</a:t>
            </a:r>
            <a:r>
              <a:rPr lang="en-US" sz="2400" dirty="0"/>
              <a:t> </a:t>
            </a:r>
            <a:r>
              <a:rPr lang="en-US" sz="2400" dirty="0" err="1"/>
              <a:t>tehlike</a:t>
            </a:r>
            <a:r>
              <a:rPr lang="en-US" sz="2400" dirty="0"/>
              <a:t> </a:t>
            </a:r>
            <a:r>
              <a:rPr lang="en-US" sz="2400" dirty="0" err="1"/>
              <a:t>söz</a:t>
            </a:r>
            <a:r>
              <a:rPr lang="en-US" sz="2400" dirty="0"/>
              <a:t> </a:t>
            </a:r>
            <a:r>
              <a:rPr lang="en-US" sz="2400" dirty="0" err="1"/>
              <a:t>konusu</a:t>
            </a:r>
            <a:r>
              <a:rPr lang="en-US" sz="2400" dirty="0"/>
              <a:t> </a:t>
            </a:r>
            <a:r>
              <a:rPr lang="en-US" sz="2400" dirty="0" err="1"/>
              <a:t>değilse</a:t>
            </a:r>
            <a:endParaRPr lang="en-US" sz="2400" dirty="0"/>
          </a:p>
          <a:p>
            <a:r>
              <a:rPr lang="en-US" sz="2400" dirty="0"/>
              <a:t>Hasta </a:t>
            </a:r>
            <a:r>
              <a:rPr lang="en-US" sz="2400" dirty="0" err="1"/>
              <a:t>tedavi</a:t>
            </a:r>
            <a:r>
              <a:rPr lang="en-US" sz="2400" dirty="0"/>
              <a:t> </a:t>
            </a:r>
            <a:r>
              <a:rPr lang="en-US" sz="2400" dirty="0" err="1"/>
              <a:t>protokolüne</a:t>
            </a:r>
            <a:r>
              <a:rPr lang="en-US" sz="2400" dirty="0"/>
              <a:t> </a:t>
            </a:r>
            <a:r>
              <a:rPr lang="en-US" sz="2400" dirty="0" err="1"/>
              <a:t>uyumlu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endParaRPr lang="en-US" sz="2400" dirty="0"/>
          </a:p>
          <a:p>
            <a:r>
              <a:rPr lang="en-US" sz="2400" dirty="0" err="1"/>
              <a:t>Evde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problemi</a:t>
            </a:r>
            <a:r>
              <a:rPr lang="en-US" sz="2400" dirty="0"/>
              <a:t> </a:t>
            </a:r>
            <a:r>
              <a:rPr lang="en-US" sz="2400" dirty="0" err="1"/>
              <a:t>yoksa</a:t>
            </a:r>
            <a:endParaRPr lang="en-US" sz="2400" dirty="0"/>
          </a:p>
          <a:p>
            <a:r>
              <a:rPr lang="en-US" sz="2400" dirty="0" err="1"/>
              <a:t>Acil</a:t>
            </a:r>
            <a:r>
              <a:rPr lang="en-US" sz="2400" dirty="0"/>
              <a:t> </a:t>
            </a:r>
            <a:r>
              <a:rPr lang="en-US" sz="2400" dirty="0" err="1"/>
              <a:t>durumda</a:t>
            </a:r>
            <a:r>
              <a:rPr lang="en-US" sz="2400" dirty="0"/>
              <a:t> </a:t>
            </a:r>
            <a:r>
              <a:rPr lang="en-US" sz="2400" dirty="0" err="1"/>
              <a:t>hastaneye</a:t>
            </a:r>
            <a:r>
              <a:rPr lang="en-US" sz="2400" dirty="0"/>
              <a:t> </a:t>
            </a:r>
            <a:r>
              <a:rPr lang="en-US" sz="2400" dirty="0" err="1"/>
              <a:t>ulaşabilme</a:t>
            </a:r>
            <a:r>
              <a:rPr lang="en-US" sz="2400" dirty="0"/>
              <a:t> </a:t>
            </a:r>
            <a:r>
              <a:rPr lang="en-US" sz="2400" dirty="0" err="1"/>
              <a:t>olanakları</a:t>
            </a:r>
            <a:r>
              <a:rPr lang="en-US" sz="2400" dirty="0"/>
              <a:t> </a:t>
            </a:r>
            <a:r>
              <a:rPr lang="en-US" sz="2400" dirty="0" err="1"/>
              <a:t>uygunsa</a:t>
            </a:r>
            <a:endParaRPr lang="en-US" sz="2400" dirty="0"/>
          </a:p>
          <a:p>
            <a:r>
              <a:rPr lang="en-US" sz="2400" dirty="0"/>
              <a:t>……..  ……..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775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Özel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Klinik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Tablolar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63272" cy="5256584"/>
          </a:xfrm>
        </p:spPr>
        <p:txBody>
          <a:bodyPr>
            <a:normAutofit/>
          </a:bodyPr>
          <a:lstStyle/>
          <a:p>
            <a:pPr marL="0"/>
            <a:r>
              <a:rPr lang="en-US" sz="2400" b="1" dirty="0" err="1">
                <a:solidFill>
                  <a:srgbClr val="0000FF"/>
                </a:solidFill>
              </a:rPr>
              <a:t>Kanama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riski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yüksek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ya</a:t>
            </a:r>
            <a:r>
              <a:rPr lang="en-US" sz="2400" b="1" dirty="0">
                <a:solidFill>
                  <a:srgbClr val="0000FF"/>
                </a:solidFill>
              </a:rPr>
              <a:t> da </a:t>
            </a:r>
            <a:r>
              <a:rPr lang="en-US" sz="2400" b="1" dirty="0" err="1">
                <a:solidFill>
                  <a:srgbClr val="0000FF"/>
                </a:solidFill>
              </a:rPr>
              <a:t>antikoagülan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tedavinin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kontraendike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oldığu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hastalar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400" dirty="0"/>
              <a:t>Vena kava </a:t>
            </a:r>
            <a:r>
              <a:rPr lang="en-US" sz="2400" dirty="0" err="1"/>
              <a:t>filtresi</a:t>
            </a:r>
            <a:r>
              <a:rPr lang="en-US" sz="2400" dirty="0"/>
              <a:t> </a:t>
            </a:r>
            <a:r>
              <a:rPr lang="en-US" sz="2400" dirty="0" err="1"/>
              <a:t>endikasyonu</a:t>
            </a:r>
            <a:r>
              <a:rPr lang="en-US" sz="2400" dirty="0"/>
              <a:t> ?</a:t>
            </a:r>
          </a:p>
          <a:p>
            <a:pPr marL="0"/>
            <a:r>
              <a:rPr lang="en-US" sz="2400" b="1" dirty="0" err="1">
                <a:solidFill>
                  <a:srgbClr val="0000FF"/>
                </a:solidFill>
              </a:rPr>
              <a:t>Aktif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kanserli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hastalar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gebeler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400" dirty="0" err="1"/>
              <a:t>Uzun</a:t>
            </a:r>
            <a:r>
              <a:rPr lang="en-US" sz="2400" dirty="0"/>
              <a:t> </a:t>
            </a:r>
            <a:r>
              <a:rPr lang="en-US" sz="2400" dirty="0" err="1"/>
              <a:t>dönem</a:t>
            </a:r>
            <a:r>
              <a:rPr lang="en-US" sz="2400" dirty="0"/>
              <a:t> </a:t>
            </a:r>
            <a:r>
              <a:rPr lang="en-US" sz="2400" dirty="0" err="1"/>
              <a:t>tedavi</a:t>
            </a:r>
            <a:r>
              <a:rPr lang="en-US" sz="2400" dirty="0"/>
              <a:t> DMAH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sürdürülebilir</a:t>
            </a:r>
            <a:r>
              <a:rPr lang="en-US" sz="2400" dirty="0"/>
              <a:t>. (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nesil</a:t>
            </a:r>
            <a:r>
              <a:rPr lang="en-US" sz="2400" dirty="0"/>
              <a:t> oral </a:t>
            </a:r>
            <a:r>
              <a:rPr lang="en-US" sz="2400" dirty="0" err="1"/>
              <a:t>antikoagülan</a:t>
            </a:r>
            <a:r>
              <a:rPr lang="en-US" sz="2400" dirty="0"/>
              <a:t> </a:t>
            </a:r>
            <a:r>
              <a:rPr lang="en-US" sz="2400" dirty="0" err="1"/>
              <a:t>ajanların</a:t>
            </a:r>
            <a:r>
              <a:rPr lang="en-US" sz="2400" dirty="0"/>
              <a:t> </a:t>
            </a:r>
            <a:r>
              <a:rPr lang="en-US" sz="2400" dirty="0" err="1"/>
              <a:t>gebelikte</a:t>
            </a:r>
            <a:r>
              <a:rPr lang="en-US" sz="2400" dirty="0"/>
              <a:t> </a:t>
            </a:r>
            <a:r>
              <a:rPr lang="en-US" sz="2400" dirty="0" err="1"/>
              <a:t>kullanımı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yeterli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yoktur</a:t>
            </a:r>
            <a:r>
              <a:rPr lang="en-US" sz="2400" dirty="0"/>
              <a:t>.)</a:t>
            </a:r>
          </a:p>
          <a:p>
            <a:pPr marL="0"/>
            <a:r>
              <a:rPr lang="en-US" sz="2400" b="1" dirty="0" err="1">
                <a:solidFill>
                  <a:srgbClr val="0000FF"/>
                </a:solidFill>
              </a:rPr>
              <a:t>Masif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iliofemoral</a:t>
            </a:r>
            <a:r>
              <a:rPr lang="en-US" sz="2400" b="1" dirty="0">
                <a:solidFill>
                  <a:srgbClr val="0000FF"/>
                </a:solidFill>
              </a:rPr>
              <a:t> DVT </a:t>
            </a:r>
            <a:r>
              <a:rPr lang="en-US" sz="2400" b="1" dirty="0" err="1">
                <a:solidFill>
                  <a:srgbClr val="0000FF"/>
                </a:solidFill>
              </a:rPr>
              <a:t>veya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phlegmasia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cerulea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dolens</a:t>
            </a:r>
            <a:r>
              <a:rPr lang="en-US" sz="2400" b="1" dirty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/>
              <a:t>14 </a:t>
            </a:r>
            <a:r>
              <a:rPr lang="en-US" sz="2400" dirty="0" err="1"/>
              <a:t>günden</a:t>
            </a:r>
            <a:r>
              <a:rPr lang="en-US" sz="2400" dirty="0"/>
              <a:t> 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antikoagülan</a:t>
            </a:r>
            <a:r>
              <a:rPr lang="en-US" sz="2400" dirty="0"/>
              <a:t> </a:t>
            </a:r>
            <a:r>
              <a:rPr lang="en-US" sz="2400" dirty="0" err="1"/>
              <a:t>tedavi</a:t>
            </a:r>
            <a:r>
              <a:rPr lang="en-US" sz="2400" dirty="0"/>
              <a:t> </a:t>
            </a:r>
            <a:r>
              <a:rPr lang="en-US" sz="2400" dirty="0" err="1"/>
              <a:t>dışı</a:t>
            </a:r>
            <a:r>
              <a:rPr lang="en-US" sz="2400" dirty="0"/>
              <a:t> </a:t>
            </a:r>
            <a:r>
              <a:rPr lang="en-US" sz="2400" dirty="0" err="1"/>
              <a:t>seçenekler</a:t>
            </a:r>
            <a:r>
              <a:rPr lang="en-US" sz="2400" dirty="0"/>
              <a:t> de </a:t>
            </a:r>
            <a:r>
              <a:rPr lang="en-US" sz="2400" dirty="0" err="1"/>
              <a:t>değerlendirilmelidir</a:t>
            </a:r>
            <a:r>
              <a:rPr lang="en-US" sz="2400" dirty="0"/>
              <a:t>. (</a:t>
            </a:r>
            <a:r>
              <a:rPr lang="en-US" sz="2400" dirty="0" err="1"/>
              <a:t>Merkezin</a:t>
            </a:r>
            <a:r>
              <a:rPr lang="en-US" sz="2400" dirty="0"/>
              <a:t> </a:t>
            </a:r>
            <a:r>
              <a:rPr lang="en-US" sz="2400" dirty="0" err="1"/>
              <a:t>tecrübesi</a:t>
            </a:r>
            <a:r>
              <a:rPr lang="en-US" sz="2400" dirty="0"/>
              <a:t> </a:t>
            </a:r>
            <a:r>
              <a:rPr lang="en-US" sz="2400" dirty="0" err="1"/>
              <a:t>doğrultusunda</a:t>
            </a:r>
            <a:r>
              <a:rPr lang="en-US" sz="2400" dirty="0"/>
              <a:t>)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Heparin </a:t>
            </a:r>
            <a:r>
              <a:rPr lang="en-US" sz="2400" b="1" dirty="0" err="1">
                <a:solidFill>
                  <a:srgbClr val="0000FF"/>
                </a:solidFill>
              </a:rPr>
              <a:t>ilişkili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trombositopeni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görüldüğünde</a:t>
            </a:r>
            <a:r>
              <a:rPr lang="en-US" sz="2400" b="1" dirty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 err="1"/>
              <a:t>Bütün</a:t>
            </a:r>
            <a:r>
              <a:rPr lang="en-US" sz="2400" dirty="0"/>
              <a:t> heparin </a:t>
            </a:r>
            <a:r>
              <a:rPr lang="en-US" sz="2400" dirty="0" err="1"/>
              <a:t>formu</a:t>
            </a:r>
            <a:r>
              <a:rPr lang="en-US" sz="2400" dirty="0"/>
              <a:t> </a:t>
            </a:r>
            <a:r>
              <a:rPr lang="en-US" sz="2400" dirty="0" err="1"/>
              <a:t>tedaviler</a:t>
            </a:r>
            <a:r>
              <a:rPr lang="en-US" sz="2400" dirty="0"/>
              <a:t> </a:t>
            </a:r>
            <a:r>
              <a:rPr lang="en-US" sz="2400" dirty="0" err="1"/>
              <a:t>sonlandırılmalıdır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90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Wells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Skorlama</a:t>
            </a:r>
            <a:r>
              <a:rPr lang="tr-TR" sz="3600" b="1" dirty="0">
                <a:solidFill>
                  <a:srgbClr val="FF0000"/>
                </a:solidFill>
              </a:rPr>
              <a:t> Sistemi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sz="2400" b="1" dirty="0"/>
              <a:t>Klinik olarak şüphelenilen hastalar arasından doğru tanıya</a:t>
            </a:r>
          </a:p>
          <a:p>
            <a:pPr>
              <a:buNone/>
            </a:pPr>
            <a:r>
              <a:rPr lang="tr-TR" sz="2400" b="1" dirty="0"/>
              <a:t>ulaşabilmek önem taşır.</a:t>
            </a:r>
          </a:p>
          <a:p>
            <a:pPr>
              <a:buNone/>
            </a:pPr>
            <a:endParaRPr lang="tr-TR" sz="2400" b="1" u="sng" dirty="0"/>
          </a:p>
          <a:p>
            <a:pPr>
              <a:buNone/>
            </a:pPr>
            <a:r>
              <a:rPr lang="tr-TR" sz="2400" b="1" dirty="0" err="1">
                <a:solidFill>
                  <a:srgbClr val="FF0000"/>
                </a:solidFill>
              </a:rPr>
              <a:t>Wells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Skorlama</a:t>
            </a:r>
            <a:r>
              <a:rPr lang="tr-TR" sz="2400" b="1" dirty="0">
                <a:solidFill>
                  <a:srgbClr val="FF0000"/>
                </a:solidFill>
              </a:rPr>
              <a:t> Sistemi</a:t>
            </a:r>
            <a:endParaRPr lang="tr-TR" sz="2400" dirty="0"/>
          </a:p>
          <a:p>
            <a:r>
              <a:rPr lang="tr-TR" sz="2400" dirty="0" err="1"/>
              <a:t>Pretest</a:t>
            </a:r>
            <a:r>
              <a:rPr lang="tr-TR" sz="2400" dirty="0"/>
              <a:t> DVT olasılığını belirlemek için en yaygın kullanılan yöntem</a:t>
            </a:r>
          </a:p>
          <a:p>
            <a:r>
              <a:rPr lang="tr-TR" sz="2400" b="1" dirty="0"/>
              <a:t>Düşük </a:t>
            </a:r>
            <a:r>
              <a:rPr lang="tr-TR" sz="2400" b="1" dirty="0" err="1"/>
              <a:t>Wells</a:t>
            </a:r>
            <a:r>
              <a:rPr lang="tr-TR" sz="2400" b="1" dirty="0"/>
              <a:t> skoru ve (-) D-</a:t>
            </a:r>
            <a:r>
              <a:rPr lang="tr-TR" sz="2400" b="1" dirty="0" err="1"/>
              <a:t>dimer</a:t>
            </a:r>
            <a:r>
              <a:rPr lang="tr-TR" sz="2400" b="1" dirty="0"/>
              <a:t>  sonuçları </a:t>
            </a:r>
            <a:r>
              <a:rPr lang="tr-TR" sz="2400" dirty="0"/>
              <a:t>olan hastalarda genellikle daha ileri tetkiklere gerek yoktur.</a:t>
            </a:r>
            <a:endParaRPr lang="tr-TR" sz="2400" b="1" u="sng" dirty="0"/>
          </a:p>
          <a:p>
            <a:r>
              <a:rPr lang="tr-TR" sz="2400" b="1" dirty="0"/>
              <a:t>Orta ve yüksek olasılıklı hastalar </a:t>
            </a:r>
            <a:r>
              <a:rPr lang="tr-TR" sz="2400" dirty="0"/>
              <a:t>öncelikle </a:t>
            </a:r>
            <a:r>
              <a:rPr lang="tr-TR" sz="2400" dirty="0" err="1"/>
              <a:t>noninvazif</a:t>
            </a:r>
            <a:r>
              <a:rPr lang="tr-TR" sz="2400" dirty="0"/>
              <a:t> testler ile değerlendirilmelidir.</a:t>
            </a:r>
            <a:endParaRPr lang="tr-TR" sz="2400" b="1" u="sng" dirty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40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5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407" y="1628800"/>
            <a:ext cx="6845593" cy="5226085"/>
          </a:xfrm>
          <a:prstGeom prst="rect">
            <a:avLst/>
          </a:prstGeom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-273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b="1" dirty="0">
                <a:solidFill>
                  <a:srgbClr val="0000FF"/>
                </a:solidFill>
              </a:rPr>
              <a:t>VTE PROFLAKSİSİ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39552" y="1196752"/>
            <a:ext cx="46085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0000"/>
                </a:solidFill>
              </a:rPr>
              <a:t>Risk Faktörleri ?</a:t>
            </a:r>
            <a:endParaRPr lang="tr-TR" sz="32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tr-TR" sz="3200" b="1" dirty="0">
                <a:latin typeface="Calibri" pitchFamily="34" charset="0"/>
              </a:rPr>
              <a:t>Kimler risk altında ? </a:t>
            </a:r>
          </a:p>
          <a:p>
            <a:pPr>
              <a:spcBef>
                <a:spcPct val="50000"/>
              </a:spcBef>
            </a:pPr>
            <a:r>
              <a:rPr lang="tr-TR" sz="3200" b="1" dirty="0">
                <a:latin typeface="Calibri" pitchFamily="34" charset="0"/>
              </a:rPr>
              <a:t>Farkında mısınız ?</a:t>
            </a:r>
            <a:endParaRPr lang="tr-TR" sz="4000" b="1" dirty="0">
              <a:latin typeface="Calibri" pitchFamily="34" charset="0"/>
            </a:endParaRPr>
          </a:p>
        </p:txBody>
      </p:sp>
      <p:pic>
        <p:nvPicPr>
          <p:cNvPr id="10247" name="Picture 13" descr="lm%20Tehlike%20Levh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431327" cy="216024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Cerrahi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hastalarında</a:t>
            </a:r>
            <a:r>
              <a:rPr lang="en-US" sz="3200" b="1" dirty="0">
                <a:solidFill>
                  <a:srgbClr val="FF0000"/>
                </a:solidFill>
              </a:rPr>
              <a:t> VTE </a:t>
            </a:r>
            <a:r>
              <a:rPr lang="en-US" sz="3200" b="1" dirty="0" err="1">
                <a:solidFill>
                  <a:srgbClr val="FF0000"/>
                </a:solidFill>
              </a:rPr>
              <a:t>riskini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etkileyen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faktörler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 err="1">
                <a:solidFill>
                  <a:srgbClr val="FF0000"/>
                </a:solidFill>
              </a:rPr>
              <a:t>Cerrahi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işleme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bağlı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2400" b="1" u="sng" dirty="0">
              <a:solidFill>
                <a:srgbClr val="FF0000"/>
              </a:solidFill>
            </a:endParaRPr>
          </a:p>
          <a:p>
            <a:r>
              <a:rPr lang="en-US" sz="2400" dirty="0" err="1"/>
              <a:t>İşlemin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invaziv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endParaRPr lang="en-US" sz="2400" dirty="0"/>
          </a:p>
          <a:p>
            <a:r>
              <a:rPr lang="en-US" sz="2400" dirty="0" err="1"/>
              <a:t>Anestezi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, tipi</a:t>
            </a:r>
          </a:p>
          <a:p>
            <a:r>
              <a:rPr lang="en-US" sz="2400" dirty="0" err="1"/>
              <a:t>Hastanede</a:t>
            </a:r>
            <a:r>
              <a:rPr lang="en-US" sz="2400" dirty="0"/>
              <a:t> </a:t>
            </a:r>
            <a:r>
              <a:rPr lang="en-US" sz="2400" dirty="0" err="1"/>
              <a:t>kalış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 </a:t>
            </a:r>
          </a:p>
          <a:p>
            <a:r>
              <a:rPr lang="en-US" sz="2400" dirty="0"/>
              <a:t>Ne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immobilizasyona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olacağı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 err="1">
                <a:solidFill>
                  <a:srgbClr val="FF0000"/>
                </a:solidFill>
              </a:rPr>
              <a:t>Hastaya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ait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2400" b="1" u="sng" dirty="0">
              <a:solidFill>
                <a:srgbClr val="FF0000"/>
              </a:solidFill>
            </a:endParaRPr>
          </a:p>
          <a:p>
            <a:r>
              <a:rPr lang="en-US" sz="2400" dirty="0" err="1"/>
              <a:t>Yaş</a:t>
            </a:r>
            <a:endParaRPr lang="en-US" sz="2400" dirty="0"/>
          </a:p>
          <a:p>
            <a:r>
              <a:rPr lang="en-US" sz="2400" dirty="0" err="1"/>
              <a:t>Hastada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ailesinde</a:t>
            </a:r>
            <a:r>
              <a:rPr lang="en-US" sz="2400" dirty="0"/>
              <a:t> VTE </a:t>
            </a:r>
            <a:r>
              <a:rPr lang="en-US" sz="2400" dirty="0" err="1"/>
              <a:t>öyküsü</a:t>
            </a:r>
            <a:endParaRPr lang="en-US" sz="2400" dirty="0"/>
          </a:p>
          <a:p>
            <a:r>
              <a:rPr lang="en-US" sz="2400" dirty="0" err="1"/>
              <a:t>Kanser</a:t>
            </a:r>
            <a:endParaRPr lang="en-US" sz="2400" dirty="0"/>
          </a:p>
          <a:p>
            <a:r>
              <a:rPr lang="en-US" sz="2400" dirty="0" err="1"/>
              <a:t>Obesite</a:t>
            </a:r>
            <a:endParaRPr lang="en-US" sz="2400" dirty="0"/>
          </a:p>
          <a:p>
            <a:r>
              <a:rPr lang="en-US" sz="2400" dirty="0" err="1"/>
              <a:t>Hiperkoagülasyon</a:t>
            </a:r>
            <a:r>
              <a:rPr lang="en-US" sz="2400" dirty="0"/>
              <a:t> </a:t>
            </a:r>
            <a:r>
              <a:rPr lang="en-US" sz="2400" dirty="0" err="1"/>
              <a:t>eğilimi</a:t>
            </a:r>
            <a:endParaRPr lang="en-US" sz="2400" dirty="0"/>
          </a:p>
          <a:p>
            <a:r>
              <a:rPr lang="en-US" sz="2400" dirty="0" err="1"/>
              <a:t>Kalp</a:t>
            </a:r>
            <a:r>
              <a:rPr lang="en-US" sz="2400" dirty="0"/>
              <a:t> </a:t>
            </a:r>
            <a:r>
              <a:rPr lang="en-US" sz="2400" dirty="0" err="1"/>
              <a:t>hastalığı</a:t>
            </a:r>
            <a:endParaRPr lang="en-US" sz="2400" dirty="0"/>
          </a:p>
          <a:p>
            <a:r>
              <a:rPr lang="en-US" sz="2400" dirty="0" err="1"/>
              <a:t>Enfeksiyon</a:t>
            </a:r>
            <a:endParaRPr lang="en-US" sz="2400" dirty="0"/>
          </a:p>
          <a:p>
            <a:r>
              <a:rPr lang="en-US" sz="2400" dirty="0" err="1"/>
              <a:t>Inflamatuar</a:t>
            </a:r>
            <a:r>
              <a:rPr lang="en-US" sz="2400" dirty="0"/>
              <a:t> </a:t>
            </a:r>
            <a:r>
              <a:rPr lang="en-US" sz="2400" dirty="0" err="1"/>
              <a:t>hastalıklar</a:t>
            </a:r>
            <a:endParaRPr lang="en-US" sz="2400" dirty="0"/>
          </a:p>
          <a:p>
            <a:r>
              <a:rPr lang="en-US" sz="2400" dirty="0" err="1"/>
              <a:t>Serebro</a:t>
            </a:r>
            <a:r>
              <a:rPr lang="en-US" sz="2400" dirty="0"/>
              <a:t> </a:t>
            </a:r>
            <a:r>
              <a:rPr lang="en-US" sz="2400" dirty="0" err="1"/>
              <a:t>vasküler</a:t>
            </a:r>
            <a:r>
              <a:rPr lang="en-US" sz="2400" dirty="0"/>
              <a:t> </a:t>
            </a:r>
            <a:r>
              <a:rPr lang="en-US" sz="2400" dirty="0" err="1"/>
              <a:t>hastalıklar</a:t>
            </a:r>
            <a:endParaRPr lang="en-US" sz="2400" dirty="0"/>
          </a:p>
          <a:p>
            <a:r>
              <a:rPr lang="en-US" sz="2400" dirty="0"/>
              <a:t>Sepsis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332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56A4BA-42BD-7148-8C78-0D4BCB96BE89}" type="slidenum">
              <a:rPr lang="tr-TR"/>
              <a:pPr eaLnBrk="1" hangingPunct="1"/>
              <a:t>43</a:t>
            </a:fld>
            <a:endParaRPr lang="tr-TR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128588"/>
            <a:ext cx="4581525" cy="656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3960812" cy="21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tr-TR" sz="2400" b="1" dirty="0">
                <a:solidFill>
                  <a:srgbClr val="FF0000"/>
                </a:solidFill>
                <a:cs typeface="Arial" charset="0"/>
              </a:rPr>
              <a:t>Hastaların VTE </a:t>
            </a:r>
            <a:r>
              <a:rPr lang="tr-TR" sz="2400" b="1" dirty="0" err="1">
                <a:solidFill>
                  <a:srgbClr val="FF0000"/>
                </a:solidFill>
                <a:cs typeface="Arial" charset="0"/>
              </a:rPr>
              <a:t>proflaksisine</a:t>
            </a:r>
            <a:r>
              <a:rPr lang="tr-TR" sz="2400" b="1" dirty="0">
                <a:solidFill>
                  <a:srgbClr val="FF0000"/>
                </a:solidFill>
                <a:cs typeface="Arial" charset="0"/>
              </a:rPr>
              <a:t> ihtiyaç duyup duymadıklarını belirlemek için risk </a:t>
            </a:r>
            <a:r>
              <a:rPr lang="tr-TR" sz="2400" b="1" dirty="0" err="1">
                <a:solidFill>
                  <a:srgbClr val="FF0000"/>
                </a:solidFill>
                <a:cs typeface="Arial" charset="0"/>
              </a:rPr>
              <a:t>skorlaması</a:t>
            </a:r>
            <a:endParaRPr lang="tr-TR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1187450" y="4149725"/>
            <a:ext cx="1944688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7430"/>
      </p:ext>
    </p:extLst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9048CB-08F0-C44F-A3E3-6D4C1B7354F4}" type="slidenum">
              <a:rPr lang="tr-TR"/>
              <a:pPr eaLnBrk="1" hangingPunct="1"/>
              <a:t>44</a:t>
            </a:fld>
            <a:endParaRPr lang="tr-TR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lum bright="-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0650"/>
            <a:ext cx="7272338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val 3"/>
          <p:cNvSpPr>
            <a:spLocks noChangeArrowheads="1"/>
          </p:cNvSpPr>
          <p:nvPr/>
        </p:nvSpPr>
        <p:spPr bwMode="auto">
          <a:xfrm>
            <a:off x="2598738" y="433388"/>
            <a:ext cx="574675" cy="5762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3349625" y="4797425"/>
            <a:ext cx="573088" cy="5762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6257925" y="404813"/>
            <a:ext cx="573088" cy="5762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6243638" y="1830388"/>
            <a:ext cx="574675" cy="5762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6209"/>
      </p:ext>
    </p:extLst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0C7661-6004-2E44-A120-CA74503BDA6C}" type="slidenum">
              <a:rPr lang="tr-TR"/>
              <a:pPr eaLnBrk="1" hangingPunct="1"/>
              <a:t>45</a:t>
            </a:fld>
            <a:endParaRPr lang="tr-TR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6423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57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2400" b="1" dirty="0">
                <a:solidFill>
                  <a:srgbClr val="FF0000"/>
                </a:solidFill>
                <a:cs typeface="Arial" charset="0"/>
              </a:rPr>
              <a:t>Risk sınıflamasına göre;  </a:t>
            </a:r>
            <a:r>
              <a:rPr lang="tr-TR" sz="2400" b="1" dirty="0" err="1">
                <a:solidFill>
                  <a:srgbClr val="FF0000"/>
                </a:solidFill>
                <a:cs typeface="Arial" charset="0"/>
              </a:rPr>
              <a:t>Proflaksi</a:t>
            </a:r>
            <a:r>
              <a:rPr lang="tr-TR" sz="2400" b="1" dirty="0">
                <a:solidFill>
                  <a:srgbClr val="FF0000"/>
                </a:solidFill>
                <a:cs typeface="Arial" charset="0"/>
              </a:rPr>
              <a:t> kararı 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87328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752549"/>
      </p:ext>
    </p:extLst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1467544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85775051"/>
              </p:ext>
            </p:extLst>
          </p:nvPr>
        </p:nvGraphicFramePr>
        <p:xfrm>
          <a:off x="248561" y="188640"/>
          <a:ext cx="8715927" cy="5983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485">
                <a:tc gridSpan="4">
                  <a:txBody>
                    <a:bodyPr/>
                    <a:lstStyle/>
                    <a:p>
                      <a:r>
                        <a:rPr lang="en-US" sz="2000" dirty="0"/>
                        <a:t>Risk </a:t>
                      </a:r>
                      <a:r>
                        <a:rPr lang="en-US" sz="2000" dirty="0" err="1"/>
                        <a:t>Skorlaması</a:t>
                      </a:r>
                      <a:r>
                        <a:rPr lang="en-US" sz="2000" dirty="0"/>
                        <a:t> *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200" b="1" dirty="0"/>
                        <a:t>1 </a:t>
                      </a:r>
                      <a:r>
                        <a:rPr lang="en-US" sz="1200" b="1" dirty="0" err="1"/>
                        <a:t>puan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 </a:t>
                      </a:r>
                      <a:r>
                        <a:rPr lang="en-US" sz="1200" b="1" dirty="0" err="1"/>
                        <a:t>puan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 </a:t>
                      </a:r>
                      <a:r>
                        <a:rPr lang="en-US" sz="1200" b="1" dirty="0" err="1"/>
                        <a:t>puan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 </a:t>
                      </a:r>
                      <a:r>
                        <a:rPr lang="en-US" sz="1200" b="1" dirty="0" err="1"/>
                        <a:t>puan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200" dirty="0"/>
                        <a:t>41-60 y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61-74 y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≥75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İnme</a:t>
                      </a:r>
                      <a:r>
                        <a:rPr lang="en-US" sz="1200" dirty="0"/>
                        <a:t> (&lt;1</a:t>
                      </a:r>
                      <a:r>
                        <a:rPr lang="en-US" sz="1200" baseline="0" dirty="0"/>
                        <a:t> ay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200" dirty="0" err="1"/>
                        <a:t>Minör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cerrahi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Artroskopik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cerrahi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VTE </a:t>
                      </a:r>
                      <a:r>
                        <a:rPr lang="en-US" sz="1200" dirty="0" err="1"/>
                        <a:t>hikayesi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Elektif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artroplasti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75">
                <a:tc>
                  <a:txBody>
                    <a:bodyPr/>
                    <a:lstStyle/>
                    <a:p>
                      <a:r>
                        <a:rPr lang="en-US" sz="1200" dirty="0"/>
                        <a:t>BMI &gt;25 kg/m</a:t>
                      </a:r>
                      <a:r>
                        <a:rPr lang="en-US" sz="1200" baseline="30000" dirty="0"/>
                        <a:t>2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Majör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açık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cerrahi</a:t>
                      </a:r>
                      <a:r>
                        <a:rPr lang="en-US" sz="1200" dirty="0"/>
                        <a:t> (&gt;45 </a:t>
                      </a:r>
                      <a:r>
                        <a:rPr lang="en-US" sz="1200" dirty="0" err="1"/>
                        <a:t>dk</a:t>
                      </a:r>
                      <a:r>
                        <a:rPr lang="en-US" sz="1200" dirty="0"/>
                        <a:t>)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VTE </a:t>
                      </a:r>
                      <a:r>
                        <a:rPr lang="en-US" sz="1200" dirty="0" err="1"/>
                        <a:t>aile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hikayesi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Kalça</a:t>
                      </a:r>
                      <a:r>
                        <a:rPr lang="en-US" sz="1200" baseline="0" dirty="0"/>
                        <a:t>, pelvis, </a:t>
                      </a:r>
                      <a:r>
                        <a:rPr lang="en-US" sz="1200" baseline="0" dirty="0" err="1"/>
                        <a:t>uyluk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kırığı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832">
                <a:tc>
                  <a:txBody>
                    <a:bodyPr/>
                    <a:lstStyle/>
                    <a:p>
                      <a:r>
                        <a:rPr lang="en-US" sz="1200" dirty="0" err="1"/>
                        <a:t>Bacakta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şişlik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Laparoscopic surgery (&gt;45 minutes)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Factor V Leiden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Akut</a:t>
                      </a:r>
                      <a:r>
                        <a:rPr lang="en-US" sz="1200" baseline="0" dirty="0"/>
                        <a:t> spinal </a:t>
                      </a:r>
                      <a:r>
                        <a:rPr lang="en-US" sz="1200" baseline="0" dirty="0" err="1"/>
                        <a:t>kord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yaralanması</a:t>
                      </a:r>
                      <a:r>
                        <a:rPr lang="en-US" sz="1200" dirty="0"/>
                        <a:t>(&lt;1 ay)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200" dirty="0" err="1"/>
                        <a:t>Variköz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venler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Kanser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Prothrombin</a:t>
                      </a:r>
                      <a:r>
                        <a:rPr lang="en-US" sz="1200" dirty="0"/>
                        <a:t> 20210A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200" dirty="0" err="1"/>
                        <a:t>Gebelik</a:t>
                      </a:r>
                      <a:r>
                        <a:rPr lang="en-US" sz="1200" dirty="0"/>
                        <a:t>-</a:t>
                      </a:r>
                      <a:r>
                        <a:rPr lang="en-US" sz="1200" baseline="0" dirty="0"/>
                        <a:t> postpartum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Yatak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istirahati</a:t>
                      </a:r>
                      <a:r>
                        <a:rPr lang="en-US" sz="1200" dirty="0"/>
                        <a:t> (&gt;72 hours)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Lupus </a:t>
                      </a:r>
                      <a:r>
                        <a:rPr lang="en-US" sz="1200" dirty="0" err="1"/>
                        <a:t>antikoagülan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173">
                <a:tc>
                  <a:txBody>
                    <a:bodyPr/>
                    <a:lstStyle/>
                    <a:p>
                      <a:r>
                        <a:rPr lang="en-US" sz="1200" dirty="0" err="1"/>
                        <a:t>Açıklanamayan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tekrarlayn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düşükler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Alçı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uygulaması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Antikardiolipin</a:t>
                      </a:r>
                      <a:r>
                        <a:rPr lang="en-US" sz="1200" dirty="0"/>
                        <a:t> antibody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475">
                <a:tc>
                  <a:txBody>
                    <a:bodyPr/>
                    <a:lstStyle/>
                    <a:p>
                      <a:r>
                        <a:rPr lang="en-US" sz="1200" dirty="0"/>
                        <a:t>Oral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kontraseptif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hormon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replasmanı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Santral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venöz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girişimler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Homosistein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yüksekliği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173">
                <a:tc>
                  <a:txBody>
                    <a:bodyPr/>
                    <a:lstStyle/>
                    <a:p>
                      <a:r>
                        <a:rPr lang="en-US" sz="1200" dirty="0"/>
                        <a:t>Sepsis (&lt;1 ay)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  <a:endParaRPr lang="en-US" sz="12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Heparin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 err="1"/>
                        <a:t>ilişkili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trombositopeni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475">
                <a:tc>
                  <a:txBody>
                    <a:bodyPr/>
                    <a:lstStyle/>
                    <a:p>
                      <a:r>
                        <a:rPr lang="en-US" sz="1200" dirty="0" err="1"/>
                        <a:t>Pnomoni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dahil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ciddi</a:t>
                      </a:r>
                      <a:r>
                        <a:rPr lang="en-US" sz="1200" dirty="0"/>
                        <a:t> AC </a:t>
                      </a:r>
                      <a:r>
                        <a:rPr lang="en-US" sz="1200" dirty="0" err="1"/>
                        <a:t>hastalığı</a:t>
                      </a:r>
                      <a:r>
                        <a:rPr lang="en-US" sz="1200" dirty="0"/>
                        <a:t> (&lt;1 ay)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  <a:endParaRPr lang="en-US" sz="12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Kazanılmış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trombofililer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200" dirty="0" err="1"/>
                        <a:t>Anormal</a:t>
                      </a:r>
                      <a:r>
                        <a:rPr lang="en-US" sz="1200" dirty="0"/>
                        <a:t> AC </a:t>
                      </a:r>
                      <a:r>
                        <a:rPr lang="en-US" sz="1200" dirty="0" err="1"/>
                        <a:t>fonksiyonları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  <a:endParaRPr lang="en-US" sz="12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200" dirty="0" err="1"/>
                        <a:t>Akut</a:t>
                      </a:r>
                      <a:r>
                        <a:rPr lang="en-US" sz="1200" baseline="0" dirty="0"/>
                        <a:t> MI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  <a:endParaRPr lang="en-US" sz="12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7173">
                <a:tc>
                  <a:txBody>
                    <a:bodyPr/>
                    <a:lstStyle/>
                    <a:p>
                      <a:r>
                        <a:rPr lang="en-US" sz="1200" dirty="0" err="1"/>
                        <a:t>Konjesif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kalp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yetmezliği</a:t>
                      </a:r>
                      <a:r>
                        <a:rPr lang="en-US" sz="1200" dirty="0"/>
                        <a:t>(&lt;1 month)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  <a:endParaRPr lang="en-US" sz="12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200" dirty="0" err="1"/>
                        <a:t>Inflamatuar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barsak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hastalığı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  <a:endParaRPr lang="en-US" sz="12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485">
                <a:tc>
                  <a:txBody>
                    <a:bodyPr/>
                    <a:lstStyle/>
                    <a:p>
                      <a:r>
                        <a:rPr lang="en-US" sz="1200" dirty="0" err="1"/>
                        <a:t>Yatan</a:t>
                      </a:r>
                      <a:r>
                        <a:rPr lang="en-US" sz="1200" baseline="0" dirty="0"/>
                        <a:t> hasta 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 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F588-521E-B74B-8661-DB3D4654FBEF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395536" y="6309320"/>
            <a:ext cx="24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(*) </a:t>
            </a:r>
            <a:r>
              <a:rPr lang="en-US" dirty="0" err="1"/>
              <a:t>Caprini</a:t>
            </a:r>
            <a:r>
              <a:rPr lang="en-US" dirty="0"/>
              <a:t> den </a:t>
            </a:r>
            <a:r>
              <a:rPr lang="en-US" dirty="0" err="1"/>
              <a:t>uyarlama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43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50473995"/>
              </p:ext>
            </p:extLst>
          </p:nvPr>
        </p:nvGraphicFramePr>
        <p:xfrm>
          <a:off x="539552" y="1052736"/>
          <a:ext cx="8219256" cy="483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Puanların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Yorumu</a:t>
                      </a:r>
                      <a:endParaRPr lang="en-US" sz="2000" dirty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43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Cerrahi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Risk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Kategorisi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Skor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Farmakolojik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Mekanik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proflaksi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yapılmadığı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takdirde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% VTE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</a:rPr>
                        <a:t>riski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111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Çok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düşük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&lt;0.5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78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Düşük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1 - 2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078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Orta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3 - 4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7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Yüksek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≥5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F588-521E-B74B-8661-DB3D4654FBEF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733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VTE </a:t>
            </a:r>
            <a:r>
              <a:rPr lang="en-US" sz="3200" b="1" dirty="0" err="1">
                <a:solidFill>
                  <a:srgbClr val="FF0000"/>
                </a:solidFill>
              </a:rPr>
              <a:t>riski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açısından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sınıflamalar</a:t>
            </a:r>
            <a:r>
              <a:rPr lang="en-US" sz="32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Çok</a:t>
            </a:r>
            <a:r>
              <a:rPr lang="en-US" sz="2400" b="1" dirty="0"/>
              <a:t> </a:t>
            </a:r>
            <a:r>
              <a:rPr lang="en-US" sz="2400" b="1" dirty="0" err="1"/>
              <a:t>düşük</a:t>
            </a:r>
            <a:r>
              <a:rPr lang="en-US" sz="2400" b="1" dirty="0"/>
              <a:t> </a:t>
            </a:r>
            <a:r>
              <a:rPr lang="en-US" sz="2400" b="1" dirty="0" err="1"/>
              <a:t>riskli</a:t>
            </a:r>
            <a:r>
              <a:rPr lang="en-US" sz="2400" b="1" dirty="0"/>
              <a:t> </a:t>
            </a:r>
            <a:r>
              <a:rPr lang="en-US" sz="2400" b="1" dirty="0" err="1"/>
              <a:t>gruplar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Caprini </a:t>
            </a:r>
            <a:r>
              <a:rPr lang="en-US" sz="2400" dirty="0" err="1"/>
              <a:t>riski</a:t>
            </a:r>
            <a:r>
              <a:rPr lang="en-US" sz="2400" dirty="0"/>
              <a:t> 0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hastalar</a:t>
            </a:r>
            <a:r>
              <a:rPr lang="en-US" sz="2400" dirty="0"/>
              <a:t> </a:t>
            </a:r>
          </a:p>
          <a:p>
            <a:r>
              <a:rPr lang="en-US" sz="2400" dirty="0"/>
              <a:t>VTE </a:t>
            </a:r>
            <a:r>
              <a:rPr lang="en-US" sz="2400" dirty="0" err="1"/>
              <a:t>riski</a:t>
            </a:r>
            <a:r>
              <a:rPr lang="en-US" sz="2400" dirty="0"/>
              <a:t> %0.5</a:t>
            </a:r>
          </a:p>
          <a:p>
            <a:endParaRPr lang="en-US" sz="2400" dirty="0"/>
          </a:p>
          <a:p>
            <a:r>
              <a:rPr lang="en-US" sz="2400" b="1" dirty="0" err="1"/>
              <a:t>Ancak</a:t>
            </a:r>
            <a:r>
              <a:rPr lang="en-US" sz="2400" b="1" dirty="0"/>
              <a:t>; </a:t>
            </a:r>
            <a:r>
              <a:rPr lang="en-US" sz="2400" dirty="0" err="1"/>
              <a:t>Yaş</a:t>
            </a:r>
            <a:r>
              <a:rPr lang="en-US" sz="2400" dirty="0"/>
              <a:t> &gt;60, </a:t>
            </a:r>
            <a:r>
              <a:rPr lang="en-US" sz="2400" dirty="0" err="1"/>
              <a:t>gebelik</a:t>
            </a:r>
            <a:r>
              <a:rPr lang="en-US" sz="2400" dirty="0"/>
              <a:t>,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kanser</a:t>
            </a:r>
            <a:r>
              <a:rPr lang="en-US" sz="2400" dirty="0"/>
              <a:t>, </a:t>
            </a:r>
            <a:r>
              <a:rPr lang="en-US" sz="2400" dirty="0" err="1"/>
              <a:t>yüksek</a:t>
            </a:r>
            <a:r>
              <a:rPr lang="en-US" sz="2400" dirty="0"/>
              <a:t> BMI, 120 </a:t>
            </a:r>
            <a:r>
              <a:rPr lang="en-US" sz="2400" dirty="0" err="1"/>
              <a:t>dk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, </a:t>
            </a:r>
            <a:r>
              <a:rPr lang="en-US" sz="2400" dirty="0" err="1"/>
              <a:t>artroplastik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r>
              <a:rPr lang="en-US" sz="2400" dirty="0"/>
              <a:t>, </a:t>
            </a:r>
            <a:r>
              <a:rPr lang="en-US" sz="2400" dirty="0" err="1"/>
              <a:t>safenofemoral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r>
              <a:rPr lang="en-US" sz="2400" dirty="0"/>
              <a:t> </a:t>
            </a:r>
            <a:r>
              <a:rPr lang="en-US" sz="2400" dirty="0" err="1"/>
              <a:t>sözkonusu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hastalar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riskli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değerlendirilir</a:t>
            </a:r>
            <a:r>
              <a:rPr lang="en-US" sz="2400" dirty="0"/>
              <a:t>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354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VTE </a:t>
            </a:r>
            <a:r>
              <a:rPr lang="en-US" sz="3200" b="1" dirty="0" err="1">
                <a:solidFill>
                  <a:srgbClr val="FF0000"/>
                </a:solidFill>
              </a:rPr>
              <a:t>riski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açısından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sınıflamalar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Düşük</a:t>
            </a:r>
            <a:r>
              <a:rPr lang="en-US" sz="2400" b="1" dirty="0"/>
              <a:t> </a:t>
            </a:r>
            <a:r>
              <a:rPr lang="en-US" sz="2400" b="1" dirty="0" err="1"/>
              <a:t>riskli</a:t>
            </a:r>
            <a:r>
              <a:rPr lang="en-US" sz="2400" b="1" dirty="0"/>
              <a:t> </a:t>
            </a:r>
            <a:r>
              <a:rPr lang="en-US" sz="2400" b="1" dirty="0" err="1"/>
              <a:t>gruplar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Caprini </a:t>
            </a:r>
            <a:r>
              <a:rPr lang="en-US" sz="2400" dirty="0" err="1"/>
              <a:t>skoru</a:t>
            </a:r>
            <a:r>
              <a:rPr lang="en-US" sz="2400" dirty="0"/>
              <a:t> 1-2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abdomino-pelvik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endParaRPr lang="en-US" sz="2400" dirty="0"/>
          </a:p>
          <a:p>
            <a:r>
              <a:rPr lang="en-US" sz="2400" dirty="0"/>
              <a:t>Caprini </a:t>
            </a:r>
            <a:r>
              <a:rPr lang="en-US" sz="2400" dirty="0" err="1"/>
              <a:t>skoru</a:t>
            </a:r>
            <a:r>
              <a:rPr lang="en-US" sz="2400" dirty="0"/>
              <a:t> 3-4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plastik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cerrahiler</a:t>
            </a:r>
            <a:endParaRPr lang="en-US" sz="2400" dirty="0"/>
          </a:p>
          <a:p>
            <a:r>
              <a:rPr lang="en-US" sz="2400" dirty="0"/>
              <a:t>VTE </a:t>
            </a:r>
            <a:r>
              <a:rPr lang="en-US" sz="2400" dirty="0" err="1"/>
              <a:t>riski</a:t>
            </a:r>
            <a:r>
              <a:rPr lang="en-US" sz="2400" dirty="0"/>
              <a:t> %1.5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3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260649"/>
          <a:ext cx="8352928" cy="633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3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9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u="none" strike="noStrike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Wells</a:t>
                      </a:r>
                      <a:r>
                        <a:rPr lang="tr-TR" sz="18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u="none" strike="noStrike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Skorlama</a:t>
                      </a:r>
                      <a:r>
                        <a:rPr lang="tr-TR" sz="18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Sistemi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600" b="1" u="sng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KLİNİK </a:t>
                      </a:r>
                      <a:endParaRPr lang="tr-TR" sz="1800" b="1" u="sng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PUAN</a:t>
                      </a:r>
                      <a:endParaRPr lang="tr-TR" sz="1800" b="1" u="sng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Aktif kanser 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(tedavisi devam eden veya son 6 ay içerisinde süren)               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tr-TR" sz="1800" b="1" u="sng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Paralizi, </a:t>
                      </a:r>
                      <a:r>
                        <a:rPr lang="tr-TR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parezi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veya alt </a:t>
                      </a:r>
                      <a:r>
                        <a:rPr lang="tr-TR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ekstremitelerin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alçı ile </a:t>
                      </a:r>
                      <a:r>
                        <a:rPr lang="tr-TR" sz="1800" b="1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immobilize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edilmiş olması   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tr-TR" sz="1800" b="1" u="sng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5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Son 4 hafta içerisinde 3 günden daha 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uzun yatak </a:t>
                      </a:r>
                      <a:r>
                        <a:rPr lang="tr-TR" sz="1800" b="1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istirahati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veya </a:t>
                      </a:r>
                      <a:r>
                        <a:rPr lang="tr-TR" sz="1800" b="1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major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cerrahi 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tr-TR" sz="1800" b="1" u="sng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Derin </a:t>
                      </a:r>
                      <a:r>
                        <a:rPr lang="tr-TR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venöz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sistem </a:t>
                      </a:r>
                      <a:r>
                        <a:rPr lang="tr-TR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trasesinde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lokalize ağrı                                      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tr-TR" sz="1800" b="1" u="sng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Bütün bacakta şişlik  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tr-TR" sz="1800" b="1" u="sng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1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Asemptomatik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bacakla kıyaslandığında 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baldır ödemi 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tr-TR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tuberositas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tibia’nın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altında ve &gt;3 cm)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tr-TR" sz="1800" b="1" u="sng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Gode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bırakan ödem 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tr-TR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semptomatik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bacakta daha belirgin)  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0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Yüzeyel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ven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kollateralleri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tr-TR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non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variköz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tr-TR" sz="1800" b="1" u="sng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41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Klinik tablonun yüksek ihtimalle </a:t>
                      </a: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DVT dışı bir hastalık </a:t>
                      </a:r>
                      <a:r>
                        <a:rPr lang="tr-TR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ile meydana gelmiş olma olasılığı    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-2</a:t>
                      </a: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1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Değerlendirme  </a:t>
                      </a:r>
                      <a:r>
                        <a:rPr lang="tr-TR" sz="1800" b="0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tr-TR" sz="1800" b="0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  Yüksek olasılık         </a:t>
                      </a:r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tr-TR" sz="1800" b="0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tr-TR" sz="1800" b="0" u="none" strike="noStrike" baseline="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0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Orta olasılık      </a:t>
                      </a:r>
                      <a:r>
                        <a:rPr lang="tr-TR" sz="1800" b="1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tr-TR" sz="1800" b="0" u="none" strike="noStrike" baseline="0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tr-TR" sz="1800" b="0" u="none" strike="noStrike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Düşük olasılık  </a:t>
                      </a:r>
                      <a:endParaRPr lang="tr-TR" sz="1800" b="1" u="sng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800" b="1" u="sng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VTE </a:t>
            </a:r>
            <a:r>
              <a:rPr lang="en-US" sz="3200" b="1" dirty="0" err="1">
                <a:solidFill>
                  <a:srgbClr val="FF0000"/>
                </a:solidFill>
              </a:rPr>
              <a:t>riski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açısından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sınıflamalar</a:t>
            </a:r>
            <a:r>
              <a:rPr lang="en-US" sz="32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Orta</a:t>
            </a:r>
            <a:r>
              <a:rPr lang="en-US" sz="2400" b="1" dirty="0"/>
              <a:t> </a:t>
            </a:r>
            <a:r>
              <a:rPr lang="en-US" sz="2400" b="1" dirty="0" err="1"/>
              <a:t>riskli</a:t>
            </a:r>
            <a:r>
              <a:rPr lang="en-US" sz="2400" b="1" dirty="0"/>
              <a:t> </a:t>
            </a:r>
            <a:r>
              <a:rPr lang="en-US" sz="2400" b="1" dirty="0" err="1"/>
              <a:t>gruplar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Caprini </a:t>
            </a:r>
            <a:r>
              <a:rPr lang="en-US" sz="2400" dirty="0" err="1"/>
              <a:t>skoru</a:t>
            </a:r>
            <a:r>
              <a:rPr lang="en-US" sz="2400" dirty="0"/>
              <a:t> 3-4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abdomino-pelvik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endParaRPr lang="en-US" sz="2400" dirty="0"/>
          </a:p>
          <a:p>
            <a:r>
              <a:rPr lang="en-US" sz="2400" dirty="0"/>
              <a:t>Caprini </a:t>
            </a:r>
            <a:r>
              <a:rPr lang="en-US" sz="2400" dirty="0" err="1"/>
              <a:t>skoru</a:t>
            </a:r>
            <a:r>
              <a:rPr lang="en-US" sz="2400" dirty="0"/>
              <a:t> 5-6olan </a:t>
            </a:r>
            <a:r>
              <a:rPr lang="en-US" sz="2400" dirty="0" err="1"/>
              <a:t>plastik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cerrahiler</a:t>
            </a:r>
            <a:endParaRPr lang="en-US" sz="2400" dirty="0"/>
          </a:p>
          <a:p>
            <a:r>
              <a:rPr lang="en-US" sz="2400" dirty="0" err="1"/>
              <a:t>Jinekolojik</a:t>
            </a:r>
            <a:r>
              <a:rPr lang="en-US" sz="2400" dirty="0"/>
              <a:t>, </a:t>
            </a:r>
            <a:r>
              <a:rPr lang="en-US" sz="2400" dirty="0" err="1"/>
              <a:t>ürolojik</a:t>
            </a:r>
            <a:r>
              <a:rPr lang="en-US" sz="2400" dirty="0"/>
              <a:t>, </a:t>
            </a:r>
            <a:r>
              <a:rPr lang="en-US" sz="2400" dirty="0" err="1"/>
              <a:t>torasik</a:t>
            </a:r>
            <a:r>
              <a:rPr lang="en-US" sz="2400" dirty="0"/>
              <a:t>, </a:t>
            </a:r>
            <a:r>
              <a:rPr lang="en-US" sz="2400" dirty="0" err="1"/>
              <a:t>eklem</a:t>
            </a:r>
            <a:r>
              <a:rPr lang="en-US" sz="2400" dirty="0"/>
              <a:t> </a:t>
            </a:r>
            <a:r>
              <a:rPr lang="en-US" sz="2400" dirty="0" err="1"/>
              <a:t>kırıkları</a:t>
            </a:r>
            <a:r>
              <a:rPr lang="en-US" sz="2400" dirty="0"/>
              <a:t>, </a:t>
            </a:r>
            <a:r>
              <a:rPr lang="en-US" sz="2400" dirty="0" err="1"/>
              <a:t>nöroşirürjik</a:t>
            </a:r>
            <a:r>
              <a:rPr lang="en-US" sz="2400" dirty="0"/>
              <a:t> </a:t>
            </a:r>
            <a:r>
              <a:rPr lang="en-US" sz="2400" dirty="0" err="1"/>
              <a:t>operasyonlar</a:t>
            </a:r>
            <a:endParaRPr lang="en-US" sz="2400" dirty="0"/>
          </a:p>
          <a:p>
            <a:r>
              <a:rPr lang="en-US" sz="2400" dirty="0"/>
              <a:t>VTE </a:t>
            </a:r>
            <a:r>
              <a:rPr lang="en-US" sz="2400" dirty="0" err="1"/>
              <a:t>riski</a:t>
            </a:r>
            <a:r>
              <a:rPr lang="en-US" sz="2400" dirty="0"/>
              <a:t> %3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6172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VTE </a:t>
            </a:r>
            <a:r>
              <a:rPr lang="en-US" sz="3200" b="1" dirty="0" err="1">
                <a:solidFill>
                  <a:srgbClr val="FF0000"/>
                </a:solidFill>
              </a:rPr>
              <a:t>riski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açısından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sınıflamalar</a:t>
            </a:r>
            <a:r>
              <a:rPr lang="en-US" sz="32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Yüksek </a:t>
            </a:r>
            <a:r>
              <a:rPr lang="en-US" sz="2400" b="1" dirty="0" err="1"/>
              <a:t>riskli</a:t>
            </a:r>
            <a:r>
              <a:rPr lang="en-US" sz="2400" b="1" dirty="0"/>
              <a:t> </a:t>
            </a:r>
            <a:r>
              <a:rPr lang="en-US" sz="2400" b="1" dirty="0" err="1"/>
              <a:t>gruplar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Caprini </a:t>
            </a:r>
            <a:r>
              <a:rPr lang="en-US" sz="2400" dirty="0" err="1"/>
              <a:t>skoru</a:t>
            </a:r>
            <a:r>
              <a:rPr lang="en-US" sz="2400" dirty="0"/>
              <a:t> 5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üzeri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abdomino-pelvik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endParaRPr lang="en-US" sz="2400" dirty="0"/>
          </a:p>
          <a:p>
            <a:r>
              <a:rPr lang="en-US" sz="2400" dirty="0"/>
              <a:t>Caprini </a:t>
            </a:r>
            <a:r>
              <a:rPr lang="en-US" sz="2400" dirty="0" err="1"/>
              <a:t>skoru</a:t>
            </a:r>
            <a:r>
              <a:rPr lang="en-US" sz="2400" dirty="0"/>
              <a:t> 7-8 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plastik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cerrahiler</a:t>
            </a:r>
            <a:endParaRPr lang="en-US" sz="2400" dirty="0"/>
          </a:p>
          <a:p>
            <a:r>
              <a:rPr lang="en-US" sz="2400" dirty="0" err="1"/>
              <a:t>Kalça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diz</a:t>
            </a:r>
            <a:r>
              <a:rPr lang="en-US" sz="2400" dirty="0"/>
              <a:t> </a:t>
            </a:r>
            <a:r>
              <a:rPr lang="en-US" sz="2400" dirty="0" err="1"/>
              <a:t>artroplastisi</a:t>
            </a:r>
            <a:r>
              <a:rPr lang="en-US" sz="2400" dirty="0"/>
              <a:t>, pelvis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kalça</a:t>
            </a:r>
            <a:r>
              <a:rPr lang="en-US" sz="2400" dirty="0"/>
              <a:t> </a:t>
            </a:r>
            <a:r>
              <a:rPr lang="en-US" sz="2400" dirty="0" err="1"/>
              <a:t>kırıkları</a:t>
            </a:r>
            <a:r>
              <a:rPr lang="en-US" sz="2400" dirty="0"/>
              <a:t>, </a:t>
            </a:r>
            <a:r>
              <a:rPr lang="en-US" sz="2400" dirty="0" err="1"/>
              <a:t>kolorektal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r>
              <a:rPr lang="en-US" sz="2400" dirty="0"/>
              <a:t>, </a:t>
            </a:r>
            <a:r>
              <a:rPr lang="en-US" sz="2400" dirty="0" err="1"/>
              <a:t>majör</a:t>
            </a:r>
            <a:r>
              <a:rPr lang="en-US" sz="2400" dirty="0"/>
              <a:t> </a:t>
            </a:r>
            <a:r>
              <a:rPr lang="en-US" sz="2400" dirty="0" err="1"/>
              <a:t>travma</a:t>
            </a:r>
            <a:r>
              <a:rPr lang="en-US" sz="2400" dirty="0"/>
              <a:t>, spinal </a:t>
            </a:r>
            <a:r>
              <a:rPr lang="en-US" sz="2400" dirty="0" err="1"/>
              <a:t>kord</a:t>
            </a:r>
            <a:r>
              <a:rPr lang="en-US" sz="2400" dirty="0"/>
              <a:t> </a:t>
            </a:r>
            <a:r>
              <a:rPr lang="en-US" sz="2400" dirty="0" err="1"/>
              <a:t>yaralanması</a:t>
            </a:r>
            <a:r>
              <a:rPr lang="en-US" sz="2400" dirty="0"/>
              <a:t>, </a:t>
            </a:r>
            <a:r>
              <a:rPr lang="en-US" sz="2400" dirty="0" err="1"/>
              <a:t>kanser</a:t>
            </a:r>
            <a:r>
              <a:rPr lang="en-US" sz="2400" dirty="0"/>
              <a:t> </a:t>
            </a:r>
            <a:r>
              <a:rPr lang="en-US" sz="2400" dirty="0" err="1"/>
              <a:t>cerrahisi</a:t>
            </a:r>
            <a:r>
              <a:rPr lang="en-US" sz="2400" dirty="0"/>
              <a:t> </a:t>
            </a:r>
          </a:p>
          <a:p>
            <a:r>
              <a:rPr lang="en-US" sz="2400" dirty="0"/>
              <a:t>VTE </a:t>
            </a:r>
            <a:r>
              <a:rPr lang="en-US" sz="2400" dirty="0" err="1"/>
              <a:t>riski</a:t>
            </a:r>
            <a:r>
              <a:rPr lang="en-US" sz="2400" dirty="0"/>
              <a:t> %6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578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VTE </a:t>
            </a:r>
            <a:r>
              <a:rPr lang="en-US" sz="3200" b="1" dirty="0" err="1">
                <a:solidFill>
                  <a:srgbClr val="FF0000"/>
                </a:solidFill>
              </a:rPr>
              <a:t>riski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açısından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sınıflamalar</a:t>
            </a:r>
            <a:r>
              <a:rPr lang="en-US" sz="3200" b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Obez</a:t>
            </a:r>
            <a:r>
              <a:rPr lang="en-US" sz="2400" b="1" dirty="0"/>
              <a:t> </a:t>
            </a:r>
            <a:r>
              <a:rPr lang="en-US" sz="2400" b="1" dirty="0" err="1"/>
              <a:t>hastalar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bariatrik</a:t>
            </a:r>
            <a:r>
              <a:rPr lang="en-US" sz="2400" b="1" dirty="0"/>
              <a:t> </a:t>
            </a:r>
            <a:r>
              <a:rPr lang="en-US" sz="2400" b="1" dirty="0" err="1"/>
              <a:t>cerrahi</a:t>
            </a:r>
            <a:r>
              <a:rPr lang="en-US" sz="2400" b="1" dirty="0"/>
              <a:t> </a:t>
            </a:r>
            <a:r>
              <a:rPr lang="en-US" sz="2400" b="1" dirty="0" err="1"/>
              <a:t>uygulanan</a:t>
            </a:r>
            <a:r>
              <a:rPr lang="en-US" sz="2400" b="1" dirty="0"/>
              <a:t> </a:t>
            </a:r>
            <a:r>
              <a:rPr lang="en-US" sz="2400" b="1" dirty="0" err="1"/>
              <a:t>hastalar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Caprini </a:t>
            </a:r>
            <a:r>
              <a:rPr lang="en-US" sz="2400" dirty="0" err="1"/>
              <a:t>riski</a:t>
            </a:r>
            <a:r>
              <a:rPr lang="en-US" sz="2400" dirty="0"/>
              <a:t> 3-4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orta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grupta</a:t>
            </a:r>
            <a:r>
              <a:rPr lang="en-US" sz="2400" dirty="0"/>
              <a:t> </a:t>
            </a:r>
            <a:r>
              <a:rPr lang="en-US" sz="2400" dirty="0" err="1"/>
              <a:t>değerlendirilmelidirler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Proflaksi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en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ajan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doz</a:t>
            </a:r>
            <a:r>
              <a:rPr lang="en-US" sz="2400" dirty="0"/>
              <a:t> </a:t>
            </a:r>
            <a:r>
              <a:rPr lang="en-US" sz="2400" dirty="0" err="1"/>
              <a:t>seçimi</a:t>
            </a:r>
            <a:r>
              <a:rPr lang="en-US" sz="2400" dirty="0"/>
              <a:t> </a:t>
            </a:r>
            <a:r>
              <a:rPr lang="en-US" sz="2400" dirty="0" err="1"/>
              <a:t>halen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yoğun</a:t>
            </a:r>
            <a:r>
              <a:rPr lang="en-US" sz="2400" dirty="0"/>
              <a:t> </a:t>
            </a:r>
            <a:r>
              <a:rPr lang="en-US" sz="2400" dirty="0" err="1"/>
              <a:t>tartışmalar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etmektedir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5322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Genel cerrahi hastaları ve 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3200" b="1" dirty="0" err="1">
                <a:solidFill>
                  <a:srgbClr val="FF0000"/>
                </a:solidFill>
              </a:rPr>
              <a:t>abdominal-pelvik</a:t>
            </a:r>
            <a:r>
              <a:rPr lang="tr-TR" sz="3200" b="1" dirty="0">
                <a:solidFill>
                  <a:srgbClr val="FF0000"/>
                </a:solidFill>
              </a:rPr>
              <a:t> cerrahi hastaları</a:t>
            </a:r>
            <a:br>
              <a:rPr lang="tr-TR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F588-521E-B74B-8661-DB3D4654FBEF}" type="slidenum">
              <a:rPr lang="tr-TR" smtClean="0"/>
              <a:pPr/>
              <a:t>53</a:t>
            </a:fld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395536" y="1556792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tr-TR" sz="2400" b="1" dirty="0"/>
              <a:t>VTE açısından çok düşük risk taşıyorsa (</a:t>
            </a:r>
            <a:r>
              <a:rPr lang="tr-TR" sz="2400" b="1" dirty="0" err="1"/>
              <a:t>Caprini</a:t>
            </a:r>
            <a:r>
              <a:rPr lang="tr-TR" sz="2400" b="1" dirty="0"/>
              <a:t> 0): </a:t>
            </a:r>
          </a:p>
          <a:p>
            <a:r>
              <a:rPr lang="tr-TR" sz="2400" dirty="0"/>
              <a:t>     Erken </a:t>
            </a:r>
            <a:r>
              <a:rPr lang="tr-TR" sz="2400" dirty="0" err="1"/>
              <a:t>mobilizasyon</a:t>
            </a:r>
            <a:r>
              <a:rPr lang="tr-TR" sz="2400" dirty="0"/>
              <a:t> dışında ek öneri yok </a:t>
            </a:r>
          </a:p>
          <a:p>
            <a:r>
              <a:rPr lang="tr-TR" sz="2400" dirty="0"/>
              <a:t> </a:t>
            </a:r>
          </a:p>
          <a:p>
            <a:pPr marL="342900" indent="-342900">
              <a:buFont typeface="Arial"/>
              <a:buChar char="•"/>
            </a:pPr>
            <a:r>
              <a:rPr lang="tr-TR" sz="2400" b="1" dirty="0"/>
              <a:t>VTE açısından Düşük risk taşıyorsa: (</a:t>
            </a:r>
            <a:r>
              <a:rPr lang="tr-TR" sz="2400" b="1" dirty="0" err="1"/>
              <a:t>Caprini</a:t>
            </a:r>
            <a:r>
              <a:rPr lang="tr-TR" sz="2400" b="1" dirty="0"/>
              <a:t> 1-2): </a:t>
            </a:r>
          </a:p>
          <a:p>
            <a:r>
              <a:rPr lang="tr-TR" sz="2400" dirty="0"/>
              <a:t>     Mekanik </a:t>
            </a:r>
            <a:r>
              <a:rPr lang="tr-TR" sz="2400" dirty="0" err="1"/>
              <a:t>proflaksi</a:t>
            </a:r>
            <a:r>
              <a:rPr lang="tr-TR" sz="2400" dirty="0"/>
              <a:t> (IPC) yeterlidir.</a:t>
            </a:r>
          </a:p>
          <a:p>
            <a:r>
              <a:rPr lang="tr-TR" sz="2400" dirty="0"/>
              <a:t> </a:t>
            </a:r>
          </a:p>
          <a:p>
            <a:pPr marL="342900" indent="-342900">
              <a:buFont typeface="Arial"/>
              <a:buChar char="•"/>
            </a:pPr>
            <a:r>
              <a:rPr lang="tr-TR" sz="2400" b="1" dirty="0"/>
              <a:t>VTE açısından Orta derecede risk taşıyorsa (</a:t>
            </a:r>
            <a:r>
              <a:rPr lang="tr-TR" sz="2400" b="1" dirty="0" err="1"/>
              <a:t>Caprini</a:t>
            </a:r>
            <a:r>
              <a:rPr lang="tr-TR" sz="2400" b="1" dirty="0"/>
              <a:t> 3-4) ve </a:t>
            </a:r>
            <a:r>
              <a:rPr lang="tr-TR" sz="2400" b="1" dirty="0" err="1"/>
              <a:t>major</a:t>
            </a:r>
            <a:r>
              <a:rPr lang="tr-TR" sz="2400" b="1" dirty="0"/>
              <a:t> kanama açısından yüksek riskli değilse: </a:t>
            </a:r>
          </a:p>
          <a:p>
            <a:r>
              <a:rPr lang="tr-TR" sz="2400" dirty="0"/>
              <a:t>     DMAH, Düşük doz UH veya Mekanik </a:t>
            </a:r>
            <a:r>
              <a:rPr lang="tr-TR" sz="2400" dirty="0" err="1"/>
              <a:t>proflaksi</a:t>
            </a:r>
            <a:r>
              <a:rPr lang="tr-TR" sz="2400" dirty="0"/>
              <a:t> (IPC)</a:t>
            </a:r>
          </a:p>
          <a:p>
            <a:r>
              <a:rPr lang="tr-TR" sz="2400" dirty="0"/>
              <a:t> </a:t>
            </a:r>
          </a:p>
          <a:p>
            <a:pPr marL="342900" indent="-342900">
              <a:buFont typeface="Arial"/>
              <a:buChar char="•"/>
            </a:pPr>
            <a:r>
              <a:rPr lang="tr-TR" sz="2400" b="1" dirty="0"/>
              <a:t>VTE açısından Orta derecede risk taşıyorsa (</a:t>
            </a:r>
            <a:r>
              <a:rPr lang="tr-TR" sz="2400" b="1" dirty="0" err="1"/>
              <a:t>Caprini</a:t>
            </a:r>
            <a:r>
              <a:rPr lang="tr-TR" sz="2400" b="1" dirty="0"/>
              <a:t> 3-4) ve </a:t>
            </a:r>
            <a:r>
              <a:rPr lang="tr-TR" sz="2400" b="1" dirty="0" err="1"/>
              <a:t>major</a:t>
            </a:r>
            <a:r>
              <a:rPr lang="tr-TR" sz="2400" b="1" dirty="0"/>
              <a:t> kanama açısından yüksek riskli ise: </a:t>
            </a:r>
          </a:p>
          <a:p>
            <a:r>
              <a:rPr lang="tr-TR" sz="2400" dirty="0"/>
              <a:t>     Mekanik </a:t>
            </a:r>
            <a:r>
              <a:rPr lang="tr-TR" sz="2400" dirty="0" err="1"/>
              <a:t>proflaksi</a:t>
            </a:r>
            <a:r>
              <a:rPr lang="tr-TR" sz="2400" dirty="0"/>
              <a:t> (IPC)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3704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54</a:t>
            </a:fld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8352928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2200" b="1" dirty="0"/>
              <a:t>VTE açısından yüksek risk derecede risk taşıyorsa (</a:t>
            </a:r>
            <a:r>
              <a:rPr lang="tr-TR" sz="2200" b="1" dirty="0" err="1"/>
              <a:t>Caprini</a:t>
            </a:r>
            <a:r>
              <a:rPr lang="tr-TR" sz="2200" b="1" dirty="0"/>
              <a:t> ≥ 5) ve </a:t>
            </a:r>
          </a:p>
          <a:p>
            <a:r>
              <a:rPr lang="tr-TR" sz="2200" b="1" dirty="0"/>
              <a:t>      </a:t>
            </a:r>
            <a:r>
              <a:rPr lang="tr-TR" sz="2200" b="1" dirty="0" err="1"/>
              <a:t>major</a:t>
            </a:r>
            <a:r>
              <a:rPr lang="tr-TR" sz="2200" b="1" dirty="0"/>
              <a:t> kanama açısından yüksek riskli değilse: </a:t>
            </a:r>
          </a:p>
          <a:p>
            <a:r>
              <a:rPr lang="tr-TR" sz="2200" dirty="0"/>
              <a:t>      DMAH veya UH. Mekanik </a:t>
            </a:r>
            <a:r>
              <a:rPr lang="tr-TR" sz="2200" dirty="0" err="1"/>
              <a:t>proflaksi</a:t>
            </a:r>
            <a:r>
              <a:rPr lang="tr-TR" sz="2200" dirty="0"/>
              <a:t> (IPC veya elastik çorap)   </a:t>
            </a:r>
          </a:p>
          <a:p>
            <a:r>
              <a:rPr lang="tr-TR" sz="2200" dirty="0"/>
              <a:t>      eklenmesi.</a:t>
            </a:r>
          </a:p>
          <a:p>
            <a:r>
              <a:rPr lang="tr-TR" sz="22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tr-TR" sz="2200" b="1" dirty="0"/>
              <a:t>VTE açısından yüksek risk derecede risk taşıyan ve </a:t>
            </a:r>
            <a:r>
              <a:rPr lang="tr-TR" sz="2200" b="1" dirty="0">
                <a:solidFill>
                  <a:srgbClr val="FF0000"/>
                </a:solidFill>
              </a:rPr>
              <a:t>kanser</a:t>
            </a:r>
            <a:r>
              <a:rPr lang="tr-TR" sz="2200" b="1" dirty="0"/>
              <a:t> nedeni ile </a:t>
            </a:r>
            <a:r>
              <a:rPr lang="tr-TR" sz="2200" b="1" dirty="0" err="1"/>
              <a:t>opere</a:t>
            </a:r>
            <a:r>
              <a:rPr lang="tr-TR" sz="2200" b="1" dirty="0"/>
              <a:t> olacak hastalarda </a:t>
            </a:r>
            <a:r>
              <a:rPr lang="tr-TR" sz="2200" b="1" dirty="0" err="1"/>
              <a:t>major</a:t>
            </a:r>
            <a:r>
              <a:rPr lang="tr-TR" sz="2200" b="1" dirty="0"/>
              <a:t> kanama açısından yüksek riskli değilse:</a:t>
            </a:r>
          </a:p>
          <a:p>
            <a:r>
              <a:rPr lang="tr-TR" sz="2200" dirty="0"/>
              <a:t>     DMAH </a:t>
            </a:r>
            <a:r>
              <a:rPr lang="tr-TR" sz="2200" dirty="0" err="1"/>
              <a:t>proflaksisinin</a:t>
            </a:r>
            <a:r>
              <a:rPr lang="tr-TR" sz="2200" dirty="0"/>
              <a:t> uzatılması (4 hafta) önerilmektedir.</a:t>
            </a:r>
          </a:p>
          <a:p>
            <a:endParaRPr lang="tr-TR" sz="2200" dirty="0"/>
          </a:p>
          <a:p>
            <a:pPr marL="285750" indent="-285750">
              <a:buFont typeface="Arial"/>
              <a:buChar char="•"/>
            </a:pPr>
            <a:r>
              <a:rPr lang="tr-TR" sz="2200" b="1" dirty="0"/>
              <a:t>VTE açısından yüksek derecede risk taşıyan, </a:t>
            </a:r>
            <a:r>
              <a:rPr lang="tr-TR" sz="2200" b="1" dirty="0" err="1"/>
              <a:t>major</a:t>
            </a:r>
            <a:r>
              <a:rPr lang="tr-TR" sz="2200" b="1" dirty="0"/>
              <a:t> kanama açısından yüksek riskli ya da kanama komplikasyonlarının ciddi sonuçları olabileceği düşünülen hastalarda:</a:t>
            </a:r>
          </a:p>
          <a:p>
            <a:r>
              <a:rPr lang="tr-TR" sz="2200" dirty="0"/>
              <a:t>     Kanama riski geçene kadar mekanik </a:t>
            </a:r>
            <a:r>
              <a:rPr lang="tr-TR" sz="2200" dirty="0" err="1"/>
              <a:t>proflaksi</a:t>
            </a:r>
            <a:r>
              <a:rPr lang="tr-TR" sz="2200" dirty="0"/>
              <a:t> (IPC) den  </a:t>
            </a:r>
          </a:p>
          <a:p>
            <a:r>
              <a:rPr lang="tr-TR" sz="2200" dirty="0"/>
              <a:t>     yararlanılabilir. Kanama riski olan dönem geçince farmakolojik   </a:t>
            </a:r>
          </a:p>
          <a:p>
            <a:r>
              <a:rPr lang="tr-TR" sz="2200" dirty="0"/>
              <a:t>     yöntemler kullanılmaya başlanabilir. </a:t>
            </a:r>
          </a:p>
        </p:txBody>
      </p:sp>
    </p:spTree>
    <p:extLst>
      <p:ext uri="{BB962C8B-B14F-4D97-AF65-F5344CB8AC3E}">
        <p14:creationId xmlns:p14="http://schemas.microsoft.com/office/powerpoint/2010/main" val="31828158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55</a:t>
            </a:fld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67544" y="404664"/>
            <a:ext cx="828092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sz="2400" b="1" dirty="0"/>
              <a:t>VTE açısından yüksek derecede risk taşıyan (</a:t>
            </a:r>
            <a:r>
              <a:rPr lang="tr-TR" sz="2400" b="1" dirty="0" err="1"/>
              <a:t>Caprini</a:t>
            </a:r>
            <a:r>
              <a:rPr lang="tr-TR" sz="2400" b="1" dirty="0"/>
              <a:t> ≥ 5) </a:t>
            </a:r>
            <a:r>
              <a:rPr lang="tr-TR" sz="2400" b="1" dirty="0" err="1"/>
              <a:t>heparin</a:t>
            </a:r>
            <a:r>
              <a:rPr lang="tr-TR" sz="2400" b="1" dirty="0"/>
              <a:t> türevlerinin kullanılamadığı, </a:t>
            </a:r>
            <a:r>
              <a:rPr lang="tr-TR" sz="2400" b="1" dirty="0" err="1"/>
              <a:t>kontraendike</a:t>
            </a:r>
            <a:r>
              <a:rPr lang="tr-TR" sz="2400" b="1" dirty="0"/>
              <a:t> olduğu hastalar </a:t>
            </a:r>
            <a:r>
              <a:rPr lang="tr-TR" sz="2400" b="1" dirty="0" err="1"/>
              <a:t>major</a:t>
            </a:r>
            <a:r>
              <a:rPr lang="tr-TR" sz="2400" b="1" dirty="0"/>
              <a:t> kanama açısından yüksek riskli değilse; </a:t>
            </a:r>
          </a:p>
          <a:p>
            <a:r>
              <a:rPr lang="tr-TR" sz="2400" dirty="0"/>
              <a:t>     Düşük doz </a:t>
            </a:r>
            <a:r>
              <a:rPr lang="tr-TR" sz="2400" dirty="0" err="1"/>
              <a:t>asprin</a:t>
            </a:r>
            <a:r>
              <a:rPr lang="tr-TR" sz="2400" dirty="0"/>
              <a:t>, </a:t>
            </a:r>
            <a:r>
              <a:rPr lang="tr-TR" sz="2400" dirty="0" err="1"/>
              <a:t>fondaparinux</a:t>
            </a:r>
            <a:r>
              <a:rPr lang="tr-TR" sz="2400" dirty="0"/>
              <a:t> veya mekanik </a:t>
            </a:r>
            <a:r>
              <a:rPr lang="tr-TR" sz="2400" dirty="0" err="1"/>
              <a:t>proflaksi</a:t>
            </a:r>
            <a:r>
              <a:rPr lang="tr-TR" sz="2400" dirty="0"/>
              <a:t> (IPC)  </a:t>
            </a:r>
          </a:p>
          <a:p>
            <a:r>
              <a:rPr lang="tr-TR" sz="2400" dirty="0"/>
              <a:t>    önerilir. </a:t>
            </a:r>
          </a:p>
          <a:p>
            <a:endParaRPr lang="tr-TR" sz="2400" dirty="0"/>
          </a:p>
          <a:p>
            <a:pPr marL="285750" indent="-285750">
              <a:buFont typeface="Arial"/>
              <a:buChar char="•"/>
            </a:pPr>
            <a:r>
              <a:rPr lang="tr-TR" sz="2400" b="1" dirty="0"/>
              <a:t>Vena kava filtrelerinden </a:t>
            </a:r>
            <a:r>
              <a:rPr lang="tr-TR" sz="2400" b="1" dirty="0" err="1"/>
              <a:t>primer</a:t>
            </a:r>
            <a:r>
              <a:rPr lang="tr-TR" sz="2400" b="1" dirty="0"/>
              <a:t> </a:t>
            </a:r>
            <a:r>
              <a:rPr lang="tr-TR" sz="2400" b="1" dirty="0" err="1"/>
              <a:t>proflaksi</a:t>
            </a:r>
            <a:r>
              <a:rPr lang="tr-TR" sz="2400" b="1" dirty="0"/>
              <a:t> yöntemi olarak yararlanılması önerilmez.</a:t>
            </a:r>
          </a:p>
          <a:p>
            <a:endParaRPr lang="tr-TR" sz="2400" b="1" dirty="0"/>
          </a:p>
          <a:p>
            <a:pPr marL="285750" indent="-285750">
              <a:buFont typeface="Arial"/>
              <a:buChar char="•"/>
            </a:pPr>
            <a:r>
              <a:rPr lang="tr-TR" sz="2400" b="1" dirty="0"/>
              <a:t>Periyodik olarak kontrol amaçlı kompresyon USG kontrolleri önerilmez.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4684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Sadece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cerrahi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işleme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bağlı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olarak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VTE </a:t>
            </a:r>
            <a:r>
              <a:rPr lang="en-US" sz="3200" b="1" dirty="0" err="1">
                <a:solidFill>
                  <a:srgbClr val="FF0000"/>
                </a:solidFill>
              </a:rPr>
              <a:t>açısından</a:t>
            </a:r>
            <a:r>
              <a:rPr lang="en-US" sz="3200" b="1" dirty="0">
                <a:solidFill>
                  <a:srgbClr val="FF0000"/>
                </a:solidFill>
              </a:rPr>
              <a:t> risk </a:t>
            </a:r>
            <a:r>
              <a:rPr lang="en-US" sz="3200" b="1" dirty="0" err="1">
                <a:solidFill>
                  <a:srgbClr val="FF0000"/>
                </a:solidFill>
              </a:rPr>
              <a:t>grupları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3400" b="1" dirty="0">
                <a:solidFill>
                  <a:srgbClr val="FF0000"/>
                </a:solidFill>
              </a:rPr>
              <a:t>Göreceli olarak düşük riskli cerrahi girişimler</a:t>
            </a:r>
          </a:p>
          <a:p>
            <a:r>
              <a:rPr lang="tr-TR" sz="3400" dirty="0" err="1"/>
              <a:t>Laparaskopik</a:t>
            </a:r>
            <a:r>
              <a:rPr lang="tr-TR" sz="3400" dirty="0"/>
              <a:t> </a:t>
            </a:r>
            <a:r>
              <a:rPr lang="tr-TR" sz="3400" dirty="0" err="1"/>
              <a:t>kolesistektomi</a:t>
            </a:r>
            <a:endParaRPr lang="tr-TR" sz="3400" dirty="0"/>
          </a:p>
          <a:p>
            <a:r>
              <a:rPr lang="tr-TR" sz="3400" dirty="0" err="1"/>
              <a:t>Apendektomi</a:t>
            </a:r>
            <a:endParaRPr lang="tr-TR" sz="3400" dirty="0"/>
          </a:p>
          <a:p>
            <a:r>
              <a:rPr lang="tr-TR" sz="3400" dirty="0" err="1"/>
              <a:t>Transüretral</a:t>
            </a:r>
            <a:r>
              <a:rPr lang="tr-TR" sz="3400" dirty="0"/>
              <a:t> </a:t>
            </a:r>
            <a:r>
              <a:rPr lang="tr-TR" sz="3400" dirty="0" err="1"/>
              <a:t>prostatektomi</a:t>
            </a:r>
            <a:endParaRPr lang="tr-TR" sz="3400" dirty="0"/>
          </a:p>
          <a:p>
            <a:r>
              <a:rPr lang="tr-TR" sz="3400" dirty="0" err="1"/>
              <a:t>İnguinal</a:t>
            </a:r>
            <a:r>
              <a:rPr lang="tr-TR" sz="3400" dirty="0"/>
              <a:t> </a:t>
            </a:r>
            <a:r>
              <a:rPr lang="tr-TR" sz="3400" dirty="0" err="1"/>
              <a:t>herni</a:t>
            </a:r>
            <a:r>
              <a:rPr lang="tr-TR" sz="3400" dirty="0"/>
              <a:t> onarımı</a:t>
            </a:r>
          </a:p>
          <a:p>
            <a:r>
              <a:rPr lang="tr-TR" sz="3400" dirty="0" err="1"/>
              <a:t>Mastektomi</a:t>
            </a:r>
            <a:endParaRPr lang="tr-TR" sz="3400" dirty="0"/>
          </a:p>
          <a:p>
            <a:pPr marL="0" indent="0">
              <a:buNone/>
            </a:pPr>
            <a:r>
              <a:rPr lang="en-US" sz="3400" dirty="0"/>
              <a:t> </a:t>
            </a:r>
            <a:endParaRPr lang="tr-TR" sz="3400" dirty="0"/>
          </a:p>
          <a:p>
            <a:pPr marL="0" indent="0">
              <a:buNone/>
            </a:pPr>
            <a:r>
              <a:rPr lang="tr-TR" sz="3400" b="1" dirty="0">
                <a:solidFill>
                  <a:srgbClr val="FF0000"/>
                </a:solidFill>
              </a:rPr>
              <a:t>Daha riskli cerrahi girişimler</a:t>
            </a:r>
          </a:p>
          <a:p>
            <a:r>
              <a:rPr lang="en-US" sz="3400" dirty="0" err="1"/>
              <a:t>Açık</a:t>
            </a:r>
            <a:r>
              <a:rPr lang="en-US" sz="3400" dirty="0"/>
              <a:t> abdominal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açık</a:t>
            </a:r>
            <a:r>
              <a:rPr lang="en-US" sz="3400" dirty="0"/>
              <a:t> </a:t>
            </a:r>
            <a:r>
              <a:rPr lang="en-US" sz="3400" dirty="0" err="1"/>
              <a:t>pelvik</a:t>
            </a:r>
            <a:r>
              <a:rPr lang="en-US" sz="3400" dirty="0"/>
              <a:t> </a:t>
            </a:r>
            <a:r>
              <a:rPr lang="en-US" sz="3400" dirty="0" err="1"/>
              <a:t>girişimler</a:t>
            </a:r>
            <a:endParaRPr lang="en-US" sz="3400" dirty="0"/>
          </a:p>
          <a:p>
            <a:pPr marL="0" indent="0">
              <a:buNone/>
            </a:pPr>
            <a:endParaRPr lang="tr-TR" sz="3400" dirty="0"/>
          </a:p>
          <a:p>
            <a:pPr marL="0" indent="0">
              <a:buNone/>
            </a:pPr>
            <a:r>
              <a:rPr lang="tr-TR" sz="3400" b="1" dirty="0">
                <a:solidFill>
                  <a:srgbClr val="FF0000"/>
                </a:solidFill>
              </a:rPr>
              <a:t>En riskli cerrahi girişimler</a:t>
            </a:r>
          </a:p>
          <a:p>
            <a:r>
              <a:rPr lang="tr-TR" sz="3400" dirty="0"/>
              <a:t>Kanser nedeniyle gerçekleştirilen abdomen ve </a:t>
            </a:r>
            <a:r>
              <a:rPr lang="tr-TR" sz="3400" dirty="0" err="1"/>
              <a:t>pelvis</a:t>
            </a:r>
            <a:r>
              <a:rPr lang="tr-TR" sz="3400" dirty="0"/>
              <a:t> cerrahisi</a:t>
            </a:r>
          </a:p>
          <a:p>
            <a:pPr marL="0" indent="0">
              <a:buNone/>
            </a:pPr>
            <a:r>
              <a:rPr lang="tr-TR" sz="3400" dirty="0"/>
              <a:t>	90 güne kadar uzayan VTE riski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085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Diğerlerinden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bağımsız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olarak</a:t>
            </a:r>
            <a:r>
              <a:rPr lang="en-US" sz="3200" b="1" dirty="0">
                <a:solidFill>
                  <a:srgbClr val="FF0000"/>
                </a:solidFill>
              </a:rPr>
              <a:t> VTE </a:t>
            </a:r>
            <a:r>
              <a:rPr lang="en-US" sz="3200" b="1" dirty="0" err="1">
                <a:solidFill>
                  <a:srgbClr val="FF0000"/>
                </a:solidFill>
              </a:rPr>
              <a:t>riskini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arttıran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nedenler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60 </a:t>
            </a:r>
            <a:r>
              <a:rPr lang="en-US" sz="2400" dirty="0" err="1"/>
              <a:t>yaş</a:t>
            </a:r>
            <a:r>
              <a:rPr lang="en-US" sz="2400" dirty="0"/>
              <a:t> </a:t>
            </a:r>
            <a:r>
              <a:rPr lang="en-US" sz="2400" dirty="0" err="1"/>
              <a:t>üzeri</a:t>
            </a:r>
            <a:endParaRPr lang="en-US" sz="2400" dirty="0"/>
          </a:p>
          <a:p>
            <a:r>
              <a:rPr lang="en-US" sz="2400" dirty="0" err="1"/>
              <a:t>Geçirilmiş</a:t>
            </a:r>
            <a:r>
              <a:rPr lang="en-US" sz="2400" dirty="0"/>
              <a:t> VTE </a:t>
            </a:r>
            <a:r>
              <a:rPr lang="en-US" sz="2400" dirty="0" err="1"/>
              <a:t>hikayesi</a:t>
            </a:r>
            <a:endParaRPr lang="en-US" sz="2400" dirty="0"/>
          </a:p>
          <a:p>
            <a:r>
              <a:rPr lang="en-US" sz="2400" dirty="0"/>
              <a:t>2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üzeri</a:t>
            </a:r>
            <a:r>
              <a:rPr lang="en-US" sz="2400" dirty="0"/>
              <a:t> </a:t>
            </a:r>
            <a:r>
              <a:rPr lang="en-US" sz="2400" dirty="0" err="1"/>
              <a:t>anestezi</a:t>
            </a:r>
            <a:endParaRPr lang="en-US" sz="2400" dirty="0"/>
          </a:p>
          <a:p>
            <a:r>
              <a:rPr lang="en-US" sz="2400" dirty="0"/>
              <a:t>4 </a:t>
            </a:r>
            <a:r>
              <a:rPr lang="en-US" sz="2400" dirty="0" err="1"/>
              <a:t>gün</a:t>
            </a:r>
            <a:r>
              <a:rPr lang="en-US" sz="2400" dirty="0"/>
              <a:t> </a:t>
            </a:r>
            <a:r>
              <a:rPr lang="en-US" sz="2400" dirty="0" err="1"/>
              <a:t>üzeri</a:t>
            </a:r>
            <a:r>
              <a:rPr lang="en-US" sz="2400" dirty="0"/>
              <a:t> </a:t>
            </a:r>
            <a:r>
              <a:rPr lang="en-US" sz="2400" dirty="0" err="1"/>
              <a:t>yatak</a:t>
            </a:r>
            <a:r>
              <a:rPr lang="en-US" sz="2400" dirty="0"/>
              <a:t> </a:t>
            </a:r>
            <a:r>
              <a:rPr lang="en-US" sz="2400" dirty="0" err="1"/>
              <a:t>istirahati</a:t>
            </a:r>
            <a:endParaRPr lang="en-US" sz="2400" dirty="0"/>
          </a:p>
          <a:p>
            <a:r>
              <a:rPr lang="en-US" sz="2400" dirty="0" err="1"/>
              <a:t>Gebelik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postpartum </a:t>
            </a:r>
            <a:r>
              <a:rPr lang="en-US" sz="2400" dirty="0" err="1"/>
              <a:t>dönem</a:t>
            </a:r>
            <a:endParaRPr lang="en-US" sz="2400" dirty="0"/>
          </a:p>
          <a:p>
            <a:r>
              <a:rPr lang="en-US" sz="2400" dirty="0" err="1"/>
              <a:t>Santral</a:t>
            </a:r>
            <a:r>
              <a:rPr lang="en-US" sz="2400" dirty="0"/>
              <a:t> </a:t>
            </a:r>
            <a:r>
              <a:rPr lang="en-US" sz="2400" dirty="0" err="1"/>
              <a:t>venöz</a:t>
            </a:r>
            <a:r>
              <a:rPr lang="en-US" sz="2400" dirty="0"/>
              <a:t> </a:t>
            </a:r>
            <a:r>
              <a:rPr lang="en-US" sz="2400" dirty="0" err="1"/>
              <a:t>kateter</a:t>
            </a:r>
            <a:r>
              <a:rPr lang="en-US" sz="2400" dirty="0"/>
              <a:t> </a:t>
            </a:r>
            <a:r>
              <a:rPr lang="en-US" sz="2400" dirty="0" err="1"/>
              <a:t>varlığı</a:t>
            </a:r>
            <a:endParaRPr lang="en-US" sz="2400" dirty="0"/>
          </a:p>
          <a:p>
            <a:r>
              <a:rPr lang="en-US" sz="2400" dirty="0"/>
              <a:t>Sepsis</a:t>
            </a:r>
          </a:p>
          <a:p>
            <a:r>
              <a:rPr lang="en-US" sz="2400" dirty="0" err="1"/>
              <a:t>Kanser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7156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Cerrahi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Hastalarda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VTE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riski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ne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kadar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sürer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En </a:t>
            </a:r>
            <a:r>
              <a:rPr lang="en-US" sz="2400" dirty="0" err="1"/>
              <a:t>az</a:t>
            </a:r>
            <a:r>
              <a:rPr lang="en-US" sz="2400" dirty="0"/>
              <a:t> 12 </a:t>
            </a:r>
            <a:r>
              <a:rPr lang="en-US" sz="2400" dirty="0" err="1"/>
              <a:t>hafta</a:t>
            </a:r>
            <a:r>
              <a:rPr lang="en-US" sz="2400" dirty="0"/>
              <a:t> </a:t>
            </a:r>
          </a:p>
          <a:p>
            <a:r>
              <a:rPr lang="en-US" sz="2400" dirty="0"/>
              <a:t>7-12 </a:t>
            </a:r>
            <a:r>
              <a:rPr lang="en-US" sz="2400" dirty="0" err="1"/>
              <a:t>haftaya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uzayan</a:t>
            </a:r>
            <a:r>
              <a:rPr lang="en-US" sz="2400" dirty="0"/>
              <a:t> </a:t>
            </a:r>
            <a:r>
              <a:rPr lang="en-US" sz="2400" dirty="0" err="1"/>
              <a:t>dönem</a:t>
            </a:r>
            <a:r>
              <a:rPr lang="en-US" sz="2400" dirty="0"/>
              <a:t> </a:t>
            </a:r>
            <a:r>
              <a:rPr lang="en-US" sz="2400" dirty="0" err="1"/>
              <a:t>içerisinde</a:t>
            </a:r>
            <a:r>
              <a:rPr lang="en-US" sz="2400" dirty="0"/>
              <a:t> VTE </a:t>
            </a:r>
            <a:r>
              <a:rPr lang="en-US" sz="2400" dirty="0" err="1"/>
              <a:t>riski</a:t>
            </a:r>
            <a:r>
              <a:rPr lang="en-US" sz="2400" dirty="0"/>
              <a:t> </a:t>
            </a:r>
            <a:r>
              <a:rPr lang="en-US" sz="2400" dirty="0" err="1"/>
              <a:t>yaklaşık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10-50 </a:t>
            </a:r>
            <a:r>
              <a:rPr lang="en-US" sz="2400" dirty="0" err="1"/>
              <a:t>kat</a:t>
            </a:r>
            <a:r>
              <a:rPr lang="en-US" sz="2400" dirty="0"/>
              <a:t> </a:t>
            </a:r>
            <a:r>
              <a:rPr lang="en-US" sz="2400" dirty="0" err="1"/>
              <a:t>artmaktadır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Proflaksi</a:t>
            </a:r>
            <a:r>
              <a:rPr lang="en-US" b="1" dirty="0"/>
              <a:t> </a:t>
            </a:r>
            <a:r>
              <a:rPr lang="en-US" b="1" dirty="0" err="1"/>
              <a:t>yaklaşımları</a:t>
            </a:r>
            <a:r>
              <a:rPr lang="en-US" b="1" dirty="0"/>
              <a:t> </a:t>
            </a:r>
            <a:r>
              <a:rPr lang="en-US" b="1" dirty="0" err="1"/>
              <a:t>mutlaka</a:t>
            </a:r>
            <a:r>
              <a:rPr lang="en-US" b="1" dirty="0"/>
              <a:t> her hasta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bireysel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değerlendirilmelidir</a:t>
            </a:r>
            <a:r>
              <a:rPr lang="en-US" b="1" dirty="0"/>
              <a:t> !..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894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59</a:t>
            </a:fld>
            <a:endParaRPr lang="tr-T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3816424" cy="1500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7308">
            <a:off x="77561" y="2106405"/>
            <a:ext cx="4854633" cy="1426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0596">
            <a:off x="4489666" y="457669"/>
            <a:ext cx="4366581" cy="1704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4610">
            <a:off x="222474" y="4062478"/>
            <a:ext cx="4650996" cy="1508218"/>
          </a:xfrm>
          <a:prstGeom prst="rect">
            <a:avLst/>
          </a:prstGeom>
        </p:spPr>
      </p:pic>
      <p:pic>
        <p:nvPicPr>
          <p:cNvPr id="16" name="Table Placeholder 21"/>
          <p:cNvPicPr>
            <a:picLocks noChangeAspect="1"/>
          </p:cNvPicPr>
          <p:nvPr/>
        </p:nvPicPr>
        <p:blipFill rotWithShape="1">
          <a:blip r:embed="rId6"/>
          <a:srcRect l="15457" r="16716"/>
          <a:stretch/>
        </p:blipFill>
        <p:spPr>
          <a:xfrm rot="21249722">
            <a:off x="4932335" y="2682935"/>
            <a:ext cx="3819106" cy="1616413"/>
          </a:xfrm>
          <a:prstGeom prst="rect">
            <a:avLst/>
          </a:prstGeom>
        </p:spPr>
      </p:pic>
      <p:pic>
        <p:nvPicPr>
          <p:cNvPr id="17" name="Picture 16" descr="Ekran Resmi 2017-05-12 22.40.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99011"/>
            <a:ext cx="3203848" cy="21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6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016" y="260648"/>
            <a:ext cx="9145016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İlk basamak : Kompresyon Ultrasonografisi</a:t>
            </a:r>
            <a:br>
              <a:rPr lang="tr-TR" b="1" u="sng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268760"/>
            <a:ext cx="5040560" cy="5040560"/>
          </a:xfrm>
        </p:spPr>
        <p:txBody>
          <a:bodyPr>
            <a:normAutofit fontScale="92500"/>
          </a:bodyPr>
          <a:lstStyle/>
          <a:p>
            <a:r>
              <a:rPr lang="tr-TR" sz="2600" dirty="0"/>
              <a:t>Genellikle orta ve yüksek olasılıklı hastalarda tanıyı desteklemek için</a:t>
            </a:r>
            <a:endParaRPr lang="tr-TR" sz="2600" b="1" u="sng" dirty="0"/>
          </a:p>
          <a:p>
            <a:r>
              <a:rPr lang="tr-TR" sz="2600" dirty="0"/>
              <a:t>%95-98 oranında pozitif </a:t>
            </a:r>
            <a:r>
              <a:rPr lang="tr-TR" sz="2600" dirty="0" err="1"/>
              <a:t>prediktivite</a:t>
            </a:r>
            <a:endParaRPr lang="tr-TR" sz="2600" b="1" u="sng" dirty="0"/>
          </a:p>
          <a:p>
            <a:r>
              <a:rPr lang="tr-TR" sz="2600" dirty="0"/>
              <a:t>(+) </a:t>
            </a:r>
            <a:r>
              <a:rPr lang="tr-TR" sz="2600" dirty="0" err="1"/>
              <a:t>noninvasif</a:t>
            </a:r>
            <a:r>
              <a:rPr lang="tr-TR" sz="2600" dirty="0"/>
              <a:t> test sonuçları genelde tanıyı doğrulamak için yeterlidir.</a:t>
            </a:r>
            <a:endParaRPr lang="tr-TR" sz="2600" b="1" u="sng" dirty="0"/>
          </a:p>
          <a:p>
            <a:r>
              <a:rPr lang="tr-TR" sz="2600" dirty="0"/>
              <a:t>(-) test sonuçları klinik şüphe kuvvetliyse DVT tanısını dışlamamalıdır !</a:t>
            </a:r>
            <a:endParaRPr lang="tr-TR" sz="2600" b="1" u="sng" dirty="0"/>
          </a:p>
          <a:p>
            <a:r>
              <a:rPr lang="tr-TR" sz="2600" dirty="0" err="1"/>
              <a:t>Noninvazif</a:t>
            </a:r>
            <a:r>
              <a:rPr lang="tr-TR" sz="2600" dirty="0"/>
              <a:t> testler </a:t>
            </a:r>
          </a:p>
          <a:p>
            <a:pPr>
              <a:buNone/>
            </a:pPr>
            <a:r>
              <a:rPr lang="tr-TR" sz="2600" dirty="0"/>
              <a:t>	şüpheli </a:t>
            </a:r>
            <a:r>
              <a:rPr lang="tr-TR" sz="2600" dirty="0" err="1"/>
              <a:t>pulmoner</a:t>
            </a:r>
            <a:r>
              <a:rPr lang="tr-TR" sz="2600" dirty="0"/>
              <a:t> </a:t>
            </a:r>
            <a:r>
              <a:rPr lang="tr-TR" sz="2600" dirty="0" err="1"/>
              <a:t>emboli</a:t>
            </a:r>
            <a:r>
              <a:rPr lang="tr-TR" sz="2600" dirty="0"/>
              <a:t> durumlarında da tanıyı desteklemek için de yardımcı olabilirler</a:t>
            </a:r>
            <a:endParaRPr lang="tr-TR" b="1" u="sng" dirty="0"/>
          </a:p>
        </p:txBody>
      </p:sp>
      <p:pic>
        <p:nvPicPr>
          <p:cNvPr id="7" name="6 Resim" descr="JUg ven DVT.jpg"/>
          <p:cNvPicPr>
            <a:picLocks noChangeAspect="1"/>
          </p:cNvPicPr>
          <p:nvPr/>
        </p:nvPicPr>
        <p:blipFill>
          <a:blip r:embed="rId2" cstate="print">
            <a:grayscl/>
          </a:blip>
          <a:srcRect l="8889" r="6667" b="12420"/>
          <a:stretch>
            <a:fillRect/>
          </a:stretch>
        </p:blipFill>
        <p:spPr>
          <a:xfrm>
            <a:off x="5701781" y="4005064"/>
            <a:ext cx="2830659" cy="216024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940152" y="3429000"/>
            <a:ext cx="223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/>
              <a:t>Kompresyon yanıtı (+)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6012160" y="6228020"/>
            <a:ext cx="218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/>
              <a:t>Kompresyon yanıtı (-)</a:t>
            </a:r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6</a:t>
            </a:fld>
            <a:endParaRPr lang="tr-TR"/>
          </a:p>
        </p:txBody>
      </p:sp>
      <p:grpSp>
        <p:nvGrpSpPr>
          <p:cNvPr id="25" name="Group 24"/>
          <p:cNvGrpSpPr/>
          <p:nvPr/>
        </p:nvGrpSpPr>
        <p:grpSpPr>
          <a:xfrm>
            <a:off x="5724128" y="980729"/>
            <a:ext cx="2808312" cy="2448271"/>
            <a:chOff x="5724128" y="980729"/>
            <a:chExt cx="2808312" cy="2448271"/>
          </a:xfrm>
        </p:grpSpPr>
        <p:grpSp>
          <p:nvGrpSpPr>
            <p:cNvPr id="19" name="Group 18"/>
            <p:cNvGrpSpPr/>
            <p:nvPr/>
          </p:nvGrpSpPr>
          <p:grpSpPr>
            <a:xfrm>
              <a:off x="5724128" y="1124744"/>
              <a:ext cx="2808312" cy="2304256"/>
              <a:chOff x="5724128" y="1124744"/>
              <a:chExt cx="2808312" cy="2304256"/>
            </a:xfrm>
          </p:grpSpPr>
          <p:pic>
            <p:nvPicPr>
              <p:cNvPr id="6" name="5 Resim" descr="F:\Tıp\Cerrahi\Kurs toplantı\Ven Kursu 10 Mayıs 2014\CFV_normal_dualscreen_marked.jpg"/>
              <p:cNvPicPr/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5724128" y="1124744"/>
                <a:ext cx="2808312" cy="2304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" name="Straight Connector 4"/>
              <p:cNvCxnSpPr>
                <a:stCxn id="6" idx="0"/>
                <a:endCxn id="6" idx="2"/>
              </p:cNvCxnSpPr>
              <p:nvPr/>
            </p:nvCxnSpPr>
            <p:spPr>
              <a:xfrm>
                <a:off x="7128284" y="1124744"/>
                <a:ext cx="0" cy="2304256"/>
              </a:xfrm>
              <a:prstGeom prst="line">
                <a:avLst/>
              </a:prstGeom>
              <a:ln w="76200">
                <a:solidFill>
                  <a:schemeClr val="bg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Down Arrow 19"/>
            <p:cNvSpPr/>
            <p:nvPr/>
          </p:nvSpPr>
          <p:spPr>
            <a:xfrm>
              <a:off x="7956376" y="980729"/>
              <a:ext cx="576064" cy="58839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5 Slayt Numarası Yer Tutucusu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BF281FF-E663-4F98-981E-79DCFE23C41C}" type="slidenum">
              <a:rPr lang="tr-TR" sz="1400"/>
              <a:pPr algn="r"/>
              <a:t>60</a:t>
            </a:fld>
            <a:endParaRPr lang="tr-TR" sz="14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tr-TR"/>
          </a:p>
        </p:txBody>
      </p:sp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043608" y="-2416"/>
            <a:ext cx="77048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800" b="1" dirty="0">
                <a:solidFill>
                  <a:schemeClr val="bg1"/>
                </a:solidFill>
              </a:rPr>
              <a:t>   </a:t>
            </a:r>
            <a:r>
              <a:rPr lang="tr-TR" sz="4800" b="1" dirty="0">
                <a:solidFill>
                  <a:srgbClr val="FFFF00"/>
                </a:solidFill>
              </a:rPr>
              <a:t>        TEŞEKKÜRLER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r-TR" sz="4800" b="1" dirty="0" err="1">
                <a:solidFill>
                  <a:schemeClr val="bg1"/>
                </a:solidFill>
              </a:rPr>
              <a:t>ardademirkan@gmail.com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Konvansiyonel </a:t>
            </a:r>
            <a:r>
              <a:rPr lang="tr-TR" sz="3600" b="1" dirty="0" err="1">
                <a:solidFill>
                  <a:srgbClr val="FF0000"/>
                </a:solidFill>
              </a:rPr>
              <a:t>Venografi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4464496" cy="5040560"/>
          </a:xfrm>
        </p:spPr>
        <p:txBody>
          <a:bodyPr>
            <a:normAutofit/>
          </a:bodyPr>
          <a:lstStyle/>
          <a:p>
            <a:r>
              <a:rPr lang="tr-TR" sz="2400" dirty="0"/>
              <a:t>Günümüzde, rutin kullanımı hemen hemen kalmamıştır</a:t>
            </a:r>
          </a:p>
          <a:p>
            <a:endParaRPr lang="tr-TR" sz="2400" b="1" u="sng" dirty="0"/>
          </a:p>
          <a:p>
            <a:r>
              <a:rPr lang="tr-TR" sz="2400" dirty="0" err="1"/>
              <a:t>Noninvasiv</a:t>
            </a:r>
            <a:r>
              <a:rPr lang="tr-TR" sz="2400" dirty="0"/>
              <a:t> testlerin yapılmasının mümkün olmadığı, sonuçlarının tartışmalı olduğu durumlarda</a:t>
            </a:r>
          </a:p>
          <a:p>
            <a:endParaRPr lang="tr-TR" sz="2400" b="1" u="sng" dirty="0"/>
          </a:p>
          <a:p>
            <a:r>
              <a:rPr lang="tr-TR" sz="2400" dirty="0" err="1"/>
              <a:t>Endovenöz</a:t>
            </a:r>
            <a:r>
              <a:rPr lang="tr-TR" sz="2400" dirty="0"/>
              <a:t> </a:t>
            </a:r>
            <a:r>
              <a:rPr lang="tr-TR" sz="2400" dirty="0" err="1"/>
              <a:t>trombolitik</a:t>
            </a:r>
            <a:r>
              <a:rPr lang="tr-TR" sz="2400" dirty="0"/>
              <a:t> tedavi ve </a:t>
            </a:r>
            <a:r>
              <a:rPr lang="tr-TR" sz="2400" dirty="0" err="1"/>
              <a:t>stentleme</a:t>
            </a:r>
            <a:r>
              <a:rPr lang="tr-TR" sz="2400" dirty="0"/>
              <a:t> vb. </a:t>
            </a:r>
            <a:r>
              <a:rPr lang="tr-TR" sz="2400" dirty="0" err="1"/>
              <a:t>endovenöz</a:t>
            </a:r>
            <a:r>
              <a:rPr lang="tr-TR" sz="2400" dirty="0"/>
              <a:t> tedavilerde yararlanılır. </a:t>
            </a:r>
            <a:endParaRPr lang="tr-TR" sz="2400" b="1" u="sng" dirty="0"/>
          </a:p>
          <a:p>
            <a:endParaRPr lang="tr-TR" dirty="0"/>
          </a:p>
        </p:txBody>
      </p:sp>
      <p:pic>
        <p:nvPicPr>
          <p:cNvPr id="5" name="4 Resim" descr="F:\Tıp\Cerrahi\Kurs toplantı\Ven Kursu 10 Mayıs 2014\475px-Phlebographie_mit_Thrombos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38935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BT </a:t>
            </a:r>
            <a:r>
              <a:rPr lang="tr-TR" sz="3600" b="1" dirty="0" err="1">
                <a:solidFill>
                  <a:srgbClr val="FF0000"/>
                </a:solidFill>
              </a:rPr>
              <a:t>Venografi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9304"/>
            <a:ext cx="8229600" cy="1371002"/>
          </a:xfrm>
        </p:spPr>
        <p:txBody>
          <a:bodyPr/>
          <a:lstStyle/>
          <a:p>
            <a:r>
              <a:rPr lang="tr-TR" sz="2400" dirty="0"/>
              <a:t>Alt </a:t>
            </a:r>
            <a:r>
              <a:rPr lang="tr-TR" sz="2400" dirty="0" err="1"/>
              <a:t>ekstremite</a:t>
            </a:r>
            <a:r>
              <a:rPr lang="tr-TR" sz="2400" dirty="0"/>
              <a:t> </a:t>
            </a:r>
            <a:r>
              <a:rPr lang="tr-TR" sz="2400" dirty="0" err="1"/>
              <a:t>venleri</a:t>
            </a:r>
            <a:r>
              <a:rPr lang="tr-TR" sz="2400" dirty="0"/>
              <a:t> ile birlikte </a:t>
            </a:r>
            <a:r>
              <a:rPr lang="tr-TR" sz="2400" dirty="0" err="1"/>
              <a:t>iliak</a:t>
            </a:r>
            <a:r>
              <a:rPr lang="tr-TR" sz="2400" dirty="0"/>
              <a:t>, </a:t>
            </a:r>
            <a:r>
              <a:rPr lang="tr-TR" sz="2400" dirty="0" err="1"/>
              <a:t>pelvik</a:t>
            </a:r>
            <a:r>
              <a:rPr lang="tr-TR" sz="2400" dirty="0"/>
              <a:t> </a:t>
            </a:r>
            <a:r>
              <a:rPr lang="tr-TR" sz="2400" dirty="0" err="1"/>
              <a:t>venlerin</a:t>
            </a:r>
            <a:r>
              <a:rPr lang="tr-TR" sz="2400" dirty="0"/>
              <a:t> ve vena kava </a:t>
            </a:r>
            <a:r>
              <a:rPr lang="tr-TR" sz="2400" dirty="0" err="1"/>
              <a:t>inf</a:t>
            </a:r>
            <a:r>
              <a:rPr lang="tr-TR" sz="2400" dirty="0"/>
              <a:t>. da değerlendirilmesine olanak tanır.</a:t>
            </a:r>
            <a:endParaRPr lang="tr-TR" sz="2400" b="1" u="sng" dirty="0"/>
          </a:p>
          <a:p>
            <a:r>
              <a:rPr lang="tr-TR" sz="2400" dirty="0"/>
              <a:t>Eş zamanlı olarak </a:t>
            </a:r>
            <a:r>
              <a:rPr lang="tr-TR" sz="2400" dirty="0" err="1"/>
              <a:t>pulmoner</a:t>
            </a:r>
            <a:r>
              <a:rPr lang="tr-TR" sz="2400" dirty="0"/>
              <a:t> BT </a:t>
            </a:r>
            <a:r>
              <a:rPr lang="tr-TR" sz="2400" dirty="0" err="1"/>
              <a:t>anjiografi</a:t>
            </a:r>
            <a:r>
              <a:rPr lang="tr-TR" sz="2400" dirty="0"/>
              <a:t> de yapılabilir. </a:t>
            </a:r>
            <a:endParaRPr lang="tr-TR" dirty="0"/>
          </a:p>
        </p:txBody>
      </p:sp>
      <p:pic>
        <p:nvPicPr>
          <p:cNvPr id="5" name="8 Resim" descr="BT DV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946" y="2714620"/>
            <a:ext cx="5812698" cy="395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00FF"/>
                </a:solidFill>
              </a:rPr>
              <a:t>TEDAVİ YAKLAŞIMLARI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80571"/>
            <a:ext cx="828092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FF0000"/>
                </a:solidFill>
              </a:rPr>
              <a:t>Tedavinin Amaçları</a:t>
            </a:r>
            <a:endParaRPr lang="tr-TR" sz="2400" dirty="0"/>
          </a:p>
          <a:p>
            <a:r>
              <a:rPr lang="tr-TR" sz="2400" dirty="0" err="1"/>
              <a:t>Pulmoner</a:t>
            </a:r>
            <a:r>
              <a:rPr lang="tr-TR" sz="2400" dirty="0"/>
              <a:t> </a:t>
            </a:r>
            <a:r>
              <a:rPr lang="tr-TR" sz="2400" dirty="0" err="1"/>
              <a:t>embolinin</a:t>
            </a:r>
            <a:r>
              <a:rPr lang="tr-TR" sz="2400" dirty="0"/>
              <a:t> önlenmesi</a:t>
            </a:r>
          </a:p>
          <a:p>
            <a:r>
              <a:rPr lang="tr-TR" sz="2400" dirty="0" err="1"/>
              <a:t>Nükslerin</a:t>
            </a:r>
            <a:r>
              <a:rPr lang="tr-TR" sz="2400" dirty="0"/>
              <a:t> önlenmesi</a:t>
            </a:r>
          </a:p>
          <a:p>
            <a:r>
              <a:rPr lang="tr-TR" sz="2400" dirty="0" err="1"/>
              <a:t>Trombozun</a:t>
            </a:r>
            <a:r>
              <a:rPr lang="tr-TR" sz="2400" dirty="0"/>
              <a:t> ilerlemesinin önlenmesi</a:t>
            </a:r>
          </a:p>
          <a:p>
            <a:r>
              <a:rPr lang="tr-TR" sz="2400" dirty="0" err="1"/>
              <a:t>Tromboze</a:t>
            </a:r>
            <a:r>
              <a:rPr lang="tr-TR" sz="2400" dirty="0"/>
              <a:t> damarın </a:t>
            </a:r>
            <a:r>
              <a:rPr lang="tr-TR" sz="2400" dirty="0" err="1"/>
              <a:t>rekanalizasyonu</a:t>
            </a:r>
            <a:r>
              <a:rPr lang="tr-TR" sz="2400" dirty="0"/>
              <a:t> </a:t>
            </a:r>
          </a:p>
          <a:p>
            <a:r>
              <a:rPr lang="tr-TR" sz="2400" dirty="0" err="1"/>
              <a:t>Posttrombotik</a:t>
            </a:r>
            <a:r>
              <a:rPr lang="tr-TR" sz="2400" dirty="0"/>
              <a:t> sendromun önlenmesi</a:t>
            </a:r>
          </a:p>
          <a:p>
            <a:r>
              <a:rPr lang="tr-TR" sz="2400" dirty="0" err="1"/>
              <a:t>Pulmoner</a:t>
            </a:r>
            <a:r>
              <a:rPr lang="tr-TR" sz="2400" dirty="0"/>
              <a:t> hipertansiyonun önlenmesi</a:t>
            </a:r>
          </a:p>
          <a:p>
            <a:endParaRPr lang="tr-TR" sz="2400" dirty="0"/>
          </a:p>
          <a:p>
            <a:pPr marL="0" indent="0">
              <a:buNone/>
            </a:pPr>
            <a:r>
              <a:rPr lang="tr-TR" sz="2400" b="1" dirty="0"/>
              <a:t>		</a:t>
            </a:r>
          </a:p>
          <a:p>
            <a:pPr marL="0" indent="0">
              <a:buNone/>
            </a:pPr>
            <a:r>
              <a:rPr lang="tr-TR" sz="2400" b="1" dirty="0"/>
              <a:t>		</a:t>
            </a:r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b="1" u="sng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A4B7-379C-4EEC-96E9-1AFFF1FF6042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2339752" y="4725144"/>
            <a:ext cx="4752528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	</a:t>
            </a:r>
            <a:r>
              <a:rPr lang="tr-TR" sz="2400" b="1" dirty="0"/>
              <a:t>Antikoagulan Tedaviler</a:t>
            </a:r>
          </a:p>
          <a:p>
            <a:r>
              <a:rPr lang="tr-TR" sz="2400" b="1" dirty="0"/>
              <a:t>	</a:t>
            </a:r>
            <a:r>
              <a:rPr lang="tr-TR" sz="2400" b="1" dirty="0" err="1"/>
              <a:t>Trombolitik</a:t>
            </a:r>
            <a:r>
              <a:rPr lang="tr-TR" sz="2400" b="1" dirty="0"/>
              <a:t> Tedaviler</a:t>
            </a:r>
          </a:p>
          <a:p>
            <a:r>
              <a:rPr lang="tr-TR" sz="2400" b="1" dirty="0"/>
              <a:t>	Cerrahi </a:t>
            </a:r>
            <a:r>
              <a:rPr lang="tr-TR" sz="2400" b="1" dirty="0" err="1"/>
              <a:t>Trombektomi</a:t>
            </a:r>
            <a:r>
              <a:rPr lang="tr-TR" sz="2400" b="1" dirty="0"/>
              <a:t> </a:t>
            </a:r>
          </a:p>
          <a:p>
            <a:r>
              <a:rPr lang="tr-TR" sz="2400" b="1" dirty="0"/>
              <a:t>	Filtreler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4739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2635</Words>
  <Application>Microsoft Macintosh PowerPoint</Application>
  <PresentationFormat>Ekran Gösterisi (4:3)</PresentationFormat>
  <Paragraphs>687</Paragraphs>
  <Slides>60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4" baseType="lpstr">
      <vt:lpstr>Arial</vt:lpstr>
      <vt:lpstr>Calibri</vt:lpstr>
      <vt:lpstr>Wingdings</vt:lpstr>
      <vt:lpstr>Ofis Teması</vt:lpstr>
      <vt:lpstr>AKUT DERİN VEN TROMBOZU (DVT)     Tanı- Tedavi- Proflaksi</vt:lpstr>
      <vt:lpstr>AKUT DERİN VEN TROMBOZU (DVT)</vt:lpstr>
      <vt:lpstr>Klinik ve Tanı</vt:lpstr>
      <vt:lpstr>Wells Skorlama Sistemi</vt:lpstr>
      <vt:lpstr>PowerPoint Sunusu</vt:lpstr>
      <vt:lpstr>İlk basamak : Kompresyon Ultrasonografisi </vt:lpstr>
      <vt:lpstr>Konvansiyonel Venografi </vt:lpstr>
      <vt:lpstr>BT Venografi</vt:lpstr>
      <vt:lpstr>TEDAVİ YAKLAŞIMLARI</vt:lpstr>
      <vt:lpstr>Tedavi  Planı Öncesinde</vt:lpstr>
      <vt:lpstr>Antikoagülan Tedavi</vt:lpstr>
      <vt:lpstr>Asemptomatik Distal DVT ?</vt:lpstr>
      <vt:lpstr>TEDAVİ PLANI</vt:lpstr>
      <vt:lpstr> A. BAŞLANGIÇ TEDAVİSİ   Hemen uygulanmalıdır </vt:lpstr>
      <vt:lpstr>İlaç seçimini nasıl yapalım ? </vt:lpstr>
      <vt:lpstr>Başlangıç Tedavisinde .. </vt:lpstr>
      <vt:lpstr>I. Standart Heparin</vt:lpstr>
      <vt:lpstr>Heparin Tedavisi</vt:lpstr>
      <vt:lpstr>II. Düşük molekül ağırlıklı heparinler (DMAH)</vt:lpstr>
      <vt:lpstr>DMAH’ lerin standart heparine üstünlükleri </vt:lpstr>
      <vt:lpstr> III. Yeni Nesil Oral Antikoagülanlar  </vt:lpstr>
      <vt:lpstr>B. UZUN DÖNEM TEDAVİ</vt:lpstr>
      <vt:lpstr> I. Yeni Nesil Oral Antikoagülanlar  </vt:lpstr>
      <vt:lpstr>II. Oral Antikoagülanlar Varfarin Sodyum (Coumadin)</vt:lpstr>
      <vt:lpstr>Uzun Dönem Antikoagülan Tedavinin Süresi ?</vt:lpstr>
      <vt:lpstr>PowerPoint Sunusu</vt:lpstr>
      <vt:lpstr>PowerPoint Sunusu</vt:lpstr>
      <vt:lpstr>ANTİKOAGÜLAN TEDAVİ DIŞI YÖNTEMLER</vt:lpstr>
      <vt:lpstr>Trombolitik Ajanlar ve Trombektomi</vt:lpstr>
      <vt:lpstr>Trombolitik Tedavi (Farmakolojik Trombektomi)</vt:lpstr>
      <vt:lpstr>Farmako Mekanik Trombolitik Tedavi </vt:lpstr>
      <vt:lpstr>Cerrahi Venöz Trombektomi</vt:lpstr>
      <vt:lpstr>Vena Kava Filtreleri</vt:lpstr>
      <vt:lpstr>Filtre Endikasyonları</vt:lpstr>
      <vt:lpstr>Filtre Endikasyonları</vt:lpstr>
      <vt:lpstr>Filtre Komplikasyonları</vt:lpstr>
      <vt:lpstr>Mobilizasyon ve Kompresyon Çorapları</vt:lpstr>
      <vt:lpstr>Kimleri hospitalize edelim ?</vt:lpstr>
      <vt:lpstr>Özel Klinik Tablolar </vt:lpstr>
      <vt:lpstr>PowerPoint Sunusu</vt:lpstr>
      <vt:lpstr>VTE PROFLAKSİSİ</vt:lpstr>
      <vt:lpstr>Cerrahi hastalarında VTE riskini etkileyen faktörler</vt:lpstr>
      <vt:lpstr>PowerPoint Sunusu</vt:lpstr>
      <vt:lpstr>PowerPoint Sunusu</vt:lpstr>
      <vt:lpstr>PowerPoint Sunusu</vt:lpstr>
      <vt:lpstr>PowerPoint Sunusu</vt:lpstr>
      <vt:lpstr>PowerPoint Sunusu</vt:lpstr>
      <vt:lpstr>VTE riski açısından sınıflamalar 1</vt:lpstr>
      <vt:lpstr>VTE riski açısından sınıflamalar 2</vt:lpstr>
      <vt:lpstr>VTE riski açısından sınıflamalar 3</vt:lpstr>
      <vt:lpstr>VTE riski açısından sınıflamalar 4</vt:lpstr>
      <vt:lpstr>VTE riski açısından sınıflamalar 5</vt:lpstr>
      <vt:lpstr>Genel cerrahi hastaları ve  abdominal-pelvik cerrahi hastaları </vt:lpstr>
      <vt:lpstr>PowerPoint Sunusu</vt:lpstr>
      <vt:lpstr>PowerPoint Sunusu</vt:lpstr>
      <vt:lpstr>Sadece cerrahi işleme bağlı olarak  VTE açısından risk grupları </vt:lpstr>
      <vt:lpstr>Diğerlerinden bağımsız olarak VTE riskini arttıran nedenler</vt:lpstr>
      <vt:lpstr>Cerrahi Hastalarda VTE riski ne kadar sürer ?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VENÖZ VASKÜLER ACİL DURUMLAR</dc:title>
  <dc:creator>user</dc:creator>
  <cp:lastModifiedBy>Microsoft Office User</cp:lastModifiedBy>
  <cp:revision>380</cp:revision>
  <dcterms:created xsi:type="dcterms:W3CDTF">2014-05-09T07:01:25Z</dcterms:created>
  <dcterms:modified xsi:type="dcterms:W3CDTF">2024-04-06T17:14:38Z</dcterms:modified>
</cp:coreProperties>
</file>