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7" r:id="rId3"/>
    <p:sldId id="258" r:id="rId4"/>
    <p:sldId id="266" r:id="rId5"/>
    <p:sldId id="269" r:id="rId6"/>
    <p:sldId id="259" r:id="rId7"/>
    <p:sldId id="270" r:id="rId8"/>
    <p:sldId id="260" r:id="rId9"/>
    <p:sldId id="275" r:id="rId10"/>
    <p:sldId id="271" r:id="rId11"/>
    <p:sldId id="272" r:id="rId12"/>
    <p:sldId id="273" r:id="rId13"/>
    <p:sldId id="261" r:id="rId14"/>
    <p:sldId id="262" r:id="rId15"/>
    <p:sldId id="263" r:id="rId16"/>
    <p:sldId id="265" r:id="rId17"/>
    <p:sldId id="280" r:id="rId18"/>
    <p:sldId id="264" r:id="rId19"/>
    <p:sldId id="276" r:id="rId20"/>
    <p:sldId id="277" r:id="rId21"/>
    <p:sldId id="278" r:id="rId22"/>
    <p:sldId id="279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83" autoAdjust="0"/>
  </p:normalViewPr>
  <p:slideViewPr>
    <p:cSldViewPr snapToGrid="0" snapToObjects="1">
      <p:cViewPr>
        <p:scale>
          <a:sx n="90" d="100"/>
          <a:sy n="90" d="100"/>
        </p:scale>
        <p:origin x="-119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74FC5-98EA-A04C-8DAE-748E4C0C3CE0}" type="datetimeFigureOut">
              <a:rPr lang="en-US" smtClean="0"/>
              <a:t>15.04.20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BE1C1-7B63-2A49-BAC8-04CD42F1C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0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0AEE0-9FF9-5B45-8C45-68B9A9BC8CC1}" type="datetimeFigureOut">
              <a:rPr lang="en-US" smtClean="0"/>
              <a:t>15.04.20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2B627-B922-D647-BE74-631948E2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7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01D9-6031-944A-8E77-8AF04064EE07}" type="datetime1">
              <a:rPr lang="tr-TR" smtClean="0"/>
              <a:t>15.04.20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6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1B60-A549-7A46-A900-BEA5345B211F}" type="datetime1">
              <a:rPr lang="tr-TR" smtClean="0"/>
              <a:t>15.04.20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2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6F8C-3F4C-5949-A244-7B4179A935F9}" type="datetime1">
              <a:rPr lang="tr-TR" smtClean="0"/>
              <a:t>15.04.20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8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Başlık, Metin Üzerind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7DBE6-70CE-F848-9D54-26813FF03C1C}" type="datetime1">
              <a:rPr lang="tr-TR" smtClean="0"/>
              <a:t>15.04.20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23596-687C-184C-829C-8C90111AC37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23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0587-AAFF-2E43-930C-E965CD37DDE3}" type="datetime1">
              <a:rPr lang="tr-TR" smtClean="0"/>
              <a:t>15.04.20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6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676D-AC61-9D43-9A4D-905854C23294}" type="datetime1">
              <a:rPr lang="tr-TR" smtClean="0"/>
              <a:t>15.04.20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1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FA2E-A714-AA4D-B1A5-1C91464483E3}" type="datetime1">
              <a:rPr lang="tr-TR" smtClean="0"/>
              <a:t>15.04.20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7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FF66-FCC7-7344-8EA5-18E17777213C}" type="datetime1">
              <a:rPr lang="tr-TR" smtClean="0"/>
              <a:t>15.04.20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8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7169-C831-224D-BF2C-3130D5150552}" type="datetime1">
              <a:rPr lang="tr-TR" smtClean="0"/>
              <a:t>15.04.20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3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FF80-8798-634A-903C-D82B76F866AD}" type="datetime1">
              <a:rPr lang="tr-TR" smtClean="0"/>
              <a:t>15.04.20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8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A41-E792-7C4A-B3B7-8E5316A5CB9E}" type="datetime1">
              <a:rPr lang="tr-TR" smtClean="0"/>
              <a:t>15.04.20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2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7F0-5FED-D041-8DEF-9C5A119B2F57}" type="datetime1">
              <a:rPr lang="tr-TR" smtClean="0"/>
              <a:t>15.04.20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6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0315-97D5-564D-9EBE-810537381F84}" type="datetime1">
              <a:rPr lang="tr-TR" smtClean="0"/>
              <a:t>15.04.20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44263-F247-2E4E-A7DD-6DB8F775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Paratiroid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1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9"/>
          <p:cNvSpPr>
            <a:spLocks noChangeArrowheads="1"/>
          </p:cNvSpPr>
          <p:nvPr/>
        </p:nvSpPr>
        <p:spPr bwMode="auto">
          <a:xfrm>
            <a:off x="2411413" y="2276475"/>
            <a:ext cx="4321175" cy="1655763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20638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Primer</a:t>
            </a:r>
            <a:r>
              <a:rPr lang="tr-T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Hiperparatiroidizm</a:t>
            </a:r>
            <a:endParaRPr lang="tr-T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87450" y="4581525"/>
            <a:ext cx="2951163" cy="1754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>
                <a:latin typeface="Arial" charset="0"/>
                <a:cs typeface="Arial" charset="0"/>
              </a:rPr>
              <a:t>Çizgili kaslar</a:t>
            </a:r>
          </a:p>
          <a:p>
            <a:pPr eaLnBrk="1" hangingPunct="1">
              <a:buFontTx/>
              <a:buNone/>
            </a:pPr>
            <a:r>
              <a:rPr lang="tr-TR" sz="2400">
                <a:latin typeface="Arial" charset="0"/>
                <a:cs typeface="Arial" charset="0"/>
              </a:rPr>
              <a:t>Myokard</a:t>
            </a:r>
          </a:p>
          <a:p>
            <a:pPr eaLnBrk="1" hangingPunct="1">
              <a:buFontTx/>
              <a:buNone/>
            </a:pPr>
            <a:r>
              <a:rPr lang="tr-TR" sz="2400">
                <a:latin typeface="Arial" charset="0"/>
                <a:cs typeface="Arial" charset="0"/>
              </a:rPr>
              <a:t>Sinir iletimi</a:t>
            </a:r>
          </a:p>
          <a:p>
            <a:pPr eaLnBrk="1" hangingPunct="1"/>
            <a:endParaRPr lang="tr-TR" sz="2400">
              <a:latin typeface="Arial" charset="0"/>
              <a:cs typeface="Arial" charset="0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5651500" y="4724400"/>
            <a:ext cx="3175000" cy="1754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>
                <a:latin typeface="Arial" charset="0"/>
                <a:cs typeface="Arial" charset="0"/>
              </a:rPr>
              <a:t>Kemik</a:t>
            </a:r>
          </a:p>
          <a:p>
            <a:pPr eaLnBrk="1" hangingPunct="1">
              <a:buFontTx/>
              <a:buNone/>
            </a:pPr>
            <a:r>
              <a:rPr lang="tr-TR" sz="2400">
                <a:latin typeface="Arial" charset="0"/>
                <a:cs typeface="Arial" charset="0"/>
              </a:rPr>
              <a:t>Böbrek</a:t>
            </a:r>
          </a:p>
          <a:p>
            <a:pPr eaLnBrk="1" hangingPunct="1"/>
            <a:endParaRPr lang="tr-TR" sz="2400">
              <a:latin typeface="Arial" charset="0"/>
              <a:cs typeface="Arial" charset="0"/>
            </a:endParaRP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268413"/>
            <a:ext cx="8229600" cy="2187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sz="2800" dirty="0">
                <a:latin typeface="Arial" charset="0"/>
                <a:cs typeface="Arial" charset="0"/>
              </a:rPr>
              <a:t>Patolojik </a:t>
            </a:r>
            <a:r>
              <a:rPr lang="tr-TR" sz="2800" dirty="0" err="1">
                <a:latin typeface="Arial" charset="0"/>
                <a:cs typeface="Arial" charset="0"/>
              </a:rPr>
              <a:t>paratiroid</a:t>
            </a:r>
            <a:r>
              <a:rPr lang="tr-TR" sz="2800" dirty="0">
                <a:latin typeface="Arial" charset="0"/>
                <a:cs typeface="Arial" charset="0"/>
              </a:rPr>
              <a:t> </a:t>
            </a:r>
            <a:r>
              <a:rPr lang="tr-TR" sz="2800" dirty="0" err="1">
                <a:latin typeface="Arial" charset="0"/>
                <a:cs typeface="Arial" charset="0"/>
              </a:rPr>
              <a:t>glandı</a:t>
            </a:r>
            <a:endParaRPr lang="tr-TR" sz="2800" dirty="0">
              <a:latin typeface="Arial" charset="0"/>
              <a:cs typeface="Arial" charset="0"/>
            </a:endParaRPr>
          </a:p>
          <a:p>
            <a:pPr eaLnBrk="1" hangingPunct="1"/>
            <a:endParaRPr lang="tr-TR" sz="2800" dirty="0">
              <a:latin typeface="Arial" charset="0"/>
              <a:cs typeface="Arial" charset="0"/>
            </a:endParaRPr>
          </a:p>
          <a:p>
            <a:pPr eaLnBrk="1" hangingPunct="1"/>
            <a:endParaRPr lang="tr-TR" sz="2800" dirty="0">
              <a:latin typeface="Arial" charset="0"/>
              <a:cs typeface="Arial" charset="0"/>
            </a:endParaRPr>
          </a:p>
          <a:p>
            <a:pPr algn="ctr" eaLnBrk="1" hangingPunct="1">
              <a:buFontTx/>
              <a:buNone/>
            </a:pPr>
            <a:r>
              <a:rPr lang="tr-TR" sz="2800" dirty="0" err="1">
                <a:latin typeface="Arial" charset="0"/>
                <a:cs typeface="Arial" charset="0"/>
              </a:rPr>
              <a:t>Hiperkalsemi</a:t>
            </a:r>
            <a:endParaRPr lang="tr-TR" sz="2800" dirty="0">
              <a:latin typeface="Arial" charset="0"/>
              <a:cs typeface="Arial" charset="0"/>
            </a:endParaRPr>
          </a:p>
          <a:p>
            <a:pPr eaLnBrk="1" hangingPunct="1"/>
            <a:endParaRPr lang="tr-TR" sz="2800" dirty="0">
              <a:latin typeface="Arial" charset="0"/>
              <a:cs typeface="Arial" charset="0"/>
            </a:endParaRPr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4211638" y="1916113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7"/>
          <p:cNvSpPr>
            <a:spLocks noChangeArrowheads="1"/>
          </p:cNvSpPr>
          <p:nvPr/>
        </p:nvSpPr>
        <p:spPr bwMode="auto">
          <a:xfrm rot="2089470">
            <a:off x="3203575" y="37893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AutoShape 8"/>
          <p:cNvSpPr>
            <a:spLocks noChangeArrowheads="1"/>
          </p:cNvSpPr>
          <p:nvPr/>
        </p:nvSpPr>
        <p:spPr bwMode="auto">
          <a:xfrm rot="-2408904">
            <a:off x="5292725" y="371633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23596-687C-184C-829C-8C90111AC37F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10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51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sz="36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Hiperparatiroidi</a:t>
            </a:r>
            <a:r>
              <a:rPr lang="tr-T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Kliniği</a:t>
            </a:r>
            <a:endParaRPr lang="tr-T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>
              <a:latin typeface="Arial" charset="0"/>
              <a:cs typeface="Arial" charset="0"/>
            </a:endParaRPr>
          </a:p>
          <a:p>
            <a:pPr eaLnBrk="1" hangingPunct="1"/>
            <a:r>
              <a:rPr lang="tr-TR">
                <a:latin typeface="Arial" charset="0"/>
                <a:cs typeface="Arial" charset="0"/>
              </a:rPr>
              <a:t>Asemptomatik</a:t>
            </a:r>
          </a:p>
          <a:p>
            <a:pPr eaLnBrk="1" hangingPunct="1"/>
            <a:endParaRPr lang="tr-TR">
              <a:latin typeface="Arial" charset="0"/>
              <a:cs typeface="Arial" charset="0"/>
            </a:endParaRPr>
          </a:p>
          <a:p>
            <a:pPr eaLnBrk="1" hangingPunct="1"/>
            <a:r>
              <a:rPr lang="tr-TR">
                <a:latin typeface="Arial" charset="0"/>
                <a:cs typeface="Arial" charset="0"/>
              </a:rPr>
              <a:t>Semptomatik </a:t>
            </a:r>
          </a:p>
          <a:p>
            <a:pPr eaLnBrk="1" hangingPunct="1">
              <a:buFontTx/>
              <a:buNone/>
            </a:pPr>
            <a:r>
              <a:rPr lang="tr-TR" sz="2800">
                <a:latin typeface="Arial" charset="0"/>
                <a:cs typeface="Arial" charset="0"/>
              </a:rPr>
              <a:t>		</a:t>
            </a:r>
            <a:r>
              <a:rPr lang="ja-JP" altLang="tr-TR" sz="2800">
                <a:latin typeface="Arial" charset="0"/>
                <a:cs typeface="Arial" charset="0"/>
              </a:rPr>
              <a:t>‘</a:t>
            </a:r>
            <a:r>
              <a:rPr lang="tr-TR" sz="2800" i="1">
                <a:latin typeface="Arial" charset="0"/>
                <a:cs typeface="Arial" charset="0"/>
              </a:rPr>
              <a:t>Stones, bones, moans, abdominal groans</a:t>
            </a:r>
            <a:r>
              <a:rPr lang="tr-TR" sz="2800">
                <a:latin typeface="Arial" charset="0"/>
                <a:cs typeface="Arial" charset="0"/>
              </a:rPr>
              <a:t>.</a:t>
            </a:r>
            <a:r>
              <a:rPr lang="ja-JP" altLang="tr-TR" sz="2800">
                <a:latin typeface="Arial" charset="0"/>
                <a:cs typeface="Arial" charset="0"/>
              </a:rPr>
              <a:t>’</a:t>
            </a:r>
            <a:endParaRPr lang="tr-TR" sz="280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2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Nöromüsküler ve nöropsikiatrik semptomlar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Güçsüzlük, halsizlik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Baş ağrısı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Depresyon, apati, letarji, hafıza bozuklukları….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İskelet bulguları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Kemik dansitesinde azalma, osteitis fibroza sistika, brown tümör, patolojik kırık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Kondrokalsinozis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Kemik, eklem ağrısı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Hipertansiyon ve sol ventrikül hipertrofisi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Gastrointestinal bulgular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Anoreksi, dispepsi, bulantı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Konstipasyon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Pankreatit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Peptik ülser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Renal bulgular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Nefrolitiasis, nefrokalsinozis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>
                <a:latin typeface="Arial" charset="0"/>
                <a:cs typeface="Arial" charset="0"/>
              </a:rPr>
              <a:t>Proksimal tübüler asidoz, glomerüler filtrasyon hızında azalma</a:t>
            </a:r>
          </a:p>
          <a:p>
            <a:pPr eaLnBrk="1" hangingPunct="1">
              <a:lnSpc>
                <a:spcPct val="80000"/>
              </a:lnSpc>
            </a:pPr>
            <a:endParaRPr lang="tr-TR" sz="200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40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08" y="818723"/>
            <a:ext cx="8448906" cy="424716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48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solidFill>
                  <a:srgbClr val="FF0000"/>
                </a:solidFill>
              </a:rPr>
              <a:t>Paratiroidektomi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Endikasyonları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39" y="1177749"/>
            <a:ext cx="7882150" cy="509055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5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0"/>
            <a:ext cx="6334744" cy="68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3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736600"/>
            <a:ext cx="6654800" cy="53721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28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9306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Paratiroid</a:t>
            </a:r>
            <a:r>
              <a:rPr lang="en-US" sz="3600" dirty="0" smtClean="0"/>
              <a:t> </a:t>
            </a:r>
            <a:r>
              <a:rPr lang="en-US" sz="3600" dirty="0" err="1" smtClean="0"/>
              <a:t>Bezinin</a:t>
            </a:r>
            <a:r>
              <a:rPr lang="en-US" sz="3600" dirty="0" smtClean="0"/>
              <a:t> </a:t>
            </a:r>
            <a:r>
              <a:rPr lang="en-US" sz="3600" dirty="0" err="1" smtClean="0"/>
              <a:t>Ektopik</a:t>
            </a:r>
            <a:r>
              <a:rPr lang="en-US" sz="3600" dirty="0" smtClean="0"/>
              <a:t> </a:t>
            </a:r>
            <a:r>
              <a:rPr lang="en-US" sz="3600" dirty="0" err="1" smtClean="0"/>
              <a:t>Yerleşimi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67" y="894869"/>
            <a:ext cx="5362222" cy="600175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4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838200"/>
            <a:ext cx="5435600" cy="5168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76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Hipoparatiroidizm</a:t>
            </a:r>
            <a:r>
              <a:rPr lang="tr-T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  <a:cs typeface="Arial" charset="0"/>
              </a:rPr>
              <a:t>Geçirilmiş tiroid cerrahisi</a:t>
            </a:r>
          </a:p>
          <a:p>
            <a:pPr eaLnBrk="1" hangingPunct="1"/>
            <a:r>
              <a:rPr lang="tr-TR" sz="2800">
                <a:latin typeface="Arial" charset="0"/>
                <a:cs typeface="Arial" charset="0"/>
              </a:rPr>
              <a:t>Diğer hipokalsemi nedenleri: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Hipomagnezemi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Alkaloz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Sepsis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Kan transfüzyonu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İlaçlar (</a:t>
            </a:r>
            <a:r>
              <a:rPr lang="tr-TR" sz="2000">
                <a:latin typeface="Arial" charset="0"/>
                <a:cs typeface="Arial" charset="0"/>
              </a:rPr>
              <a:t>simetidin, heparin, teofilin, aminoglikozidler</a:t>
            </a:r>
            <a:r>
              <a:rPr lang="tr-TR" sz="2400">
                <a:latin typeface="Arial" charset="0"/>
                <a:cs typeface="Arial" charset="0"/>
              </a:rPr>
              <a:t>…)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Böbrek yetmezliği</a:t>
            </a:r>
          </a:p>
          <a:p>
            <a:pPr lvl="1" eaLnBrk="1" hangingPunct="1"/>
            <a:r>
              <a:rPr lang="tr-TR" sz="2400">
                <a:latin typeface="Arial" charset="0"/>
                <a:cs typeface="Arial" charset="0"/>
              </a:rPr>
              <a:t>Pankreatit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5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693"/>
            <a:ext cx="8229600" cy="1143000"/>
          </a:xfrm>
        </p:spPr>
        <p:txBody>
          <a:bodyPr/>
          <a:lstStyle/>
          <a:p>
            <a:r>
              <a:rPr lang="en-US" dirty="0" err="1" smtClean="0"/>
              <a:t>Anatomi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8447" y="1417637"/>
            <a:ext cx="3323376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600" dirty="0">
                <a:latin typeface="Arial" charset="0"/>
                <a:cs typeface="Arial" charset="0"/>
              </a:rPr>
              <a:t>4 adet  </a:t>
            </a:r>
          </a:p>
          <a:p>
            <a:pPr>
              <a:lnSpc>
                <a:spcPct val="150000"/>
              </a:lnSpc>
            </a:pPr>
            <a:r>
              <a:rPr lang="tr-TR" sz="2600" dirty="0">
                <a:latin typeface="Arial" charset="0"/>
                <a:cs typeface="Arial" charset="0"/>
              </a:rPr>
              <a:t>25-50 mg  </a:t>
            </a:r>
          </a:p>
          <a:p>
            <a:pPr>
              <a:lnSpc>
                <a:spcPct val="150000"/>
              </a:lnSpc>
            </a:pPr>
            <a:r>
              <a:rPr lang="tr-TR" sz="2600" dirty="0">
                <a:latin typeface="Arial" charset="0"/>
                <a:cs typeface="Arial" charset="0"/>
              </a:rPr>
              <a:t>Oval, yassı</a:t>
            </a:r>
          </a:p>
          <a:p>
            <a:pPr>
              <a:lnSpc>
                <a:spcPct val="150000"/>
              </a:lnSpc>
            </a:pPr>
            <a:r>
              <a:rPr lang="tr-TR" sz="2600" dirty="0">
                <a:latin typeface="Arial" charset="0"/>
                <a:cs typeface="Arial" charset="0"/>
              </a:rPr>
              <a:t>5-6  mm</a:t>
            </a:r>
          </a:p>
          <a:p>
            <a:pPr>
              <a:lnSpc>
                <a:spcPct val="150000"/>
              </a:lnSpc>
            </a:pPr>
            <a:r>
              <a:rPr lang="tr-TR" sz="2600" dirty="0">
                <a:latin typeface="Arial" charset="0"/>
                <a:cs typeface="Arial" charset="0"/>
              </a:rPr>
              <a:t>Bağ dokusundan </a:t>
            </a:r>
            <a:r>
              <a:rPr lang="tr-TR" sz="2600" dirty="0" err="1" smtClean="0">
                <a:latin typeface="Arial" charset="0"/>
                <a:cs typeface="Arial" charset="0"/>
              </a:rPr>
              <a:t>kapsul</a:t>
            </a:r>
            <a:endParaRPr lang="tr-TR" sz="2600" dirty="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tr-TR" sz="2600" dirty="0" smtClean="0">
                <a:latin typeface="Arial" charset="0"/>
                <a:cs typeface="Arial" charset="0"/>
              </a:rPr>
              <a:t> </a:t>
            </a:r>
            <a:r>
              <a:rPr lang="tr-TR" sz="2600" dirty="0">
                <a:latin typeface="Arial" charset="0"/>
                <a:cs typeface="Arial" charset="0"/>
              </a:rPr>
              <a:t>etrafında açık sarı renkli yağ dokusu </a:t>
            </a:r>
            <a:endParaRPr lang="en-US" sz="2600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78" y="1318859"/>
            <a:ext cx="5520140" cy="433725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46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Hipokalsemi</a:t>
            </a:r>
            <a:r>
              <a:rPr lang="tr-T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 kliniği: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>
                <a:latin typeface="Arial" charset="0"/>
                <a:cs typeface="Arial" charset="0"/>
              </a:rPr>
              <a:t>    Artmış kardiyak ve nöromüsküler eksitabilite, azalmış myokard ve vasküler kontraktil güç.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8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Nöromüsküler eksitabilite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Tetani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Hiperrefleksi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Parestezi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Chvostek ve Trousseau bulguları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Arial" charset="0"/>
                <a:cs typeface="Arial" charset="0"/>
              </a:rPr>
              <a:t>Kardiyovasküler etkiler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Hipotansiyon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Azalmış kardiyak output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>
                <a:latin typeface="Arial" charset="0"/>
                <a:cs typeface="Arial" charset="0"/>
              </a:rPr>
              <a:t>Ventriküler ektopik aktivite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sz="4000">
                <a:solidFill>
                  <a:srgbClr val="FF0000"/>
                </a:solidFill>
                <a:latin typeface="Arial" charset="0"/>
                <a:cs typeface="Arial" charset="0"/>
              </a:rPr>
              <a:t>!</a:t>
            </a:r>
            <a:r>
              <a:rPr lang="tr-TR" sz="2000">
                <a:latin typeface="Arial" charset="0"/>
                <a:cs typeface="Arial" charset="0"/>
              </a:rPr>
              <a:t> Kalp bloğu, ventriküler taşikardi, refrakter hipotansiyon</a:t>
            </a:r>
          </a:p>
          <a:p>
            <a:pPr eaLnBrk="1" hangingPunct="1">
              <a:lnSpc>
                <a:spcPct val="80000"/>
              </a:lnSpc>
            </a:pPr>
            <a:endParaRPr lang="tr-TR" sz="240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31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Hipokalsemi</a:t>
            </a:r>
            <a:r>
              <a:rPr lang="tr-T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 tedavisi: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>
                <a:latin typeface="Arial" charset="0"/>
                <a:cs typeface="Arial" charset="0"/>
              </a:rPr>
              <a:t>	İntravenöz kalsiyum replasmanı semptomatik hipokalsemide veya iyonize kalsiyum seviyesi 0.65 mmol/L altına düşerse.</a:t>
            </a:r>
          </a:p>
          <a:p>
            <a:pPr eaLnBrk="1" hangingPunct="1">
              <a:buFontTx/>
              <a:buNone/>
            </a:pPr>
            <a:endParaRPr lang="tr-TR" sz="2400">
              <a:latin typeface="Arial" charset="0"/>
              <a:cs typeface="Arial" charset="0"/>
            </a:endParaRPr>
          </a:p>
          <a:p>
            <a:pPr lvl="1" eaLnBrk="1" hangingPunct="1"/>
            <a:r>
              <a:rPr lang="tr-TR" sz="2000">
                <a:latin typeface="Arial" charset="0"/>
                <a:cs typeface="Arial" charset="0"/>
              </a:rPr>
              <a:t>%10 kalsiyum glukonat veya %10 kalsiyum klorid</a:t>
            </a:r>
          </a:p>
          <a:p>
            <a:pPr lvl="1" eaLnBrk="1" hangingPunct="1"/>
            <a:r>
              <a:rPr lang="tr-TR" sz="2000">
                <a:latin typeface="Arial" charset="0"/>
                <a:cs typeface="Arial" charset="0"/>
              </a:rPr>
              <a:t>Geniş bir venden infüzyon, mümkünse santral ven</a:t>
            </a:r>
          </a:p>
          <a:p>
            <a:pPr lvl="1" eaLnBrk="1" hangingPunct="1"/>
            <a:r>
              <a:rPr lang="tr-TR" sz="2000">
                <a:latin typeface="Arial" charset="0"/>
                <a:cs typeface="Arial" charset="0"/>
              </a:rPr>
              <a:t>200 mg elemental kalsiyum (8 ml %10 kalsiyum klorid veya 22 ml %10 kalsiyum glukonat) 100 ml izotonik içinde 10 dk infüzyon</a:t>
            </a:r>
          </a:p>
          <a:p>
            <a:pPr lvl="1" eaLnBrk="1" hangingPunct="1"/>
            <a:r>
              <a:rPr lang="tr-TR" sz="2000">
                <a:latin typeface="Arial" charset="0"/>
                <a:cs typeface="Arial" charset="0"/>
              </a:rPr>
              <a:t>1-2 mg elemental kalsiyum/kg/saat 6-12 saat devamlı infüzyona devam</a:t>
            </a:r>
          </a:p>
          <a:p>
            <a:pPr lvl="1" eaLnBrk="1" hangingPunct="1">
              <a:buFontTx/>
              <a:buNone/>
            </a:pPr>
            <a:r>
              <a:rPr lang="tr-TR" sz="3200">
                <a:solidFill>
                  <a:srgbClr val="FF0000"/>
                </a:solidFill>
                <a:latin typeface="Arial" charset="0"/>
                <a:cs typeface="Arial" charset="0"/>
              </a:rPr>
              <a:t>! </a:t>
            </a:r>
            <a:r>
              <a:rPr lang="tr-TR" sz="2000">
                <a:latin typeface="Arial" charset="0"/>
                <a:cs typeface="Arial" charset="0"/>
              </a:rPr>
              <a:t>Vazokonstruksyon ve iskemi riskine dikkat.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89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>
              <a:latin typeface="Arial" charset="0"/>
              <a:cs typeface="Arial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tr-TR" sz="2800">
                <a:latin typeface="Arial" charset="0"/>
                <a:cs typeface="Arial" charset="0"/>
              </a:rPr>
              <a:t>Oral kalsiyum replasmanı asemptomatik hastalarda ve idame tedavisinde.</a:t>
            </a:r>
          </a:p>
          <a:p>
            <a:pPr eaLnBrk="1" hangingPunct="1">
              <a:lnSpc>
                <a:spcPct val="200000"/>
              </a:lnSpc>
            </a:pPr>
            <a:r>
              <a:rPr lang="tr-TR" sz="2800">
                <a:latin typeface="Arial" charset="0"/>
                <a:cs typeface="Arial" charset="0"/>
              </a:rPr>
              <a:t>İdame Ca dozu 2-4 g/gün</a:t>
            </a:r>
          </a:p>
          <a:p>
            <a:pPr eaLnBrk="1" hangingPunct="1">
              <a:lnSpc>
                <a:spcPct val="200000"/>
              </a:lnSpc>
            </a:pPr>
            <a:r>
              <a:rPr lang="tr-TR" sz="2800">
                <a:latin typeface="Arial" charset="0"/>
                <a:cs typeface="Arial" charset="0"/>
              </a:rPr>
              <a:t>D-vitamini replasmanı (Kalsitriol)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 err="1" smtClean="0"/>
              <a:t>ardademirkan@gmail.com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89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7417"/>
          <a:stretch/>
        </p:blipFill>
        <p:spPr>
          <a:xfrm>
            <a:off x="2031999" y="1543464"/>
            <a:ext cx="6213139" cy="471688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2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9306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Paratiroid</a:t>
            </a:r>
            <a:r>
              <a:rPr lang="en-US" sz="3600" dirty="0" smtClean="0"/>
              <a:t> </a:t>
            </a:r>
            <a:r>
              <a:rPr lang="en-US" sz="3600" dirty="0" err="1" smtClean="0"/>
              <a:t>Bezinin</a:t>
            </a:r>
            <a:r>
              <a:rPr lang="en-US" sz="3600" dirty="0" smtClean="0"/>
              <a:t> </a:t>
            </a:r>
            <a:r>
              <a:rPr lang="en-US" sz="3600" dirty="0" err="1" smtClean="0"/>
              <a:t>Ektopik</a:t>
            </a:r>
            <a:r>
              <a:rPr lang="en-US" sz="3600" dirty="0" smtClean="0"/>
              <a:t> </a:t>
            </a:r>
            <a:r>
              <a:rPr lang="en-US" sz="3600" dirty="0" err="1" smtClean="0"/>
              <a:t>Yerleşimi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67" y="894869"/>
            <a:ext cx="5362222" cy="600175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1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PTH etkileri</a:t>
            </a:r>
            <a:endParaRPr lang="tr-T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8533"/>
            <a:ext cx="8229600" cy="49974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tr-TR" sz="2800" dirty="0">
                <a:latin typeface="Arial" charset="0"/>
                <a:cs typeface="Arial" charset="0"/>
              </a:rPr>
              <a:t>Serum </a:t>
            </a:r>
            <a:r>
              <a:rPr lang="tr-TR" sz="2800" dirty="0" err="1">
                <a:latin typeface="Arial" charset="0"/>
                <a:cs typeface="Arial" charset="0"/>
              </a:rPr>
              <a:t>Ca</a:t>
            </a:r>
            <a:r>
              <a:rPr lang="tr-TR" sz="2800" dirty="0">
                <a:latin typeface="Arial" charset="0"/>
                <a:cs typeface="Arial" charset="0"/>
              </a:rPr>
              <a:t> </a:t>
            </a:r>
            <a:r>
              <a:rPr lang="tr-TR" b="1" dirty="0">
                <a:latin typeface="Arial" charset="0"/>
                <a:cs typeface="Arial" charset="0"/>
              </a:rPr>
              <a:t>↑</a:t>
            </a:r>
            <a:endParaRPr lang="tr-TR" sz="2800" b="1" dirty="0">
              <a:latin typeface="Arial" charset="0"/>
              <a:cs typeface="Arial" charset="0"/>
            </a:endParaRPr>
          </a:p>
          <a:p>
            <a:pPr lvl="1" eaLnBrk="1" hangingPunct="1"/>
            <a:r>
              <a:rPr lang="tr-TR" sz="2400" dirty="0">
                <a:latin typeface="Arial" charset="0"/>
                <a:cs typeface="Arial" charset="0"/>
              </a:rPr>
              <a:t>Böbrekte artmış </a:t>
            </a:r>
            <a:r>
              <a:rPr lang="tr-TR" sz="2400" dirty="0" err="1">
                <a:latin typeface="Arial" charset="0"/>
                <a:cs typeface="Arial" charset="0"/>
              </a:rPr>
              <a:t>Ca</a:t>
            </a:r>
            <a:r>
              <a:rPr lang="tr-TR" sz="2400" dirty="0">
                <a:latin typeface="Arial" charset="0"/>
                <a:cs typeface="Arial" charset="0"/>
              </a:rPr>
              <a:t> </a:t>
            </a:r>
            <a:r>
              <a:rPr lang="tr-TR" sz="2400" dirty="0" err="1">
                <a:latin typeface="Arial" charset="0"/>
                <a:cs typeface="Arial" charset="0"/>
              </a:rPr>
              <a:t>reabsorbsiyonu</a:t>
            </a:r>
            <a:r>
              <a:rPr lang="tr-TR" sz="2400" dirty="0">
                <a:latin typeface="Arial" charset="0"/>
                <a:cs typeface="Arial" charset="0"/>
              </a:rPr>
              <a:t>, azalmış fosfat </a:t>
            </a:r>
            <a:r>
              <a:rPr lang="tr-TR" sz="2400" dirty="0" err="1">
                <a:latin typeface="Arial" charset="0"/>
                <a:cs typeface="Arial" charset="0"/>
              </a:rPr>
              <a:t>absorbsiyonu</a:t>
            </a:r>
            <a:endParaRPr lang="tr-TR" sz="2400" dirty="0">
              <a:latin typeface="Arial" charset="0"/>
              <a:cs typeface="Arial" charset="0"/>
            </a:endParaRPr>
          </a:p>
          <a:p>
            <a:pPr lvl="1" eaLnBrk="1" hangingPunct="1"/>
            <a:r>
              <a:rPr lang="tr-TR" sz="2400" dirty="0">
                <a:latin typeface="Arial" charset="0"/>
                <a:cs typeface="Arial" charset="0"/>
              </a:rPr>
              <a:t>Kemikte </a:t>
            </a:r>
            <a:r>
              <a:rPr lang="tr-TR" sz="2400" dirty="0" err="1">
                <a:latin typeface="Arial" charset="0"/>
                <a:cs typeface="Arial" charset="0"/>
              </a:rPr>
              <a:t>osteoklast</a:t>
            </a:r>
            <a:r>
              <a:rPr lang="tr-TR" sz="2400" dirty="0">
                <a:latin typeface="Arial" charset="0"/>
                <a:cs typeface="Arial" charset="0"/>
              </a:rPr>
              <a:t> aktivitesinde artış, </a:t>
            </a:r>
            <a:r>
              <a:rPr lang="tr-TR" sz="2400" dirty="0" err="1">
                <a:latin typeface="Arial" charset="0"/>
                <a:cs typeface="Arial" charset="0"/>
              </a:rPr>
              <a:t>Ca</a:t>
            </a:r>
            <a:r>
              <a:rPr lang="tr-TR" sz="2400" dirty="0">
                <a:latin typeface="Arial" charset="0"/>
                <a:cs typeface="Arial" charset="0"/>
              </a:rPr>
              <a:t> (ve fosfat) salınımı</a:t>
            </a:r>
          </a:p>
          <a:p>
            <a:pPr lvl="1" eaLnBrk="1" hangingPunct="1"/>
            <a:r>
              <a:rPr lang="tr-TR" sz="2400" dirty="0">
                <a:latin typeface="Arial" charset="0"/>
                <a:cs typeface="Arial" charset="0"/>
              </a:rPr>
              <a:t>Böbrekte artmış vitamin-D üretimi, </a:t>
            </a:r>
            <a:r>
              <a:rPr lang="tr-TR" sz="2400" dirty="0" err="1">
                <a:latin typeface="Arial" charset="0"/>
                <a:cs typeface="Arial" charset="0"/>
              </a:rPr>
              <a:t>barsakta</a:t>
            </a:r>
            <a:r>
              <a:rPr lang="tr-TR" sz="2400" dirty="0">
                <a:latin typeface="Arial" charset="0"/>
                <a:cs typeface="Arial" charset="0"/>
              </a:rPr>
              <a:t> artmış </a:t>
            </a:r>
            <a:r>
              <a:rPr lang="tr-TR" sz="2400" dirty="0" err="1">
                <a:latin typeface="Arial" charset="0"/>
                <a:cs typeface="Arial" charset="0"/>
              </a:rPr>
              <a:t>Ca</a:t>
            </a:r>
            <a:r>
              <a:rPr lang="tr-TR" sz="2400" dirty="0">
                <a:latin typeface="Arial" charset="0"/>
                <a:cs typeface="Arial" charset="0"/>
              </a:rPr>
              <a:t> </a:t>
            </a:r>
            <a:r>
              <a:rPr lang="tr-TR" sz="2400" dirty="0" err="1">
                <a:latin typeface="Arial" charset="0"/>
                <a:cs typeface="Arial" charset="0"/>
              </a:rPr>
              <a:t>reabsorbsiyonu</a:t>
            </a:r>
            <a:endParaRPr lang="tr-TR" sz="2400" dirty="0">
              <a:latin typeface="Arial" charset="0"/>
              <a:cs typeface="Arial" charset="0"/>
            </a:endParaRPr>
          </a:p>
          <a:p>
            <a:pPr lvl="1" eaLnBrk="1" hangingPunct="1"/>
            <a:endParaRPr lang="tr-TR" sz="2400" dirty="0">
              <a:latin typeface="Arial" charset="0"/>
              <a:cs typeface="Arial" charset="0"/>
            </a:endParaRPr>
          </a:p>
          <a:p>
            <a:pPr lvl="2" eaLnBrk="1" hangingPunct="1"/>
            <a:r>
              <a:rPr lang="tr-TR" sz="2000" dirty="0">
                <a:solidFill>
                  <a:srgbClr val="FF0000"/>
                </a:solidFill>
                <a:latin typeface="Arial" charset="0"/>
                <a:cs typeface="Arial" charset="0"/>
              </a:rPr>
              <a:t>Normal </a:t>
            </a:r>
            <a:r>
              <a:rPr lang="tr-TR" sz="2000" dirty="0" err="1">
                <a:solidFill>
                  <a:srgbClr val="FF0000"/>
                </a:solidFill>
                <a:latin typeface="Arial" charset="0"/>
                <a:cs typeface="Arial" charset="0"/>
              </a:rPr>
              <a:t>Ca</a:t>
            </a:r>
            <a:r>
              <a:rPr lang="tr-TR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seviyesi: 8.5-10.5 (iyonize 4.4-5.5)</a:t>
            </a:r>
          </a:p>
          <a:p>
            <a:pPr lvl="2" eaLnBrk="1" hangingPunct="1"/>
            <a:r>
              <a:rPr lang="tr-TR" sz="2000" dirty="0">
                <a:solidFill>
                  <a:srgbClr val="FF0000"/>
                </a:solidFill>
                <a:latin typeface="Arial" charset="0"/>
                <a:cs typeface="Arial" charset="0"/>
              </a:rPr>
              <a:t>Normal PTH seviyesi: 5-40 </a:t>
            </a:r>
            <a:r>
              <a:rPr lang="tr-TR" sz="2000" dirty="0" err="1">
                <a:solidFill>
                  <a:srgbClr val="FF0000"/>
                </a:solidFill>
                <a:latin typeface="Arial" charset="0"/>
                <a:cs typeface="Arial" charset="0"/>
              </a:rPr>
              <a:t>pg</a:t>
            </a:r>
            <a:r>
              <a:rPr lang="tr-TR" sz="2000" dirty="0">
                <a:solidFill>
                  <a:srgbClr val="FF0000"/>
                </a:solidFill>
                <a:latin typeface="Arial" charset="0"/>
                <a:cs typeface="Arial" charset="0"/>
              </a:rPr>
              <a:t>/ml</a:t>
            </a:r>
          </a:p>
          <a:p>
            <a:pPr lvl="2" eaLnBrk="1" hangingPunct="1"/>
            <a:r>
              <a:rPr lang="tr-TR" sz="2000" dirty="0">
                <a:solidFill>
                  <a:srgbClr val="FF0000"/>
                </a:solidFill>
                <a:latin typeface="Arial" charset="0"/>
                <a:cs typeface="Arial" charset="0"/>
              </a:rPr>
              <a:t>Normal PO4 seviyesi: 2.5-5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3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solidFill>
                  <a:srgbClr val="FF0000"/>
                </a:solidFill>
              </a:rPr>
              <a:t>Kalsiyum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dengesi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29289"/>
            <a:ext cx="7467600" cy="579553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5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tr-TR" sz="36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Hiperparatiroidizm</a:t>
            </a:r>
            <a:r>
              <a:rPr lang="tr-T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 </a:t>
            </a:r>
            <a:r>
              <a:rPr lang="tr-TR" sz="3600" b="1" dirty="0" err="1" smtClean="0">
                <a:latin typeface="Arial" charset="0"/>
                <a:cs typeface="Arial" charset="0"/>
              </a:rPr>
              <a:t>Paratiroid</a:t>
            </a:r>
            <a:r>
              <a:rPr lang="tr-TR" sz="3600" b="1" dirty="0" smtClean="0">
                <a:latin typeface="Arial" charset="0"/>
                <a:cs typeface="Arial" charset="0"/>
              </a:rPr>
              <a:t> bezlerinin aşırı fonksiyonu</a:t>
            </a:r>
            <a:endParaRPr lang="tr-TR" sz="3600" b="1" dirty="0">
              <a:latin typeface="Arial" charset="0"/>
              <a:cs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tr-TR" dirty="0" err="1">
                <a:latin typeface="Arial" charset="0"/>
                <a:cs typeface="Arial" charset="0"/>
              </a:rPr>
              <a:t>Primer</a:t>
            </a:r>
            <a:endParaRPr lang="tr-TR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tr-TR" dirty="0" err="1">
                <a:latin typeface="Arial" charset="0"/>
                <a:cs typeface="Arial" charset="0"/>
              </a:rPr>
              <a:t>Sekonder</a:t>
            </a:r>
            <a:endParaRPr lang="tr-TR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tr-TR" dirty="0">
                <a:latin typeface="Arial" charset="0"/>
                <a:cs typeface="Arial" charset="0"/>
              </a:rPr>
              <a:t>Tersiyer</a:t>
            </a:r>
          </a:p>
          <a:p>
            <a:pPr eaLnBrk="1" hangingPunct="1"/>
            <a:endParaRPr lang="tr-TR" dirty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0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4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867"/>
            <a:ext cx="8404578" cy="5356577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Primer </a:t>
            </a:r>
            <a:r>
              <a:rPr lang="en-US" sz="2400" b="1" dirty="0" err="1" smtClean="0">
                <a:solidFill>
                  <a:srgbClr val="FF6600"/>
                </a:solidFill>
              </a:rPr>
              <a:t>hiperparatiroidizm</a:t>
            </a:r>
            <a:r>
              <a:rPr lang="en-US" sz="2400" b="1" dirty="0" smtClean="0">
                <a:solidFill>
                  <a:srgbClr val="FF6600"/>
                </a:solidFill>
              </a:rPr>
              <a:t>: </a:t>
            </a:r>
            <a:r>
              <a:rPr lang="en-US" sz="2400" dirty="0" err="1">
                <a:solidFill>
                  <a:srgbClr val="000000"/>
                </a:solidFill>
              </a:rPr>
              <a:t>A</a:t>
            </a:r>
            <a:r>
              <a:rPr lang="en-US" sz="2400" dirty="0" err="1" smtClean="0">
                <a:solidFill>
                  <a:srgbClr val="000000"/>
                </a:solidFill>
              </a:rPr>
              <a:t>normal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paratiroid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bezleri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nedeniyle</a:t>
            </a:r>
            <a:r>
              <a:rPr lang="en-US" sz="2400" dirty="0" smtClean="0">
                <a:solidFill>
                  <a:srgbClr val="000000"/>
                </a:solidFill>
              </a:rPr>
              <a:t> PTH </a:t>
            </a:r>
            <a:r>
              <a:rPr lang="en-US" sz="2400" dirty="0" err="1" smtClean="0">
                <a:solidFill>
                  <a:srgbClr val="000000"/>
                </a:solidFill>
              </a:rPr>
              <a:t>üretiminin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artmasından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kaynaklanır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ve</a:t>
            </a:r>
            <a:r>
              <a:rPr lang="en-US" sz="2400" dirty="0">
                <a:solidFill>
                  <a:srgbClr val="000000"/>
                </a:solidFill>
              </a:rPr>
              <a:t> serum </a:t>
            </a:r>
            <a:r>
              <a:rPr lang="en-US" sz="2400" dirty="0" err="1">
                <a:solidFill>
                  <a:srgbClr val="000000"/>
                </a:solidFill>
              </a:rPr>
              <a:t>kalsiyumun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normal feedback </a:t>
            </a:r>
            <a:r>
              <a:rPr lang="en-US" sz="2400" dirty="0" err="1">
                <a:solidFill>
                  <a:srgbClr val="000000"/>
                </a:solidFill>
              </a:rPr>
              <a:t>kontrolünün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bozulmas</a:t>
            </a:r>
            <a:r>
              <a:rPr lang="en-US" sz="2400" dirty="0" err="1">
                <a:solidFill>
                  <a:srgbClr val="000000"/>
                </a:solidFill>
              </a:rPr>
              <a:t>ı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sonucunda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ortaya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çıkar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b="1" dirty="0" err="1" smtClean="0">
                <a:solidFill>
                  <a:srgbClr val="FF6600"/>
                </a:solidFill>
              </a:rPr>
              <a:t>Sekonder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err="1" smtClean="0">
                <a:solidFill>
                  <a:srgbClr val="FF6600"/>
                </a:solidFill>
              </a:rPr>
              <a:t>hiperparatiroidizm</a:t>
            </a:r>
            <a:r>
              <a:rPr lang="en-US" sz="2400" b="1" dirty="0" smtClean="0">
                <a:solidFill>
                  <a:srgbClr val="FF6600"/>
                </a:solidFill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</a:rPr>
              <a:t>Yüksek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PTH </a:t>
            </a:r>
            <a:r>
              <a:rPr lang="en-US" sz="2400" dirty="0" err="1">
                <a:solidFill>
                  <a:srgbClr val="000000"/>
                </a:solidFill>
              </a:rPr>
              <a:t>düzeyleri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kronik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böbrek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yetersizliği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ya</a:t>
            </a:r>
            <a:r>
              <a:rPr lang="en-US" sz="2400" dirty="0">
                <a:solidFill>
                  <a:srgbClr val="000000"/>
                </a:solidFill>
              </a:rPr>
              <a:t> da </a:t>
            </a:r>
            <a:r>
              <a:rPr lang="en-US" sz="2400" dirty="0" smtClean="0">
                <a:solidFill>
                  <a:srgbClr val="000000"/>
                </a:solidFill>
              </a:rPr>
              <a:t>gastrointestinal </a:t>
            </a:r>
            <a:r>
              <a:rPr lang="en-US" sz="2400" dirty="0" err="1" smtClean="0">
                <a:solidFill>
                  <a:srgbClr val="000000"/>
                </a:solidFill>
              </a:rPr>
              <a:t>kalsiyum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emiliminin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bozulmas</a:t>
            </a:r>
            <a:r>
              <a:rPr lang="en-US" sz="2400" dirty="0" err="1">
                <a:solidFill>
                  <a:srgbClr val="000000"/>
                </a:solidFill>
              </a:rPr>
              <a:t>ı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sonucunda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ortaya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çıkan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hipokalsemik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durumlara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bir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kompensatuar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yanıt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olarak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da </a:t>
            </a:r>
            <a:r>
              <a:rPr lang="en-US" sz="2400" dirty="0" err="1" smtClean="0">
                <a:solidFill>
                  <a:srgbClr val="000000"/>
                </a:solidFill>
              </a:rPr>
              <a:t>oluşlabilir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</a:rPr>
              <a:t>Altta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yatan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sorunun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düzeltilmesiyle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geriye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döndürülebilir</a:t>
            </a:r>
            <a:r>
              <a:rPr lang="en-US" sz="2400" dirty="0" smtClean="0">
                <a:solidFill>
                  <a:srgbClr val="000000"/>
                </a:solidFill>
              </a:rPr>
              <a:t>.  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b="1" dirty="0" err="1" smtClean="0">
                <a:solidFill>
                  <a:srgbClr val="FF6600"/>
                </a:solidFill>
              </a:rPr>
              <a:t>Tersiyer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err="1" smtClean="0">
                <a:solidFill>
                  <a:srgbClr val="FF6600"/>
                </a:solidFill>
              </a:rPr>
              <a:t>hiperparatiroidi</a:t>
            </a:r>
            <a:r>
              <a:rPr lang="en-US" sz="2400" dirty="0" smtClean="0">
                <a:solidFill>
                  <a:srgbClr val="FF6600"/>
                </a:solidFill>
              </a:rPr>
              <a:t>: </a:t>
            </a:r>
            <a:r>
              <a:rPr lang="en-US" sz="2400" dirty="0" err="1" smtClean="0"/>
              <a:t>Kronik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uyarılan</a:t>
            </a:r>
            <a:r>
              <a:rPr lang="en-US" sz="2400" dirty="0" smtClean="0"/>
              <a:t> </a:t>
            </a:r>
            <a:r>
              <a:rPr lang="en-US" sz="2400" dirty="0" err="1" smtClean="0"/>
              <a:t>bezler</a:t>
            </a:r>
            <a:r>
              <a:rPr lang="en-US" sz="2400" dirty="0" smtClean="0"/>
              <a:t> </a:t>
            </a:r>
            <a:r>
              <a:rPr lang="en-US" sz="2400" dirty="0" err="1" smtClean="0"/>
              <a:t>bazen</a:t>
            </a:r>
            <a:r>
              <a:rPr lang="en-US" sz="2400" dirty="0" smtClean="0"/>
              <a:t> </a:t>
            </a:r>
            <a:r>
              <a:rPr lang="en-US" sz="2400" dirty="0" err="1" smtClean="0"/>
              <a:t>otonım</a:t>
            </a:r>
            <a:r>
              <a:rPr lang="en-US" sz="2400" dirty="0" smtClean="0"/>
              <a:t> hale </a:t>
            </a:r>
            <a:r>
              <a:rPr lang="en-US" sz="2400" dirty="0" err="1" smtClean="0"/>
              <a:t>gelebilirler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24300" y="5013325"/>
            <a:ext cx="38163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1">
              <a:lnSpc>
                <a:spcPct val="90000"/>
              </a:lnSpc>
            </a:pPr>
            <a:r>
              <a:rPr lang="tr-TR" sz="3600"/>
              <a:t>Tedavi: Cerrahi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Primer</a:t>
            </a:r>
            <a:r>
              <a:rPr lang="tr-T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tr-TR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hiperparatiroidizm</a:t>
            </a:r>
            <a:r>
              <a:rPr lang="tr-T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 nedenleri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tr-TR">
                <a:latin typeface="Arial" charset="0"/>
                <a:cs typeface="Arial" charset="0"/>
              </a:rPr>
              <a:t>Adenom %80</a:t>
            </a:r>
          </a:p>
          <a:p>
            <a:pPr eaLnBrk="1" hangingPunct="1">
              <a:lnSpc>
                <a:spcPct val="150000"/>
              </a:lnSpc>
            </a:pPr>
            <a:r>
              <a:rPr lang="tr-TR">
                <a:latin typeface="Arial" charset="0"/>
                <a:cs typeface="Arial" charset="0"/>
              </a:rPr>
              <a:t>Multipl adenom (%4)</a:t>
            </a:r>
          </a:p>
          <a:p>
            <a:pPr eaLnBrk="1" hangingPunct="1">
              <a:lnSpc>
                <a:spcPct val="150000"/>
              </a:lnSpc>
            </a:pPr>
            <a:r>
              <a:rPr lang="tr-TR">
                <a:latin typeface="Arial" charset="0"/>
                <a:cs typeface="Arial" charset="0"/>
              </a:rPr>
              <a:t>Diffüz hiperplazi (%15, MEN I ve II)</a:t>
            </a:r>
          </a:p>
          <a:p>
            <a:pPr eaLnBrk="1" hangingPunct="1">
              <a:lnSpc>
                <a:spcPct val="150000"/>
              </a:lnSpc>
            </a:pPr>
            <a:r>
              <a:rPr lang="tr-TR">
                <a:latin typeface="Arial" charset="0"/>
                <a:cs typeface="Arial" charset="0"/>
              </a:rPr>
              <a:t>Karsinom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3600">
                <a:latin typeface="Arial" charset="0"/>
                <a:cs typeface="Arial" charset="0"/>
              </a:rPr>
              <a:t>				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4263-F247-2E4E-A7DD-6DB8F775E4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2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414</Words>
  <Application>Microsoft Macintosh PowerPoint</Application>
  <PresentationFormat>On-screen Show (4:3)</PresentationFormat>
  <Paragraphs>133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Paratiroid</vt:lpstr>
      <vt:lpstr>Anatomi</vt:lpstr>
      <vt:lpstr>PowerPoint Presentation</vt:lpstr>
      <vt:lpstr>Paratiroid Bezinin Ektopik Yerleşimi</vt:lpstr>
      <vt:lpstr>PTH etkileri</vt:lpstr>
      <vt:lpstr>Kalsiyum dengesi </vt:lpstr>
      <vt:lpstr>Hiperparatiroidizm: Paratiroid bezlerinin aşırı fonksiyonu</vt:lpstr>
      <vt:lpstr>PowerPoint Presentation</vt:lpstr>
      <vt:lpstr>Primer hiperparatiroidizm nedenleri</vt:lpstr>
      <vt:lpstr>Primer Hiperparatiroidizm</vt:lpstr>
      <vt:lpstr>Hiperparatiroidi Kliniği</vt:lpstr>
      <vt:lpstr>PowerPoint Presentation</vt:lpstr>
      <vt:lpstr>PowerPoint Presentation</vt:lpstr>
      <vt:lpstr>Paratiroidektomi Endikasyonları</vt:lpstr>
      <vt:lpstr>PowerPoint Presentation</vt:lpstr>
      <vt:lpstr>PowerPoint Presentation</vt:lpstr>
      <vt:lpstr>Paratiroid Bezinin Ektopik Yerleşimi</vt:lpstr>
      <vt:lpstr>PowerPoint Presentation</vt:lpstr>
      <vt:lpstr>Hipoparatiroidizm:</vt:lpstr>
      <vt:lpstr>Hipokalsemi kliniği:</vt:lpstr>
      <vt:lpstr>Hipokalsemi tedavisi:</vt:lpstr>
      <vt:lpstr>PowerPoint Presentation</vt:lpstr>
      <vt:lpstr>PowerPoint Presentation</vt:lpstr>
    </vt:vector>
  </TitlesOfParts>
  <Company>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ARDA AA</dc:creator>
  <cp:lastModifiedBy>ARDA AA</cp:lastModifiedBy>
  <cp:revision>14</cp:revision>
  <dcterms:created xsi:type="dcterms:W3CDTF">2020-04-14T15:10:03Z</dcterms:created>
  <dcterms:modified xsi:type="dcterms:W3CDTF">2020-04-15T01:14:39Z</dcterms:modified>
</cp:coreProperties>
</file>