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9"/>
  </p:normalViewPr>
  <p:slideViewPr>
    <p:cSldViewPr snapToGrid="0" snapToObjects="1">
      <p:cViewPr varScale="1">
        <p:scale>
          <a:sx n="106" d="100"/>
          <a:sy n="106" d="100"/>
        </p:scale>
        <p:origin x="180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3" name="Shape 5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>
        <a:latin typeface="+mj-lt"/>
        <a:ea typeface="+mj-ea"/>
        <a:cs typeface="+mj-cs"/>
        <a:sym typeface="Helvetica Neue"/>
      </a:defRPr>
    </a:lvl1pPr>
    <a:lvl2pPr indent="228600" latinLnBrk="0">
      <a:defRPr>
        <a:latin typeface="+mj-lt"/>
        <a:ea typeface="+mj-ea"/>
        <a:cs typeface="+mj-cs"/>
        <a:sym typeface="Helvetica Neue"/>
      </a:defRPr>
    </a:lvl2pPr>
    <a:lvl3pPr indent="457200" latinLnBrk="0">
      <a:defRPr>
        <a:latin typeface="+mj-lt"/>
        <a:ea typeface="+mj-ea"/>
        <a:cs typeface="+mj-cs"/>
        <a:sym typeface="Helvetica Neue"/>
      </a:defRPr>
    </a:lvl3pPr>
    <a:lvl4pPr indent="685800" latinLnBrk="0">
      <a:defRPr>
        <a:latin typeface="+mj-lt"/>
        <a:ea typeface="+mj-ea"/>
        <a:cs typeface="+mj-cs"/>
        <a:sym typeface="Helvetica Neue"/>
      </a:defRPr>
    </a:lvl4pPr>
    <a:lvl5pPr indent="914400" latinLnBrk="0">
      <a:defRPr>
        <a:latin typeface="+mj-lt"/>
        <a:ea typeface="+mj-ea"/>
        <a:cs typeface="+mj-cs"/>
        <a:sym typeface="Helvetica Neue"/>
      </a:defRPr>
    </a:lvl5pPr>
    <a:lvl6pPr indent="1143000" latinLnBrk="0">
      <a:defRPr>
        <a:latin typeface="+mj-lt"/>
        <a:ea typeface="+mj-ea"/>
        <a:cs typeface="+mj-cs"/>
        <a:sym typeface="Helvetica Neue"/>
      </a:defRPr>
    </a:lvl6pPr>
    <a:lvl7pPr indent="1371600" latinLnBrk="0">
      <a:defRPr>
        <a:latin typeface="+mj-lt"/>
        <a:ea typeface="+mj-ea"/>
        <a:cs typeface="+mj-cs"/>
        <a:sym typeface="Helvetica Neue"/>
      </a:defRPr>
    </a:lvl7pPr>
    <a:lvl8pPr indent="1600200" latinLnBrk="0">
      <a:defRPr>
        <a:latin typeface="+mj-lt"/>
        <a:ea typeface="+mj-ea"/>
        <a:cs typeface="+mj-cs"/>
        <a:sym typeface="Helvetica Neue"/>
      </a:defRPr>
    </a:lvl8pPr>
    <a:lvl9pPr indent="1828800" latinLnBrk="0">
      <a:defRPr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aşlık Metni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12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None/>
            </a:lvl1pPr>
            <a:lvl2pPr marL="0" indent="457200" algn="ctr">
              <a:buSzTx/>
              <a:buNone/>
            </a:lvl2pPr>
            <a:lvl3pPr marL="0" indent="914400" algn="ctr">
              <a:buSzTx/>
              <a:buNone/>
            </a:lvl3pPr>
            <a:lvl4pPr marL="0" indent="1371600" algn="ctr">
              <a:buSzTx/>
              <a:buNone/>
            </a:lvl4pPr>
            <a:lvl5pPr marL="0" indent="1828800" algn="ctr">
              <a:buSzTx/>
              <a:buNone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13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Başlık Metni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21" name="Gövde Düzeyi Bir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22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Başlık Metni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30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31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Başlık Metni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4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Metni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Başlık Metni</a:t>
            </a:r>
          </a:p>
        </p:txBody>
      </p:sp>
      <p:sp>
        <p:nvSpPr>
          <p:cNvPr id="3" name="Gövde Düzeyi Bir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4" name="Slayt Numarası"/>
          <p:cNvSpPr txBox="1">
            <a:spLocks noGrp="1"/>
          </p:cNvSpPr>
          <p:nvPr>
            <p:ph type="sldNum" sz="quarter" idx="2"/>
          </p:nvPr>
        </p:nvSpPr>
        <p:spPr>
          <a:xfrm>
            <a:off x="8384892" y="6245225"/>
            <a:ext cx="301909" cy="288824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r">
              <a:defRPr sz="14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ŞOK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7200" b="1">
                <a:solidFill>
                  <a:srgbClr val="FF0000"/>
                </a:solidFill>
              </a:defRPr>
            </a:lvl1pPr>
          </a:lstStyle>
          <a:p>
            <a:r>
              <a:t>ŞOK</a:t>
            </a:r>
          </a:p>
        </p:txBody>
      </p:sp>
      <p:sp>
        <p:nvSpPr>
          <p:cNvPr id="56" name="Dr. Arda DEMİRKAN"/>
          <p:cNvSpPr txBox="1">
            <a:spLocks noGrp="1"/>
          </p:cNvSpPr>
          <p:nvPr>
            <p:ph type="subTitle" sz="quarter" idx="1"/>
          </p:nvPr>
        </p:nvSpPr>
        <p:spPr>
          <a:xfrm>
            <a:off x="1403350" y="4508500"/>
            <a:ext cx="6400800" cy="1752600"/>
          </a:xfrm>
          <a:prstGeom prst="rect">
            <a:avLst/>
          </a:prstGeom>
        </p:spPr>
        <p:txBody>
          <a:bodyPr/>
          <a:lstStyle/>
          <a:p>
            <a:r>
              <a:t>Dr. Arda DEMİRKAN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Hipovolemik Şok Tedavisinde Hedef"/>
          <p:cNvSpPr txBox="1">
            <a:spLocks noGrp="1"/>
          </p:cNvSpPr>
          <p:nvPr>
            <p:ph type="title"/>
          </p:nvPr>
        </p:nvSpPr>
        <p:spPr>
          <a:xfrm>
            <a:off x="468312" y="260349"/>
            <a:ext cx="8229601" cy="1143002"/>
          </a:xfrm>
          <a:prstGeom prst="rect">
            <a:avLst/>
          </a:prstGeom>
        </p:spPr>
        <p:txBody>
          <a:bodyPr/>
          <a:lstStyle>
            <a:lvl1pPr>
              <a:defRPr sz="3600" b="1" u="sng"/>
            </a:lvl1pPr>
          </a:lstStyle>
          <a:p>
            <a:r>
              <a:t>Hipovolemik Şok Tedavisinde Hedef</a:t>
            </a:r>
          </a:p>
        </p:txBody>
      </p:sp>
      <p:sp>
        <p:nvSpPr>
          <p:cNvPr id="84" name="Kalp hızı  &lt; 120/dk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140000"/>
              </a:lnSpc>
              <a:spcBef>
                <a:spcPts val="600"/>
              </a:spcBef>
              <a:buChar char="•"/>
              <a:defRPr sz="2800" b="1"/>
            </a:pPr>
            <a:r>
              <a:t>Kalp hızı</a:t>
            </a:r>
            <a:r>
              <a:rPr b="0"/>
              <a:t> 	&lt; 120/dk</a:t>
            </a:r>
          </a:p>
          <a:p>
            <a:pPr>
              <a:lnSpc>
                <a:spcPct val="140000"/>
              </a:lnSpc>
              <a:spcBef>
                <a:spcPts val="600"/>
              </a:spcBef>
              <a:buChar char="•"/>
              <a:defRPr sz="2800" b="1"/>
            </a:pPr>
            <a:r>
              <a:t>İdrar çıkışı</a:t>
            </a:r>
            <a:r>
              <a:rPr b="0"/>
              <a:t> 	= 0.5 ml / kg / saat</a:t>
            </a:r>
          </a:p>
          <a:p>
            <a:pPr>
              <a:lnSpc>
                <a:spcPct val="140000"/>
              </a:lnSpc>
              <a:spcBef>
                <a:spcPts val="600"/>
              </a:spcBef>
              <a:buSzTx/>
              <a:buNone/>
              <a:defRPr sz="2800"/>
            </a:pPr>
            <a:r>
              <a:t>				   (70 kg → 35 ml / saat)</a:t>
            </a:r>
          </a:p>
          <a:p>
            <a:pPr>
              <a:lnSpc>
                <a:spcPct val="140000"/>
              </a:lnSpc>
              <a:spcBef>
                <a:spcPts val="600"/>
              </a:spcBef>
              <a:buChar char="•"/>
              <a:defRPr sz="2800" b="1"/>
            </a:pPr>
            <a:r>
              <a:t>Santral venöz basınç (CVP)</a:t>
            </a:r>
            <a:r>
              <a:rPr b="0"/>
              <a:t> 	= 15 mmHg</a:t>
            </a:r>
          </a:p>
          <a:p>
            <a:pPr>
              <a:lnSpc>
                <a:spcPct val="140000"/>
              </a:lnSpc>
              <a:spcBef>
                <a:spcPts val="600"/>
              </a:spcBef>
              <a:buChar char="•"/>
              <a:defRPr sz="2800" b="1"/>
            </a:pPr>
            <a:r>
              <a:t>Pulmoner kapiller kama basıncı (PCWP)</a:t>
            </a:r>
            <a:r>
              <a:rPr b="0"/>
              <a:t> 	</a:t>
            </a:r>
          </a:p>
          <a:p>
            <a:pPr>
              <a:lnSpc>
                <a:spcPct val="140000"/>
              </a:lnSpc>
              <a:spcBef>
                <a:spcPts val="600"/>
              </a:spcBef>
              <a:buSzTx/>
              <a:buNone/>
              <a:defRPr sz="2800"/>
            </a:pPr>
            <a:r>
              <a:t>						   	= 10-12 mmHg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6" name="Tablo"/>
          <p:cNvGraphicFramePr/>
          <p:nvPr/>
        </p:nvGraphicFramePr>
        <p:xfrm>
          <a:off x="323850" y="333375"/>
          <a:ext cx="8569325" cy="6213475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714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2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29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8800">
                <a:tc gridSpan="5"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800" b="1">
                          <a:solidFill>
                            <a:srgbClr val="FF0000"/>
                          </a:solidFill>
                        </a:rPr>
                        <a:t>Hipovolemik Şokta Sınıflama</a:t>
                      </a:r>
                    </a:p>
                  </a:txBody>
                  <a:tcPr marL="45720" marR="45720" horzOverflow="overflow">
                    <a:lnL w="28575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28575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7212">
                <a:tc>
                  <a:txBody>
                    <a:bodyPr/>
                    <a:lstStyle/>
                    <a:p>
                      <a:pPr algn="ctr">
                        <a:defRPr sz="1600" b="1"/>
                      </a:pPr>
                      <a:endParaRPr/>
                    </a:p>
                  </a:txBody>
                  <a:tcPr marL="45720" marR="4572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 b="1">
                          <a:solidFill>
                            <a:srgbClr val="FF0000"/>
                          </a:solidFill>
                        </a:rPr>
                        <a:t>Class I    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 b="1">
                          <a:solidFill>
                            <a:srgbClr val="FF0000"/>
                          </a:solidFill>
                        </a:rPr>
                        <a:t>Class II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 b="1">
                          <a:solidFill>
                            <a:srgbClr val="FF0000"/>
                          </a:solidFill>
                        </a:rPr>
                        <a:t>Class III 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 b="1">
                          <a:solidFill>
                            <a:srgbClr val="FF0000"/>
                          </a:solidFill>
                        </a:rPr>
                        <a:t>Class IV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b="1"/>
                        <a:t>Kan kaybı (ml)</a:t>
                      </a:r>
                    </a:p>
                  </a:txBody>
                  <a:tcPr marL="45720" marR="4572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&lt; 750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750 - 1500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1500 - 2000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&gt; 2000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b="1"/>
                        <a:t>Kan kaybı (%)</a:t>
                      </a:r>
                    </a:p>
                  </a:txBody>
                  <a:tcPr marL="45720" marR="4572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&lt; 15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15 - 30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30 – 40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&gt; 40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b="1"/>
                        <a:t>Kalp hızı</a:t>
                      </a:r>
                    </a:p>
                  </a:txBody>
                  <a:tcPr marL="45720" marR="4572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&lt; 100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100 - 120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120 - 140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&gt;140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b="1"/>
                        <a:t>Kan Basıncı</a:t>
                      </a:r>
                    </a:p>
                  </a:txBody>
                  <a:tcPr marL="45720" marR="4572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N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N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↓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↓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7212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b="1"/>
                        <a:t>Kapiller dolum</a:t>
                      </a:r>
                    </a:p>
                  </a:txBody>
                  <a:tcPr marL="45720" marR="4572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N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Gecikmiş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Gecikmiş 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Gecikmiş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b="1"/>
                        <a:t>Solunum Hızı</a:t>
                      </a:r>
                    </a:p>
                  </a:txBody>
                  <a:tcPr marL="45720" marR="4572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14 - 20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20 - 30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30 - 40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&gt; 40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118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b="1"/>
                        <a:t>İdrar çıkışı (ml/dk)</a:t>
                      </a:r>
                    </a:p>
                  </a:txBody>
                  <a:tcPr marL="45720" marR="4572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&gt; 30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20 - 30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5 - 15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Çok az 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b="1"/>
                        <a:t>Mental durum</a:t>
                      </a:r>
                    </a:p>
                  </a:txBody>
                  <a:tcPr marL="45720" marR="4572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Hafif anksiyete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Anksiyete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Konfüzyon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Letarji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7943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b="1"/>
                        <a:t>Sıvı replasmanı</a:t>
                      </a:r>
                    </a:p>
                  </a:txBody>
                  <a:tcPr marL="45720" marR="4572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Kristaloid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Kristaloid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Kristaloid ve kan replasmanı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Kristaloid ve kan replasmanı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B) Kardiyojenik Şok"/>
          <p:cNvSpPr txBox="1">
            <a:spLocks noGrp="1"/>
          </p:cNvSpPr>
          <p:nvPr>
            <p:ph type="title"/>
          </p:nvPr>
        </p:nvSpPr>
        <p:spPr>
          <a:xfrm>
            <a:off x="468312" y="-1"/>
            <a:ext cx="8229601" cy="1143002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r>
              <a:t>B) Kardiyojenik Şok</a:t>
            </a:r>
          </a:p>
        </p:txBody>
      </p:sp>
      <p:sp>
        <p:nvSpPr>
          <p:cNvPr id="89" name="Primer (pompa bozukluğu)…"/>
          <p:cNvSpPr txBox="1">
            <a:spLocks noGrp="1"/>
          </p:cNvSpPr>
          <p:nvPr>
            <p:ph type="body" sz="half" idx="1"/>
          </p:nvPr>
        </p:nvSpPr>
        <p:spPr>
          <a:xfrm>
            <a:off x="179387" y="1268412"/>
            <a:ext cx="4392613" cy="3168651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500"/>
              </a:spcBef>
              <a:buChar char="•"/>
              <a:defRPr sz="2400" b="1" i="1" u="sng"/>
            </a:pPr>
            <a:r>
              <a:t>Primer (pompa bozukluğu)</a:t>
            </a:r>
          </a:p>
          <a:p>
            <a:pPr>
              <a:spcBef>
                <a:spcPts val="500"/>
              </a:spcBef>
              <a:buSzTx/>
              <a:buNone/>
              <a:defRPr sz="2400"/>
            </a:pPr>
            <a:r>
              <a:t>	Kardiyomiyopati</a:t>
            </a:r>
          </a:p>
          <a:p>
            <a:pPr>
              <a:spcBef>
                <a:spcPts val="500"/>
              </a:spcBef>
              <a:buSzTx/>
              <a:buNone/>
              <a:defRPr sz="2400"/>
            </a:pPr>
            <a:r>
              <a:t>	İskemi, infarkt</a:t>
            </a:r>
          </a:p>
          <a:p>
            <a:pPr>
              <a:spcBef>
                <a:spcPts val="500"/>
              </a:spcBef>
              <a:buSzTx/>
              <a:buNone/>
              <a:defRPr sz="2400"/>
            </a:pPr>
            <a:r>
              <a:t>	Aritmi, bloklar</a:t>
            </a:r>
          </a:p>
          <a:p>
            <a:pPr>
              <a:spcBef>
                <a:spcPts val="500"/>
              </a:spcBef>
              <a:buSzTx/>
              <a:buNone/>
              <a:defRPr sz="2400"/>
            </a:pPr>
            <a:r>
              <a:t>	Konjenital defekler</a:t>
            </a:r>
          </a:p>
          <a:p>
            <a:pPr>
              <a:spcBef>
                <a:spcPts val="500"/>
              </a:spcBef>
              <a:buSzTx/>
              <a:buNone/>
              <a:defRPr sz="2400"/>
            </a:pPr>
            <a:r>
              <a:t>	Koroner emboli</a:t>
            </a:r>
          </a:p>
          <a:p>
            <a:pPr>
              <a:spcBef>
                <a:spcPts val="500"/>
              </a:spcBef>
              <a:buSzTx/>
              <a:buNone/>
              <a:defRPr sz="2400"/>
            </a:pPr>
            <a:r>
              <a:t>	Kalp kapak hastalıkları</a:t>
            </a:r>
          </a:p>
        </p:txBody>
      </p:sp>
      <p:sp>
        <p:nvSpPr>
          <p:cNvPr id="90" name="Sekonder…"/>
          <p:cNvSpPr txBox="1"/>
          <p:nvPr/>
        </p:nvSpPr>
        <p:spPr>
          <a:xfrm>
            <a:off x="4787900" y="1268412"/>
            <a:ext cx="4105275" cy="21520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2900" indent="-342900">
              <a:spcBef>
                <a:spcPts val="500"/>
              </a:spcBef>
              <a:buSzPct val="100000"/>
              <a:buChar char="•"/>
              <a:defRPr sz="2400" b="1" i="1" u="sng"/>
            </a:pPr>
            <a:r>
              <a:t>Sekonder</a:t>
            </a:r>
          </a:p>
          <a:p>
            <a:pPr marL="342900" indent="-342900">
              <a:spcBef>
                <a:spcPts val="500"/>
              </a:spcBef>
              <a:defRPr sz="2400"/>
            </a:pPr>
            <a:r>
              <a:t>	Pulmoner emboli</a:t>
            </a:r>
          </a:p>
          <a:p>
            <a:pPr marL="342900" indent="-342900">
              <a:spcBef>
                <a:spcPts val="500"/>
              </a:spcBef>
              <a:defRPr sz="2400"/>
            </a:pPr>
            <a:r>
              <a:t>	Perikardiyal tamponat</a:t>
            </a:r>
          </a:p>
          <a:p>
            <a:pPr marL="342900" indent="-342900">
              <a:spcBef>
                <a:spcPts val="500"/>
              </a:spcBef>
              <a:defRPr sz="2400"/>
            </a:pPr>
            <a:r>
              <a:t>	Mekanik ventilasyon</a:t>
            </a:r>
          </a:p>
          <a:p>
            <a:pPr marL="342900" indent="-342900">
              <a:spcBef>
                <a:spcPts val="500"/>
              </a:spcBef>
              <a:defRPr sz="2400"/>
            </a:pPr>
            <a:r>
              <a:t>	Aort diseksiyonu</a:t>
            </a:r>
          </a:p>
        </p:txBody>
      </p:sp>
      <p:sp>
        <p:nvSpPr>
          <p:cNvPr id="91" name="Fizyopatoloji…"/>
          <p:cNvSpPr txBox="1"/>
          <p:nvPr/>
        </p:nvSpPr>
        <p:spPr>
          <a:xfrm>
            <a:off x="755650" y="4508500"/>
            <a:ext cx="8064500" cy="20789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2900" indent="-342900">
              <a:spcBef>
                <a:spcPts val="500"/>
              </a:spcBef>
              <a:buSzPct val="100000"/>
              <a:buChar char="•"/>
              <a:defRPr sz="2400" b="1" i="1" u="sng"/>
            </a:pPr>
            <a:r>
              <a:t>Fizyopatoloji </a:t>
            </a:r>
          </a:p>
          <a:p>
            <a:pPr marL="342900" indent="-342900">
              <a:spcBef>
                <a:spcPts val="500"/>
              </a:spcBef>
              <a:defRPr sz="2400"/>
            </a:pPr>
            <a:r>
              <a:t>	Miyokardın kontraksiyon bozukluğuna bağlı olarak kardiyak outputun azalması</a:t>
            </a:r>
          </a:p>
          <a:p>
            <a:pPr marL="342900" indent="-342900">
              <a:spcBef>
                <a:spcPts val="500"/>
              </a:spcBef>
              <a:defRPr sz="2400"/>
            </a:pPr>
            <a:r>
              <a:t>	</a:t>
            </a:r>
          </a:p>
          <a:p>
            <a:pPr marL="342900" indent="-342900">
              <a:spcBef>
                <a:spcPts val="500"/>
              </a:spcBef>
              <a:defRPr sz="2400"/>
            </a:pPr>
            <a:r>
              <a:t>	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Kardiyojenik şokta tanı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sz="3600" b="1" u="sng"/>
            </a:lvl1pPr>
          </a:lstStyle>
          <a:p>
            <a:r>
              <a:t>Kardiyojenik şokta tanı</a:t>
            </a:r>
          </a:p>
        </p:txBody>
      </p:sp>
      <p:sp>
        <p:nvSpPr>
          <p:cNvPr id="94" name="Taşikardi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40000"/>
              </a:lnSpc>
              <a:spcBef>
                <a:spcPts val="600"/>
              </a:spcBef>
              <a:buChar char="•"/>
              <a:defRPr sz="2800"/>
            </a:pPr>
            <a:r>
              <a:t>Taşikardi</a:t>
            </a:r>
          </a:p>
          <a:p>
            <a:pPr>
              <a:lnSpc>
                <a:spcPct val="140000"/>
              </a:lnSpc>
              <a:spcBef>
                <a:spcPts val="600"/>
              </a:spcBef>
              <a:buChar char="•"/>
              <a:defRPr sz="2800"/>
            </a:pPr>
            <a:r>
              <a:t>Juguler venöz dolgunluk</a:t>
            </a:r>
          </a:p>
          <a:p>
            <a:pPr>
              <a:lnSpc>
                <a:spcPct val="140000"/>
              </a:lnSpc>
              <a:spcBef>
                <a:spcPts val="600"/>
              </a:spcBef>
              <a:buChar char="•"/>
              <a:defRPr sz="2800"/>
            </a:pPr>
            <a:r>
              <a:t>Oligüri</a:t>
            </a:r>
          </a:p>
          <a:p>
            <a:pPr>
              <a:lnSpc>
                <a:spcPct val="140000"/>
              </a:lnSpc>
              <a:spcBef>
                <a:spcPts val="600"/>
              </a:spcBef>
              <a:buChar char="•"/>
              <a:defRPr sz="2800"/>
            </a:pPr>
            <a:r>
              <a:t>Pulmoner ödem</a:t>
            </a:r>
          </a:p>
          <a:p>
            <a:pPr>
              <a:lnSpc>
                <a:spcPct val="140000"/>
              </a:lnSpc>
              <a:spcBef>
                <a:spcPts val="600"/>
              </a:spcBef>
              <a:buChar char="•"/>
              <a:defRPr sz="2800"/>
            </a:pPr>
            <a:r>
              <a:t>Periferik ödem</a:t>
            </a:r>
          </a:p>
          <a:p>
            <a:pPr>
              <a:lnSpc>
                <a:spcPct val="140000"/>
              </a:lnSpc>
              <a:spcBef>
                <a:spcPts val="600"/>
              </a:spcBef>
              <a:buChar char="•"/>
              <a:defRPr sz="2800"/>
            </a:pPr>
            <a:r>
              <a:t>Hepatomegali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Kardiyojenik şokta tanı"/>
          <p:cNvSpPr txBox="1">
            <a:spLocks noGrp="1"/>
          </p:cNvSpPr>
          <p:nvPr>
            <p:ph type="title"/>
          </p:nvPr>
        </p:nvSpPr>
        <p:spPr>
          <a:xfrm>
            <a:off x="468312" y="-1"/>
            <a:ext cx="8229601" cy="1143002"/>
          </a:xfrm>
          <a:prstGeom prst="rect">
            <a:avLst/>
          </a:prstGeom>
        </p:spPr>
        <p:txBody>
          <a:bodyPr/>
          <a:lstStyle>
            <a:lvl1pPr>
              <a:defRPr sz="3600" b="1" u="sng"/>
            </a:lvl1pPr>
          </a:lstStyle>
          <a:p>
            <a:r>
              <a:t>Kardiyojenik şokta tanı</a:t>
            </a:r>
          </a:p>
        </p:txBody>
      </p:sp>
      <p:sp>
        <p:nvSpPr>
          <p:cNvPr id="97" name="Artmış PCWP ve CVP…"/>
          <p:cNvSpPr txBox="1">
            <a:spLocks noGrp="1"/>
          </p:cNvSpPr>
          <p:nvPr>
            <p:ph type="body" idx="1"/>
          </p:nvPr>
        </p:nvSpPr>
        <p:spPr>
          <a:xfrm>
            <a:off x="468312" y="1196975"/>
            <a:ext cx="8229601" cy="525621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spcBef>
                <a:spcPts val="600"/>
              </a:spcBef>
              <a:buChar char="•"/>
              <a:defRPr sz="2800"/>
            </a:pPr>
            <a:r>
              <a:t>Artmış PCWP ve CVP</a:t>
            </a:r>
          </a:p>
          <a:p>
            <a:pPr>
              <a:lnSpc>
                <a:spcPct val="110000"/>
              </a:lnSpc>
              <a:spcBef>
                <a:spcPts val="600"/>
              </a:spcBef>
              <a:buChar char="•"/>
              <a:defRPr sz="2800"/>
            </a:pPr>
            <a:r>
              <a:t>Azalmış atım hacmi (stroke volume)</a:t>
            </a:r>
          </a:p>
          <a:p>
            <a:pPr>
              <a:lnSpc>
                <a:spcPct val="110000"/>
              </a:lnSpc>
              <a:spcBef>
                <a:spcPts val="600"/>
              </a:spcBef>
              <a:buChar char="•"/>
              <a:defRPr sz="2800"/>
            </a:pPr>
            <a:r>
              <a:t>Azalmış kardiyak output	</a:t>
            </a:r>
          </a:p>
          <a:p>
            <a:pPr>
              <a:lnSpc>
                <a:spcPct val="110000"/>
              </a:lnSpc>
              <a:spcBef>
                <a:spcPts val="600"/>
              </a:spcBef>
              <a:buSzTx/>
              <a:buNone/>
              <a:defRPr sz="2800"/>
            </a:pPr>
            <a:r>
              <a:t>	Taşikardi ile kompansasyon yetersiz kalır</a:t>
            </a:r>
          </a:p>
          <a:p>
            <a:pPr>
              <a:lnSpc>
                <a:spcPct val="110000"/>
              </a:lnSpc>
              <a:spcBef>
                <a:spcPts val="600"/>
              </a:spcBef>
              <a:buChar char="•"/>
              <a:defRPr sz="2800"/>
            </a:pPr>
            <a:r>
              <a:t>Sağ kalp yetmezliği: CVP &gt; PCWP</a:t>
            </a:r>
          </a:p>
          <a:p>
            <a:pPr>
              <a:lnSpc>
                <a:spcPct val="110000"/>
              </a:lnSpc>
              <a:spcBef>
                <a:spcPts val="600"/>
              </a:spcBef>
              <a:buChar char="•"/>
              <a:defRPr sz="2800"/>
            </a:pPr>
            <a:r>
              <a:t>Sol kalp yetmezliği:  CVP &lt; PCWP</a:t>
            </a:r>
          </a:p>
          <a:p>
            <a:pPr>
              <a:lnSpc>
                <a:spcPct val="110000"/>
              </a:lnSpc>
              <a:buChar char="•"/>
              <a:defRPr sz="2800"/>
            </a:pPr>
            <a:endParaRPr/>
          </a:p>
          <a:p>
            <a:pPr>
              <a:lnSpc>
                <a:spcPct val="110000"/>
              </a:lnSpc>
              <a:buChar char="•"/>
              <a:defRPr sz="2800"/>
            </a:pPr>
            <a:endParaRPr/>
          </a:p>
          <a:p>
            <a:pPr>
              <a:lnSpc>
                <a:spcPct val="110000"/>
              </a:lnSpc>
              <a:spcBef>
                <a:spcPts val="600"/>
              </a:spcBef>
              <a:buChar char="•"/>
              <a:defRPr sz="2800"/>
            </a:pPr>
            <a:r>
              <a:t>Ekokardiyogafi (noninvaziv)</a:t>
            </a:r>
          </a:p>
        </p:txBody>
      </p:sp>
      <p:sp>
        <p:nvSpPr>
          <p:cNvPr id="98" name="Çizgi"/>
          <p:cNvSpPr/>
          <p:nvPr/>
        </p:nvSpPr>
        <p:spPr>
          <a:xfrm>
            <a:off x="2627312" y="5084762"/>
            <a:ext cx="3744913" cy="1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Kardiyojenik şokta tedavi"/>
          <p:cNvSpPr txBox="1">
            <a:spLocks noGrp="1"/>
          </p:cNvSpPr>
          <p:nvPr>
            <p:ph type="title"/>
          </p:nvPr>
        </p:nvSpPr>
        <p:spPr>
          <a:xfrm>
            <a:off x="468312" y="260349"/>
            <a:ext cx="8229601" cy="1143002"/>
          </a:xfrm>
          <a:prstGeom prst="rect">
            <a:avLst/>
          </a:prstGeom>
        </p:spPr>
        <p:txBody>
          <a:bodyPr/>
          <a:lstStyle>
            <a:lvl1pPr>
              <a:defRPr sz="3600" b="1" u="sng"/>
            </a:lvl1pPr>
          </a:lstStyle>
          <a:p>
            <a:r>
              <a:t>Kardiyojenik şokta tedavi</a:t>
            </a:r>
          </a:p>
        </p:txBody>
      </p:sp>
      <p:sp>
        <p:nvSpPr>
          <p:cNvPr id="101" name="Tedavi nedene yönelik olarak planlanır…"/>
          <p:cNvSpPr txBox="1">
            <a:spLocks noGrp="1"/>
          </p:cNvSpPr>
          <p:nvPr>
            <p:ph type="body" sz="half" idx="1"/>
          </p:nvPr>
        </p:nvSpPr>
        <p:spPr>
          <a:xfrm>
            <a:off x="395287" y="2060575"/>
            <a:ext cx="8229601" cy="2879725"/>
          </a:xfrm>
          <a:prstGeom prst="rect">
            <a:avLst/>
          </a:prstGeom>
        </p:spPr>
        <p:txBody>
          <a:bodyPr/>
          <a:lstStyle>
            <a:lvl1pPr>
              <a:buChar char="•"/>
            </a:lvl1pPr>
          </a:lstStyle>
          <a:p>
            <a:r>
              <a:t>Tedavi nedene yönelik olarak planlanır…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) Septik şok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/>
          <a:p>
            <a:pPr>
              <a:defRPr b="1">
                <a:solidFill>
                  <a:srgbClr val="FF0000"/>
                </a:solidFill>
              </a:defRPr>
            </a:pPr>
            <a:r>
              <a:t>C) Septik şok</a:t>
            </a:r>
            <a:r>
              <a:rPr b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04" name="Gram negatif organizmalar…"/>
          <p:cNvSpPr txBox="1">
            <a:spLocks noGrp="1"/>
          </p:cNvSpPr>
          <p:nvPr>
            <p:ph type="body" idx="1"/>
          </p:nvPr>
        </p:nvSpPr>
        <p:spPr>
          <a:xfrm>
            <a:off x="468312" y="1989137"/>
            <a:ext cx="8229601" cy="3557588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30000"/>
              </a:lnSpc>
              <a:spcBef>
                <a:spcPts val="600"/>
              </a:spcBef>
              <a:buChar char="•"/>
              <a:defRPr sz="2800"/>
            </a:pPr>
            <a:r>
              <a:t>Gram negatif organizmalar</a:t>
            </a:r>
          </a:p>
          <a:p>
            <a:pPr>
              <a:lnSpc>
                <a:spcPct val="130000"/>
              </a:lnSpc>
              <a:spcBef>
                <a:spcPts val="600"/>
              </a:spcBef>
              <a:buChar char="•"/>
              <a:defRPr sz="2800"/>
            </a:pPr>
            <a:r>
              <a:t>Gram pozitif organizmalar</a:t>
            </a:r>
          </a:p>
          <a:p>
            <a:pPr>
              <a:lnSpc>
                <a:spcPct val="130000"/>
              </a:lnSpc>
              <a:spcBef>
                <a:spcPts val="600"/>
              </a:spcBef>
              <a:buChar char="•"/>
              <a:defRPr sz="2800"/>
            </a:pPr>
            <a:r>
              <a:t>Fungal organizmalar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eptik şok"/>
          <p:cNvSpPr txBox="1">
            <a:spLocks noGrp="1"/>
          </p:cNvSpPr>
          <p:nvPr>
            <p:ph type="title"/>
          </p:nvPr>
        </p:nvSpPr>
        <p:spPr>
          <a:xfrm>
            <a:off x="468312" y="115887"/>
            <a:ext cx="8229601" cy="1143001"/>
          </a:xfrm>
          <a:prstGeom prst="rect">
            <a:avLst/>
          </a:prstGeom>
        </p:spPr>
        <p:txBody>
          <a:bodyPr/>
          <a:lstStyle>
            <a:lvl1pPr>
              <a:defRPr sz="3600" b="1" u="sng"/>
            </a:lvl1pPr>
          </a:lstStyle>
          <a:p>
            <a:r>
              <a:t>Septik şok</a:t>
            </a:r>
          </a:p>
        </p:txBody>
      </p:sp>
      <p:sp>
        <p:nvSpPr>
          <p:cNvPr id="107" name="Septik tablo enfeksiyon odakları nedeniyle oluşan inflamatuvar cevap sonucunda oluşur.…"/>
          <p:cNvSpPr txBox="1">
            <a:spLocks noGrp="1"/>
          </p:cNvSpPr>
          <p:nvPr>
            <p:ph type="body" idx="1"/>
          </p:nvPr>
        </p:nvSpPr>
        <p:spPr>
          <a:xfrm>
            <a:off x="250825" y="1457325"/>
            <a:ext cx="8569325" cy="50673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spcBef>
                <a:spcPts val="600"/>
              </a:spcBef>
              <a:buChar char="•"/>
              <a:defRPr sz="2800"/>
            </a:pPr>
            <a:r>
              <a:t>Septik tablo enfeksiyon odakları nedeniyle oluşan inflamatuvar cevap sonucunda oluşur.</a:t>
            </a:r>
          </a:p>
          <a:p>
            <a:pPr>
              <a:lnSpc>
                <a:spcPct val="110000"/>
              </a:lnSpc>
              <a:buChar char="•"/>
              <a:defRPr sz="2800"/>
            </a:pPr>
            <a:endParaRPr/>
          </a:p>
          <a:p>
            <a:pPr>
              <a:lnSpc>
                <a:spcPct val="110000"/>
              </a:lnSpc>
              <a:spcBef>
                <a:spcPts val="600"/>
              </a:spcBef>
              <a:buChar char="•"/>
              <a:defRPr sz="2800"/>
            </a:pPr>
            <a:r>
              <a:t>Çeşitli mediyatörlerin üretimindeki artış </a:t>
            </a:r>
          </a:p>
          <a:p>
            <a:pPr>
              <a:lnSpc>
                <a:spcPct val="110000"/>
              </a:lnSpc>
              <a:spcBef>
                <a:spcPts val="600"/>
              </a:spcBef>
              <a:buSzTx/>
              <a:buNone/>
              <a:defRPr sz="2800"/>
            </a:pPr>
            <a:r>
              <a:t>	</a:t>
            </a:r>
            <a:r>
              <a:rPr i="1"/>
              <a:t>renal, pulmoner ve merkezi sinir sistemi</a:t>
            </a:r>
            <a:r>
              <a:t> disfonksiyonuna neden olur</a:t>
            </a:r>
          </a:p>
          <a:p>
            <a:pPr>
              <a:lnSpc>
                <a:spcPct val="110000"/>
              </a:lnSpc>
              <a:buChar char="•"/>
              <a:defRPr sz="2800"/>
            </a:pPr>
            <a:endParaRPr/>
          </a:p>
          <a:p>
            <a:pPr>
              <a:lnSpc>
                <a:spcPct val="110000"/>
              </a:lnSpc>
              <a:spcBef>
                <a:spcPts val="600"/>
              </a:spcBef>
              <a:buChar char="•"/>
              <a:defRPr sz="2800"/>
            </a:pPr>
            <a:r>
              <a:t>Bazı mediyatörler hücresel hasara neden olabilirler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eptik şokta klinik tablo"/>
          <p:cNvSpPr txBox="1">
            <a:spLocks noGrp="1"/>
          </p:cNvSpPr>
          <p:nvPr>
            <p:ph type="title"/>
          </p:nvPr>
        </p:nvSpPr>
        <p:spPr>
          <a:xfrm>
            <a:off x="468312" y="-1"/>
            <a:ext cx="8229601" cy="1143002"/>
          </a:xfrm>
          <a:prstGeom prst="rect">
            <a:avLst/>
          </a:prstGeom>
        </p:spPr>
        <p:txBody>
          <a:bodyPr/>
          <a:lstStyle>
            <a:lvl1pPr>
              <a:defRPr sz="3600" b="1" u="sng"/>
            </a:lvl1pPr>
          </a:lstStyle>
          <a:p>
            <a:r>
              <a:t>Septik şokta klinik tablo</a:t>
            </a:r>
          </a:p>
        </p:txBody>
      </p:sp>
      <p:sp>
        <p:nvSpPr>
          <p:cNvPr id="110" name="Ateş veya hipotermi…"/>
          <p:cNvSpPr txBox="1">
            <a:spLocks noGrp="1"/>
          </p:cNvSpPr>
          <p:nvPr>
            <p:ph type="body" idx="1"/>
          </p:nvPr>
        </p:nvSpPr>
        <p:spPr>
          <a:xfrm>
            <a:off x="468312" y="1268412"/>
            <a:ext cx="8229601" cy="5184776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spcBef>
                <a:spcPts val="600"/>
              </a:spcBef>
              <a:buChar char="•"/>
              <a:defRPr sz="2800"/>
            </a:pPr>
            <a:r>
              <a:t>Ateş veya hipotermi</a:t>
            </a:r>
          </a:p>
          <a:p>
            <a:pPr>
              <a:lnSpc>
                <a:spcPct val="110000"/>
              </a:lnSpc>
              <a:spcBef>
                <a:spcPts val="600"/>
              </a:spcBef>
              <a:buChar char="•"/>
              <a:defRPr sz="2800"/>
            </a:pPr>
            <a:r>
              <a:t>Lökosiitoz veya lökopeni</a:t>
            </a:r>
          </a:p>
          <a:p>
            <a:pPr>
              <a:lnSpc>
                <a:spcPct val="110000"/>
              </a:lnSpc>
              <a:spcBef>
                <a:spcPts val="600"/>
              </a:spcBef>
              <a:buChar char="•"/>
              <a:defRPr sz="2800"/>
            </a:pPr>
            <a:r>
              <a:t>Takipne ve Taşikardi</a:t>
            </a:r>
          </a:p>
          <a:p>
            <a:pPr>
              <a:lnSpc>
                <a:spcPct val="110000"/>
              </a:lnSpc>
              <a:spcBef>
                <a:spcPts val="600"/>
              </a:spcBef>
              <a:buChar char="•"/>
              <a:defRPr sz="2800"/>
            </a:pPr>
            <a:r>
              <a:t>Organ fonksiyon bozuklukları</a:t>
            </a:r>
          </a:p>
          <a:p>
            <a:pPr>
              <a:lnSpc>
                <a:spcPct val="110000"/>
              </a:lnSpc>
              <a:spcBef>
                <a:spcPts val="600"/>
              </a:spcBef>
              <a:buSzTx/>
              <a:buNone/>
              <a:defRPr sz="2800"/>
            </a:pPr>
            <a:r>
              <a:t>		Mental değişiklikler</a:t>
            </a:r>
          </a:p>
          <a:p>
            <a:pPr>
              <a:lnSpc>
                <a:spcPct val="110000"/>
              </a:lnSpc>
              <a:spcBef>
                <a:spcPts val="600"/>
              </a:spcBef>
              <a:buSzTx/>
              <a:buNone/>
              <a:defRPr sz="2800"/>
            </a:pPr>
            <a:r>
              <a:t>		Hipoksi</a:t>
            </a:r>
          </a:p>
          <a:p>
            <a:pPr>
              <a:lnSpc>
                <a:spcPct val="110000"/>
              </a:lnSpc>
              <a:spcBef>
                <a:spcPts val="600"/>
              </a:spcBef>
              <a:buSzTx/>
              <a:buNone/>
              <a:defRPr sz="2800"/>
            </a:pPr>
            <a:r>
              <a:t>		Oligüri</a:t>
            </a:r>
          </a:p>
          <a:p>
            <a:pPr>
              <a:lnSpc>
                <a:spcPct val="80000"/>
              </a:lnSpc>
              <a:buSzTx/>
              <a:buNone/>
              <a:defRPr sz="2800"/>
            </a:pPr>
            <a:endParaRPr/>
          </a:p>
          <a:p>
            <a:pPr>
              <a:lnSpc>
                <a:spcPct val="80000"/>
              </a:lnSpc>
              <a:spcBef>
                <a:spcPts val="600"/>
              </a:spcBef>
              <a:buSzTx/>
              <a:buNone/>
              <a:defRPr sz="2800"/>
            </a:pPr>
            <a:r>
              <a:t>(Gram negatif ve gram pozitif organizmalar farklı </a:t>
            </a:r>
          </a:p>
          <a:p>
            <a:pPr>
              <a:lnSpc>
                <a:spcPct val="80000"/>
              </a:lnSpc>
              <a:spcBef>
                <a:spcPts val="600"/>
              </a:spcBef>
              <a:buSzTx/>
              <a:buNone/>
              <a:defRPr sz="2800"/>
            </a:pPr>
            <a:r>
              <a:t>klinik tablolara yol açabilirler ! )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eptik şokta mediyatörler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sz="3600" b="1" u="sng"/>
            </a:lvl1pPr>
          </a:lstStyle>
          <a:p>
            <a:r>
              <a:t>Septik şokta mediyatörler</a:t>
            </a:r>
          </a:p>
        </p:txBody>
      </p:sp>
      <p:sp>
        <p:nvSpPr>
          <p:cNvPr id="113" name="Prostaglandinler,…"/>
          <p:cNvSpPr txBox="1">
            <a:spLocks noGrp="1"/>
          </p:cNvSpPr>
          <p:nvPr>
            <p:ph type="body" sz="half" idx="1"/>
          </p:nvPr>
        </p:nvSpPr>
        <p:spPr>
          <a:xfrm>
            <a:off x="395287" y="1557337"/>
            <a:ext cx="4392613" cy="4492626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600"/>
              </a:spcBef>
              <a:buSzTx/>
              <a:buNone/>
              <a:defRPr sz="2800"/>
            </a:pPr>
            <a:r>
              <a:t>Prostaglandinler, </a:t>
            </a:r>
          </a:p>
          <a:p>
            <a:pPr>
              <a:lnSpc>
                <a:spcPct val="90000"/>
              </a:lnSpc>
              <a:spcBef>
                <a:spcPts val="600"/>
              </a:spcBef>
              <a:buSzTx/>
              <a:buNone/>
              <a:defRPr sz="2800"/>
            </a:pPr>
            <a:r>
              <a:t>Bradikinin</a:t>
            </a:r>
          </a:p>
          <a:p>
            <a:pPr>
              <a:lnSpc>
                <a:spcPct val="90000"/>
              </a:lnSpc>
              <a:spcBef>
                <a:spcPts val="600"/>
              </a:spcBef>
              <a:buSzTx/>
              <a:buNone/>
              <a:defRPr sz="2800"/>
            </a:pPr>
            <a:r>
              <a:t>Endotoksin</a:t>
            </a:r>
          </a:p>
          <a:p>
            <a:pPr>
              <a:lnSpc>
                <a:spcPct val="90000"/>
              </a:lnSpc>
              <a:spcBef>
                <a:spcPts val="600"/>
              </a:spcBef>
              <a:buSzTx/>
              <a:buNone/>
              <a:defRPr sz="2800"/>
            </a:pPr>
            <a:r>
              <a:t>Serbest oksijen radikalleri</a:t>
            </a:r>
          </a:p>
          <a:p>
            <a:pPr>
              <a:lnSpc>
                <a:spcPct val="90000"/>
              </a:lnSpc>
              <a:spcBef>
                <a:spcPts val="600"/>
              </a:spcBef>
              <a:buSzTx/>
              <a:buNone/>
              <a:defRPr sz="2800"/>
            </a:pPr>
            <a:r>
              <a:t>TNF</a:t>
            </a:r>
          </a:p>
          <a:p>
            <a:pPr>
              <a:lnSpc>
                <a:spcPct val="90000"/>
              </a:lnSpc>
              <a:spcBef>
                <a:spcPts val="600"/>
              </a:spcBef>
              <a:buSzTx/>
              <a:buNone/>
              <a:defRPr sz="2800"/>
            </a:pPr>
            <a:r>
              <a:t>Komploment</a:t>
            </a:r>
          </a:p>
          <a:p>
            <a:pPr>
              <a:lnSpc>
                <a:spcPct val="90000"/>
              </a:lnSpc>
              <a:spcBef>
                <a:spcPts val="600"/>
              </a:spcBef>
              <a:buSzTx/>
              <a:buNone/>
              <a:defRPr sz="2800"/>
            </a:pPr>
            <a:r>
              <a:t>NO</a:t>
            </a:r>
          </a:p>
          <a:p>
            <a:pPr>
              <a:lnSpc>
                <a:spcPct val="90000"/>
              </a:lnSpc>
              <a:spcBef>
                <a:spcPts val="600"/>
              </a:spcBef>
              <a:buSzTx/>
              <a:buNone/>
              <a:defRPr sz="2800"/>
            </a:pPr>
            <a:r>
              <a:t>PAF</a:t>
            </a:r>
          </a:p>
          <a:p>
            <a:pPr>
              <a:lnSpc>
                <a:spcPct val="90000"/>
              </a:lnSpc>
              <a:spcBef>
                <a:spcPts val="600"/>
              </a:spcBef>
              <a:buSzTx/>
              <a:buNone/>
              <a:defRPr sz="2800"/>
            </a:pPr>
            <a:r>
              <a:t>Lökotrienler</a:t>
            </a:r>
          </a:p>
        </p:txBody>
      </p:sp>
      <p:sp>
        <p:nvSpPr>
          <p:cNvPr id="114" name="Histamin…"/>
          <p:cNvSpPr txBox="1"/>
          <p:nvPr/>
        </p:nvSpPr>
        <p:spPr>
          <a:xfrm>
            <a:off x="5435600" y="1522412"/>
            <a:ext cx="3024188" cy="25501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2900" indent="-342900">
              <a:lnSpc>
                <a:spcPct val="80000"/>
              </a:lnSpc>
              <a:spcBef>
                <a:spcPts val="600"/>
              </a:spcBef>
              <a:defRPr sz="2800"/>
            </a:pPr>
            <a:r>
              <a:t>Histamin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defRPr sz="2800"/>
            </a:pPr>
            <a:r>
              <a:t>Katekolaminler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defRPr sz="2800"/>
            </a:pPr>
            <a:r>
              <a:t>Interlökin I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defRPr sz="2800"/>
            </a:pPr>
            <a:r>
              <a:t>Interlökin 6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defRPr sz="2800"/>
            </a:pPr>
            <a:r>
              <a:t>Endotelin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defRPr sz="2800"/>
            </a:pPr>
            <a:r>
              <a:t>β- Endorfinler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ŞOK"/>
          <p:cNvSpPr txBox="1">
            <a:spLocks noGrp="1"/>
          </p:cNvSpPr>
          <p:nvPr>
            <p:ph type="title"/>
          </p:nvPr>
        </p:nvSpPr>
        <p:spPr>
          <a:xfrm>
            <a:off x="468312" y="-1"/>
            <a:ext cx="8229601" cy="1143002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r>
              <a:t>ŞOK</a:t>
            </a:r>
          </a:p>
        </p:txBody>
      </p:sp>
      <p:sp>
        <p:nvSpPr>
          <p:cNvPr id="59" name="Oksijen dağılımı ve kullanımında bozukluk…"/>
          <p:cNvSpPr txBox="1">
            <a:spLocks noGrp="1"/>
          </p:cNvSpPr>
          <p:nvPr>
            <p:ph type="body" idx="1"/>
          </p:nvPr>
        </p:nvSpPr>
        <p:spPr>
          <a:xfrm>
            <a:off x="250825" y="1196975"/>
            <a:ext cx="8497888" cy="532765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30000"/>
              </a:lnSpc>
              <a:spcBef>
                <a:spcPts val="600"/>
              </a:spcBef>
              <a:buChar char="•"/>
              <a:defRPr sz="2800"/>
            </a:pPr>
            <a:r>
              <a:t>Oksijen dağılımı ve kullanımında bozukluk</a:t>
            </a:r>
          </a:p>
          <a:p>
            <a:pPr>
              <a:lnSpc>
                <a:spcPct val="130000"/>
              </a:lnSpc>
              <a:spcBef>
                <a:spcPts val="600"/>
              </a:spcBef>
              <a:buChar char="•"/>
              <a:defRPr sz="2800"/>
            </a:pPr>
            <a:r>
              <a:t>Hücresel hipoksi ve organ disfonksiyonu</a:t>
            </a:r>
          </a:p>
          <a:p>
            <a:pPr>
              <a:lnSpc>
                <a:spcPct val="130000"/>
              </a:lnSpc>
              <a:spcBef>
                <a:spcPts val="600"/>
              </a:spcBef>
              <a:buChar char="•"/>
              <a:defRPr sz="2800"/>
            </a:pPr>
            <a:r>
              <a:t>Genelde olayın başlangıç nedenine göre sınıflandırılır</a:t>
            </a:r>
          </a:p>
          <a:p>
            <a:pPr>
              <a:lnSpc>
                <a:spcPct val="130000"/>
              </a:lnSpc>
              <a:spcBef>
                <a:spcPts val="600"/>
              </a:spcBef>
              <a:buChar char="•"/>
              <a:defRPr sz="2800"/>
            </a:pPr>
            <a:r>
              <a:t>Sonuçta respiratuar yolla ATP üretimi azalır</a:t>
            </a:r>
          </a:p>
          <a:p>
            <a:pPr>
              <a:lnSpc>
                <a:spcPct val="130000"/>
              </a:lnSpc>
              <a:spcBef>
                <a:spcPts val="600"/>
              </a:spcBef>
              <a:buChar char="•"/>
              <a:defRPr sz="2800"/>
            </a:pPr>
            <a:r>
              <a:t>Anaerobik yolla enerji üretimi ön plana çıkar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eptik şokta tedavi"/>
          <p:cNvSpPr txBox="1">
            <a:spLocks noGrp="1"/>
          </p:cNvSpPr>
          <p:nvPr>
            <p:ph type="title"/>
          </p:nvPr>
        </p:nvSpPr>
        <p:spPr>
          <a:xfrm>
            <a:off x="468312" y="-1"/>
            <a:ext cx="8229601" cy="1143002"/>
          </a:xfrm>
          <a:prstGeom prst="rect">
            <a:avLst/>
          </a:prstGeom>
        </p:spPr>
        <p:txBody>
          <a:bodyPr/>
          <a:lstStyle>
            <a:lvl1pPr>
              <a:defRPr sz="3600" b="1" u="sng"/>
            </a:lvl1pPr>
          </a:lstStyle>
          <a:p>
            <a:r>
              <a:t>Septik şokta tedavi</a:t>
            </a:r>
          </a:p>
        </p:txBody>
      </p:sp>
      <p:sp>
        <p:nvSpPr>
          <p:cNvPr id="117" name="Enfeksiyon odağının eradikasyonu…"/>
          <p:cNvSpPr txBox="1">
            <a:spLocks noGrp="1"/>
          </p:cNvSpPr>
          <p:nvPr>
            <p:ph type="body" idx="1"/>
          </p:nvPr>
        </p:nvSpPr>
        <p:spPr>
          <a:xfrm>
            <a:off x="250825" y="1125537"/>
            <a:ext cx="8496300" cy="5400676"/>
          </a:xfrm>
          <a:prstGeom prst="rect">
            <a:avLst/>
          </a:prstGeom>
        </p:spPr>
        <p:txBody>
          <a:bodyPr/>
          <a:lstStyle/>
          <a:p>
            <a:pPr marL="533400" indent="-533400">
              <a:lnSpc>
                <a:spcPct val="120000"/>
              </a:lnSpc>
              <a:spcBef>
                <a:spcPts val="600"/>
              </a:spcBef>
              <a:buAutoNum type="alphaLcParenR"/>
              <a:defRPr sz="2800" b="1" i="1"/>
            </a:pPr>
            <a:r>
              <a:t>Enfeksiyon odağının eradikasyonu</a:t>
            </a:r>
          </a:p>
          <a:p>
            <a:pPr marL="533400" indent="-533400">
              <a:lnSpc>
                <a:spcPct val="120000"/>
              </a:lnSpc>
              <a:spcBef>
                <a:spcPts val="600"/>
              </a:spcBef>
              <a:buChar char="•"/>
              <a:defRPr sz="2800"/>
            </a:pPr>
            <a:r>
              <a:t>Uygun antibiyotik tedavisi</a:t>
            </a:r>
          </a:p>
          <a:p>
            <a:pPr marL="914400" lvl="1" indent="-457200">
              <a:spcBef>
                <a:spcPts val="0"/>
              </a:spcBef>
              <a:defRPr sz="2400"/>
            </a:pPr>
            <a:r>
              <a:t>önce geniş spektrum</a:t>
            </a:r>
          </a:p>
          <a:p>
            <a:pPr marL="914400" lvl="1" indent="-457200">
              <a:spcBef>
                <a:spcPts val="0"/>
              </a:spcBef>
              <a:defRPr sz="2400"/>
            </a:pPr>
            <a:r>
              <a:t>kültür sonuçlarına göre tedavinin 	düzenlenmesi</a:t>
            </a:r>
          </a:p>
          <a:p>
            <a:pPr marL="533400" indent="-533400">
              <a:spcBef>
                <a:spcPts val="600"/>
              </a:spcBef>
              <a:buChar char="•"/>
              <a:defRPr sz="2800"/>
            </a:pPr>
            <a:r>
              <a:t>Pürülan koleksiyonların uzaklaştırılması</a:t>
            </a:r>
          </a:p>
          <a:p>
            <a:pPr marL="533400" indent="-533400">
              <a:spcBef>
                <a:spcPts val="600"/>
              </a:spcBef>
              <a:buChar char="•"/>
              <a:defRPr sz="2800"/>
            </a:pPr>
            <a:r>
              <a:t>Nekrotik dokuların uzaklaştırılması</a:t>
            </a:r>
          </a:p>
          <a:p>
            <a:pPr marL="533400" indent="-533400">
              <a:buChar char="•"/>
              <a:defRPr sz="2800"/>
            </a:pPr>
            <a:endParaRPr/>
          </a:p>
          <a:p>
            <a:pPr marL="533400" indent="-533400">
              <a:spcBef>
                <a:spcPts val="600"/>
              </a:spcBef>
              <a:buSzTx/>
              <a:buNone/>
              <a:defRPr sz="2800" b="1" i="1"/>
            </a:pPr>
            <a:r>
              <a:t>b) Hemodinamik destek</a:t>
            </a:r>
          </a:p>
          <a:p>
            <a:pPr marL="533400" indent="-533400">
              <a:spcBef>
                <a:spcPts val="600"/>
              </a:spcBef>
              <a:buChar char="•"/>
              <a:defRPr sz="2800"/>
            </a:pPr>
            <a:r>
              <a:t>Volüm desteği</a:t>
            </a:r>
          </a:p>
          <a:p>
            <a:pPr marL="533400" indent="-533400">
              <a:spcBef>
                <a:spcPts val="600"/>
              </a:spcBef>
              <a:buChar char="•"/>
              <a:defRPr sz="2800"/>
            </a:pPr>
            <a:r>
              <a:t>Vazoaktif ajanlar (dopamin, dobutamin,epinefrin)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D) Nörojenik Şok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r>
              <a:t>D) Nörojenik Şok</a:t>
            </a:r>
          </a:p>
        </p:txBody>
      </p:sp>
      <p:sp>
        <p:nvSpPr>
          <p:cNvPr id="120" name="Spinal kord yaralanması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130000"/>
              </a:lnSpc>
              <a:spcBef>
                <a:spcPts val="600"/>
              </a:spcBef>
              <a:buChar char="•"/>
              <a:defRPr sz="2800"/>
            </a:pPr>
            <a:r>
              <a:t>Spinal kord yaralanması</a:t>
            </a:r>
          </a:p>
          <a:p>
            <a:pPr>
              <a:lnSpc>
                <a:spcPct val="130000"/>
              </a:lnSpc>
              <a:spcBef>
                <a:spcPts val="600"/>
              </a:spcBef>
              <a:buChar char="•"/>
              <a:defRPr sz="2800"/>
            </a:pPr>
            <a:r>
              <a:t>Bölgesel anestezi</a:t>
            </a:r>
          </a:p>
          <a:p>
            <a:pPr>
              <a:lnSpc>
                <a:spcPct val="130000"/>
              </a:lnSpc>
              <a:spcBef>
                <a:spcPts val="600"/>
              </a:spcBef>
              <a:buChar char="•"/>
              <a:defRPr sz="2800"/>
            </a:pPr>
            <a:r>
              <a:t>Otonomik blokaja neden olan ilaçlar</a:t>
            </a:r>
          </a:p>
          <a:p>
            <a:pPr>
              <a:lnSpc>
                <a:spcPct val="130000"/>
              </a:lnSpc>
              <a:buSzTx/>
              <a:buNone/>
              <a:defRPr sz="2800"/>
            </a:pPr>
            <a:endParaRPr/>
          </a:p>
          <a:p>
            <a:pPr>
              <a:lnSpc>
                <a:spcPct val="130000"/>
              </a:lnSpc>
              <a:spcBef>
                <a:spcPts val="600"/>
              </a:spcBef>
              <a:buSzTx/>
              <a:buNone/>
              <a:defRPr sz="2800" b="1" i="1" u="sng"/>
            </a:pPr>
            <a:r>
              <a:t>Fizyolpatoloji</a:t>
            </a:r>
          </a:p>
          <a:p>
            <a:pPr>
              <a:lnSpc>
                <a:spcPct val="130000"/>
              </a:lnSpc>
              <a:spcBef>
                <a:spcPts val="600"/>
              </a:spcBef>
              <a:buSzTx/>
              <a:buNone/>
              <a:defRPr sz="2800"/>
            </a:pPr>
            <a:r>
              <a:t>Sempatik tonüsün kaybolması nedeni ile </a:t>
            </a:r>
          </a:p>
          <a:p>
            <a:pPr>
              <a:lnSpc>
                <a:spcPct val="130000"/>
              </a:lnSpc>
              <a:spcBef>
                <a:spcPts val="600"/>
              </a:spcBef>
              <a:buSzTx/>
              <a:buNone/>
              <a:defRPr sz="2800"/>
            </a:pPr>
            <a:r>
              <a:t>oluşan venöz göllenme 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Nörojenik şokta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sz="3600" b="1" u="sng"/>
            </a:lvl1pPr>
          </a:lstStyle>
          <a:p>
            <a:r>
              <a:t>Nörojenik şokta</a:t>
            </a:r>
          </a:p>
        </p:txBody>
      </p:sp>
      <p:sp>
        <p:nvSpPr>
          <p:cNvPr id="123" name="Tanı…"/>
          <p:cNvSpPr txBox="1">
            <a:spLocks noGrp="1"/>
          </p:cNvSpPr>
          <p:nvPr>
            <p:ph type="body" sz="half" idx="1"/>
          </p:nvPr>
        </p:nvSpPr>
        <p:spPr>
          <a:xfrm>
            <a:off x="468312" y="1773237"/>
            <a:ext cx="4114801" cy="4781551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buSzTx/>
              <a:buNone/>
              <a:defRPr sz="2800" b="1" i="1" u="sng"/>
            </a:pPr>
            <a:r>
              <a:t>Tanı </a:t>
            </a:r>
          </a:p>
          <a:p>
            <a:pPr>
              <a:spcBef>
                <a:spcPts val="600"/>
              </a:spcBef>
              <a:buChar char="•"/>
              <a:defRPr sz="2800"/>
            </a:pPr>
            <a:r>
              <a:t>Altta yatan nedenin değerlendirilmesi</a:t>
            </a:r>
          </a:p>
          <a:p>
            <a:pPr>
              <a:spcBef>
                <a:spcPts val="600"/>
              </a:spcBef>
              <a:buChar char="•"/>
              <a:defRPr sz="2800"/>
            </a:pPr>
            <a:r>
              <a:t>Kan basıncı düşüklüğü</a:t>
            </a:r>
          </a:p>
          <a:p>
            <a:pPr>
              <a:spcBef>
                <a:spcPts val="600"/>
              </a:spcBef>
              <a:buChar char="•"/>
              <a:defRPr sz="2800"/>
            </a:pPr>
            <a:r>
              <a:t>Kalp hızı düşüktür</a:t>
            </a:r>
          </a:p>
          <a:p>
            <a:pPr>
              <a:spcBef>
                <a:spcPts val="600"/>
              </a:spcBef>
              <a:buChar char="•"/>
              <a:defRPr sz="2800"/>
            </a:pPr>
            <a:r>
              <a:t>Kuru, sıcak pembe cilt</a:t>
            </a:r>
          </a:p>
        </p:txBody>
      </p:sp>
      <p:sp>
        <p:nvSpPr>
          <p:cNvPr id="124" name="Tedavi…"/>
          <p:cNvSpPr txBox="1"/>
          <p:nvPr/>
        </p:nvSpPr>
        <p:spPr>
          <a:xfrm>
            <a:off x="4787900" y="1844675"/>
            <a:ext cx="4114800" cy="22824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2900" indent="-342900">
              <a:spcBef>
                <a:spcPts val="600"/>
              </a:spcBef>
              <a:defRPr sz="2800" b="1" i="1" u="sng"/>
            </a:pPr>
            <a:r>
              <a:t>Tedavi</a:t>
            </a:r>
          </a:p>
          <a:p>
            <a:pPr marL="342900" indent="-342900">
              <a:spcBef>
                <a:spcPts val="600"/>
              </a:spcBef>
              <a:buSzPct val="100000"/>
              <a:buChar char="•"/>
              <a:defRPr sz="2800"/>
            </a:pPr>
            <a:r>
              <a:t>Volüm replasmanı</a:t>
            </a:r>
          </a:p>
          <a:p>
            <a:pPr marL="342900" indent="-342900">
              <a:spcBef>
                <a:spcPts val="600"/>
              </a:spcBef>
              <a:buSzPct val="100000"/>
              <a:buChar char="•"/>
              <a:defRPr sz="2800"/>
            </a:pPr>
            <a:r>
              <a:t>Vazoaktif ajanlar</a:t>
            </a:r>
          </a:p>
          <a:p>
            <a:pPr marL="742950" lvl="1" indent="-285750">
              <a:buSzPct val="100000"/>
              <a:buChar char="–"/>
              <a:defRPr sz="2800"/>
            </a:pPr>
            <a:r>
              <a:t>Efedrin</a:t>
            </a:r>
          </a:p>
          <a:p>
            <a:pPr marL="742950" lvl="1" indent="-285750">
              <a:buSzPct val="100000"/>
              <a:buChar char="–"/>
              <a:defRPr sz="2800"/>
            </a:pPr>
            <a:r>
              <a:t>Penilefrin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E) Anaflaktik şok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r>
              <a:t>E) Anaflaktik şok</a:t>
            </a:r>
          </a:p>
        </p:txBody>
      </p:sp>
      <p:sp>
        <p:nvSpPr>
          <p:cNvPr id="127" name="1 / 10.000 hospitalize hastada ortada ortaya çıkabilir…"/>
          <p:cNvSpPr txBox="1">
            <a:spLocks noGrp="1"/>
          </p:cNvSpPr>
          <p:nvPr>
            <p:ph type="body" idx="1"/>
          </p:nvPr>
        </p:nvSpPr>
        <p:spPr>
          <a:xfrm>
            <a:off x="457200" y="1600199"/>
            <a:ext cx="8229600" cy="4924427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spcBef>
                <a:spcPts val="600"/>
              </a:spcBef>
              <a:buChar char="•"/>
              <a:defRPr sz="2800"/>
            </a:pPr>
            <a:r>
              <a:t>1 / 10.000 hospitalize hastada ortada ortaya çıkabilir</a:t>
            </a:r>
          </a:p>
          <a:p>
            <a:pPr>
              <a:lnSpc>
                <a:spcPct val="120000"/>
              </a:lnSpc>
              <a:spcBef>
                <a:spcPts val="600"/>
              </a:spcBef>
              <a:buChar char="•"/>
              <a:defRPr sz="2800"/>
            </a:pPr>
            <a:r>
              <a:t>% 10 mortaldir</a:t>
            </a:r>
          </a:p>
          <a:p>
            <a:pPr>
              <a:lnSpc>
                <a:spcPct val="120000"/>
              </a:lnSpc>
              <a:spcBef>
                <a:spcPts val="600"/>
              </a:spcBef>
              <a:buChar char="•"/>
              <a:defRPr sz="2800"/>
            </a:pPr>
            <a:r>
              <a:t>İlaçlar: Özellikle antibiyotikler</a:t>
            </a:r>
          </a:p>
          <a:p>
            <a:pPr>
              <a:lnSpc>
                <a:spcPct val="120000"/>
              </a:lnSpc>
              <a:spcBef>
                <a:spcPts val="600"/>
              </a:spcBef>
              <a:buSzTx/>
              <a:buNone/>
              <a:defRPr sz="2800"/>
            </a:pPr>
            <a:r>
              <a:t>	Kontrast maddeler</a:t>
            </a:r>
          </a:p>
          <a:p>
            <a:pPr>
              <a:lnSpc>
                <a:spcPct val="120000"/>
              </a:lnSpc>
              <a:spcBef>
                <a:spcPts val="600"/>
              </a:spcBef>
              <a:buSzTx/>
              <a:buNone/>
              <a:defRPr sz="2800"/>
            </a:pPr>
            <a:r>
              <a:t>	Plasma ürünleri</a:t>
            </a:r>
          </a:p>
          <a:p>
            <a:pPr>
              <a:lnSpc>
                <a:spcPct val="120000"/>
              </a:lnSpc>
              <a:spcBef>
                <a:spcPts val="600"/>
              </a:spcBef>
              <a:buChar char="•"/>
              <a:defRPr sz="2800"/>
            </a:pPr>
            <a:r>
              <a:t>Histamin ve benzeri diğer vazoaktif ajanların salınımında artış !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Anaflaktik şokta tanı"/>
          <p:cNvSpPr txBox="1">
            <a:spLocks noGrp="1"/>
          </p:cNvSpPr>
          <p:nvPr>
            <p:ph type="title"/>
          </p:nvPr>
        </p:nvSpPr>
        <p:spPr>
          <a:xfrm>
            <a:off x="395287" y="-1"/>
            <a:ext cx="8229601" cy="1143002"/>
          </a:xfrm>
          <a:prstGeom prst="rect">
            <a:avLst/>
          </a:prstGeom>
        </p:spPr>
        <p:txBody>
          <a:bodyPr/>
          <a:lstStyle>
            <a:lvl1pPr>
              <a:defRPr sz="3600" b="1" u="sng"/>
            </a:lvl1pPr>
          </a:lstStyle>
          <a:p>
            <a:r>
              <a:t>Anaflaktik şokta tanı</a:t>
            </a:r>
          </a:p>
        </p:txBody>
      </p:sp>
      <p:sp>
        <p:nvSpPr>
          <p:cNvPr id="130" name="Klinik bulgular neden olan madde ile karşılaştıktan sonra dakikalar içinde ortaya çıkar…"/>
          <p:cNvSpPr txBox="1">
            <a:spLocks noGrp="1"/>
          </p:cNvSpPr>
          <p:nvPr>
            <p:ph type="body" idx="1"/>
          </p:nvPr>
        </p:nvSpPr>
        <p:spPr>
          <a:xfrm>
            <a:off x="179387" y="1052512"/>
            <a:ext cx="8785226" cy="5805489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spcBef>
                <a:spcPts val="600"/>
              </a:spcBef>
              <a:buChar char="•"/>
              <a:defRPr sz="2800"/>
            </a:pPr>
            <a:r>
              <a:t>Klinik bulgular neden olan madde ile karşılaştıktan sonra dakikalar içinde ortaya çıkar</a:t>
            </a:r>
          </a:p>
          <a:p>
            <a:pPr>
              <a:lnSpc>
                <a:spcPct val="110000"/>
              </a:lnSpc>
              <a:spcBef>
                <a:spcPts val="600"/>
              </a:spcBef>
              <a:buChar char="•"/>
              <a:defRPr sz="2800"/>
            </a:pPr>
            <a:r>
              <a:t>Hipotansiyon, vasküler kollaps</a:t>
            </a:r>
          </a:p>
          <a:p>
            <a:pPr>
              <a:lnSpc>
                <a:spcPct val="110000"/>
              </a:lnSpc>
              <a:spcBef>
                <a:spcPts val="600"/>
              </a:spcBef>
              <a:buChar char="•"/>
              <a:defRPr sz="2800"/>
            </a:pPr>
            <a:r>
              <a:t>Laringeal ödem</a:t>
            </a:r>
          </a:p>
          <a:p>
            <a:pPr>
              <a:lnSpc>
                <a:spcPct val="110000"/>
              </a:lnSpc>
              <a:spcBef>
                <a:spcPts val="600"/>
              </a:spcBef>
              <a:buChar char="•"/>
              <a:defRPr sz="2800"/>
            </a:pPr>
            <a:r>
              <a:t>Bronkospazm</a:t>
            </a:r>
          </a:p>
          <a:p>
            <a:pPr>
              <a:lnSpc>
                <a:spcPct val="110000"/>
              </a:lnSpc>
              <a:spcBef>
                <a:spcPts val="600"/>
              </a:spcBef>
              <a:buChar char="•"/>
              <a:defRPr sz="2800"/>
            </a:pPr>
            <a:r>
              <a:t>Anjioödem</a:t>
            </a:r>
          </a:p>
          <a:p>
            <a:pPr>
              <a:lnSpc>
                <a:spcPct val="110000"/>
              </a:lnSpc>
              <a:spcBef>
                <a:spcPts val="600"/>
              </a:spcBef>
              <a:buChar char="•"/>
              <a:defRPr sz="2800"/>
            </a:pPr>
            <a:r>
              <a:t>Ürtiker</a:t>
            </a:r>
          </a:p>
          <a:p>
            <a:pPr>
              <a:lnSpc>
                <a:spcPct val="110000"/>
              </a:lnSpc>
              <a:spcBef>
                <a:spcPts val="600"/>
              </a:spcBef>
              <a:buChar char="•"/>
              <a:defRPr sz="2800"/>
            </a:pPr>
            <a:r>
              <a:t>Flushing</a:t>
            </a:r>
          </a:p>
          <a:p>
            <a:pPr>
              <a:lnSpc>
                <a:spcPct val="110000"/>
              </a:lnSpc>
              <a:spcBef>
                <a:spcPts val="600"/>
              </a:spcBef>
              <a:buChar char="•"/>
              <a:defRPr sz="2800"/>
            </a:pPr>
            <a:r>
              <a:t>Pulmoner hipertansiyon ve ödem</a:t>
            </a:r>
          </a:p>
          <a:p>
            <a:pPr>
              <a:lnSpc>
                <a:spcPct val="110000"/>
              </a:lnSpc>
              <a:spcBef>
                <a:spcPts val="600"/>
              </a:spcBef>
              <a:buChar char="•"/>
              <a:defRPr sz="2800"/>
            </a:pPr>
            <a:r>
              <a:t>Hemoliz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Anaflaktik şokta tedavi"/>
          <p:cNvSpPr txBox="1">
            <a:spLocks noGrp="1"/>
          </p:cNvSpPr>
          <p:nvPr>
            <p:ph type="title"/>
          </p:nvPr>
        </p:nvSpPr>
        <p:spPr>
          <a:xfrm>
            <a:off x="395287" y="-1"/>
            <a:ext cx="8229601" cy="1143002"/>
          </a:xfrm>
          <a:prstGeom prst="rect">
            <a:avLst/>
          </a:prstGeom>
        </p:spPr>
        <p:txBody>
          <a:bodyPr/>
          <a:lstStyle>
            <a:lvl1pPr>
              <a:defRPr sz="3600" b="1" u="sng"/>
            </a:lvl1pPr>
          </a:lstStyle>
          <a:p>
            <a:r>
              <a:t>Anaflaktik şokta tedavi</a:t>
            </a:r>
          </a:p>
        </p:txBody>
      </p:sp>
      <p:sp>
        <p:nvSpPr>
          <p:cNvPr id="133" name="Antijenin uzaklaştırılması…"/>
          <p:cNvSpPr txBox="1">
            <a:spLocks noGrp="1"/>
          </p:cNvSpPr>
          <p:nvPr>
            <p:ph type="body" idx="1"/>
          </p:nvPr>
        </p:nvSpPr>
        <p:spPr>
          <a:xfrm>
            <a:off x="179387" y="1125537"/>
            <a:ext cx="8713788" cy="547211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spcBef>
                <a:spcPts val="600"/>
              </a:spcBef>
              <a:buChar char="•"/>
              <a:defRPr sz="2800"/>
            </a:pPr>
            <a:r>
              <a:t>Antijenin uzaklaştırılması</a:t>
            </a:r>
          </a:p>
          <a:p>
            <a:pPr>
              <a:lnSpc>
                <a:spcPct val="110000"/>
              </a:lnSpc>
              <a:spcBef>
                <a:spcPts val="600"/>
              </a:spcBef>
              <a:buChar char="•"/>
              <a:defRPr sz="2800"/>
            </a:pPr>
            <a:r>
              <a:t>Güvenli hava yolu: Gerekirse entübasyon</a:t>
            </a:r>
          </a:p>
          <a:p>
            <a:pPr>
              <a:lnSpc>
                <a:spcPct val="110000"/>
              </a:lnSpc>
              <a:spcBef>
                <a:spcPts val="600"/>
              </a:spcBef>
              <a:buChar char="•"/>
              <a:defRPr sz="2800"/>
            </a:pPr>
            <a:r>
              <a:t>İntravenöz sıvı tedavisi</a:t>
            </a:r>
          </a:p>
          <a:p>
            <a:pPr>
              <a:lnSpc>
                <a:spcPct val="110000"/>
              </a:lnSpc>
              <a:spcBef>
                <a:spcPts val="600"/>
              </a:spcBef>
              <a:buChar char="•"/>
              <a:defRPr sz="2800"/>
            </a:pPr>
            <a:r>
              <a:t>Farmakolojik tedavi: 	Epinefrin</a:t>
            </a:r>
          </a:p>
          <a:p>
            <a:pPr>
              <a:lnSpc>
                <a:spcPct val="110000"/>
              </a:lnSpc>
              <a:spcBef>
                <a:spcPts val="600"/>
              </a:spcBef>
              <a:buSzTx/>
              <a:buNone/>
              <a:defRPr sz="2800"/>
            </a:pPr>
            <a:r>
              <a:t>					Glukokortikoid</a:t>
            </a:r>
          </a:p>
          <a:p>
            <a:pPr>
              <a:lnSpc>
                <a:spcPct val="110000"/>
              </a:lnSpc>
              <a:spcBef>
                <a:spcPts val="600"/>
              </a:spcBef>
              <a:buSzTx/>
              <a:buNone/>
              <a:defRPr sz="2800"/>
            </a:pPr>
            <a:r>
              <a:t>					Difenhidramin</a:t>
            </a:r>
          </a:p>
          <a:p>
            <a:pPr>
              <a:lnSpc>
                <a:spcPct val="110000"/>
              </a:lnSpc>
              <a:spcBef>
                <a:spcPts val="600"/>
              </a:spcBef>
              <a:buSzTx/>
              <a:buNone/>
              <a:defRPr sz="2800"/>
            </a:pPr>
            <a:r>
              <a:t>					H</a:t>
            </a:r>
            <a:r>
              <a:rPr baseline="-25000"/>
              <a:t>2</a:t>
            </a:r>
            <a:r>
              <a:t> antagonistleri</a:t>
            </a:r>
          </a:p>
          <a:p>
            <a:pPr>
              <a:lnSpc>
                <a:spcPct val="110000"/>
              </a:lnSpc>
              <a:spcBef>
                <a:spcPts val="600"/>
              </a:spcBef>
              <a:buSzTx/>
              <a:buNone/>
              <a:defRPr sz="2800"/>
            </a:pPr>
            <a:r>
              <a:t>						cimetidin</a:t>
            </a:r>
          </a:p>
          <a:p>
            <a:pPr>
              <a:lnSpc>
                <a:spcPct val="110000"/>
              </a:lnSpc>
              <a:spcBef>
                <a:spcPts val="600"/>
              </a:spcBef>
              <a:buSzTx/>
              <a:buNone/>
              <a:defRPr sz="2800"/>
            </a:pPr>
            <a:r>
              <a:t>						ranitidin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5" name="Tablo"/>
          <p:cNvGraphicFramePr/>
          <p:nvPr/>
        </p:nvGraphicFramePr>
        <p:xfrm>
          <a:off x="355600" y="404812"/>
          <a:ext cx="8502650" cy="5184776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501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9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76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3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32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32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16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32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35348">
                <a:tc gridSpan="8"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800" b="1">
                          <a:solidFill>
                            <a:srgbClr val="FF0000"/>
                          </a:solidFill>
                        </a:rPr>
                        <a:t>Şokta Klinik Tablolar</a:t>
                      </a:r>
                    </a:p>
                  </a:txBody>
                  <a:tcPr marL="45720" marR="45720" horzOverflow="overflow">
                    <a:lnL w="28575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28575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249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 b="1"/>
                        <a:t>Etyoloji</a:t>
                      </a:r>
                    </a:p>
                  </a:txBody>
                  <a:tcPr marL="45720" marR="4572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 b="1"/>
                        <a:t>Cilt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 b="1"/>
                        <a:t>İdrar çıkışı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 b="1"/>
                        <a:t>JVD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 b="1"/>
                        <a:t>Kardiyak indeks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 b="1"/>
                        <a:t>PCWP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 b="1"/>
                        <a:t>SVR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600" b="1"/>
                      </a:pPr>
                      <a:r>
                        <a:t>M</a:t>
                      </a:r>
                      <a:r>
                        <a:rPr baseline="-25000"/>
                        <a:t>VO2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2821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b="1"/>
                        <a:t>Hipovolemik</a:t>
                      </a:r>
                    </a:p>
                  </a:txBody>
                  <a:tcPr marL="45720" marR="4572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/>
                      </a:pPr>
                      <a:r>
                        <a:t>Soğuk</a:t>
                      </a:r>
                    </a:p>
                    <a:p>
                      <a:pPr algn="l">
                        <a:defRPr sz="1600"/>
                      </a:pPr>
                      <a:r>
                        <a:t>Soluk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↓  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↓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↓  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600"/>
                      </a:pPr>
                      <a:r>
                        <a:t>↓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↑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↓  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2821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b="1"/>
                        <a:t>Kardiyojenik</a:t>
                      </a:r>
                    </a:p>
                  </a:txBody>
                  <a:tcPr marL="45720" marR="4572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/>
                      </a:pPr>
                      <a:r>
                        <a:t>Soğuk</a:t>
                      </a:r>
                    </a:p>
                    <a:p>
                      <a:pPr algn="l">
                        <a:defRPr sz="1600"/>
                      </a:pPr>
                      <a:r>
                        <a:t>Soluk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↓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>
                          <a:solidFill>
                            <a:srgbClr val="FF0000"/>
                          </a:solidFill>
                        </a:rPr>
                        <a:t>↑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↓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>
                          <a:solidFill>
                            <a:srgbClr val="FF0000"/>
                          </a:solidFill>
                        </a:rPr>
                        <a:t>↑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↑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↓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2821">
                <a:tc>
                  <a:txBody>
                    <a:bodyPr/>
                    <a:lstStyle/>
                    <a:p>
                      <a:pPr algn="l">
                        <a:defRPr sz="1600" b="1"/>
                      </a:pPr>
                      <a:r>
                        <a:t>Erken </a:t>
                      </a:r>
                    </a:p>
                    <a:p>
                      <a:pPr algn="l">
                        <a:defRPr sz="1600" b="1"/>
                      </a:pPr>
                      <a:r>
                        <a:t>Septik</a:t>
                      </a:r>
                    </a:p>
                  </a:txBody>
                  <a:tcPr marL="45720" marR="4572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>
                          <a:solidFill>
                            <a:srgbClr val="FF0000"/>
                          </a:solidFill>
                        </a:defRPr>
                      </a:pPr>
                      <a:r>
                        <a:t>Sıcak </a:t>
                      </a:r>
                    </a:p>
                    <a:p>
                      <a:pPr algn="l">
                        <a:defRPr sz="1600">
                          <a:solidFill>
                            <a:srgbClr val="FF0000"/>
                          </a:solidFill>
                        </a:defRPr>
                      </a:pPr>
                      <a:r>
                        <a:t>Pembe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↓  ↑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600"/>
                      </a:pPr>
                      <a:r>
                        <a:t>↓  ↑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↑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↓  ↑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↓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↑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2821">
                <a:tc>
                  <a:txBody>
                    <a:bodyPr/>
                    <a:lstStyle/>
                    <a:p>
                      <a:pPr algn="l">
                        <a:defRPr sz="1600" b="1"/>
                      </a:pPr>
                      <a:r>
                        <a:t>Geç</a:t>
                      </a:r>
                    </a:p>
                    <a:p>
                      <a:pPr algn="l">
                        <a:defRPr sz="1600" b="1"/>
                      </a:pPr>
                      <a:r>
                        <a:t>Septik</a:t>
                      </a:r>
                    </a:p>
                  </a:txBody>
                  <a:tcPr marL="45720" marR="4572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/>
                      </a:pPr>
                      <a:r>
                        <a:t>Soğuk</a:t>
                      </a:r>
                    </a:p>
                    <a:p>
                      <a:pPr algn="l">
                        <a:defRPr sz="1600"/>
                      </a:pPr>
                      <a:r>
                        <a:t>Soluk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↓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↓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↓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↓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↑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↓  ↑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2821">
                <a:tc>
                  <a:txBody>
                    <a:bodyPr/>
                    <a:lstStyle/>
                    <a:p>
                      <a:pPr algn="l">
                        <a:defRPr sz="1600" b="1"/>
                      </a:pPr>
                      <a:r>
                        <a:t>Nörojenik</a:t>
                      </a:r>
                    </a:p>
                  </a:txBody>
                  <a:tcPr marL="45720" marR="4572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>
                          <a:solidFill>
                            <a:srgbClr val="FF0000"/>
                          </a:solidFill>
                        </a:defRPr>
                      </a:pPr>
                      <a:r>
                        <a:t>Sıcak</a:t>
                      </a:r>
                    </a:p>
                    <a:p>
                      <a:pPr algn="l">
                        <a:defRPr sz="1600">
                          <a:solidFill>
                            <a:srgbClr val="FF0000"/>
                          </a:solidFill>
                        </a:defRPr>
                      </a:pPr>
                      <a:r>
                        <a:t>Pembe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↓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↓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600"/>
                      </a:pPr>
                      <a:r>
                        <a:t>↓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600"/>
                      </a:pPr>
                      <a:r>
                        <a:t>↓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↓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↓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2821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b="1"/>
                        <a:t>Anaflaktik</a:t>
                      </a:r>
                    </a:p>
                  </a:txBody>
                  <a:tcPr marL="45720" marR="4572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/>
                      </a:pPr>
                      <a:r>
                        <a:t>Soğuk</a:t>
                      </a:r>
                    </a:p>
                    <a:p>
                      <a:pPr algn="l">
                        <a:defRPr sz="1600"/>
                      </a:pPr>
                      <a:r>
                        <a:t>Soluk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600"/>
                      </a:pPr>
                      <a:r>
                        <a:t>↓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↓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600"/>
                      </a:pPr>
                      <a:r>
                        <a:t>↓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600"/>
                      </a:pPr>
                      <a:r>
                        <a:t>↓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600"/>
                      </a:pPr>
                      <a:r>
                        <a:t>↑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600"/>
                      </a:pPr>
                      <a:r>
                        <a:t>↓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36" name="SVR:   Sistemik vasküler rezistans  MVO2:    Miks venöz oksijen saturasyonu…"/>
          <p:cNvSpPr txBox="1"/>
          <p:nvPr/>
        </p:nvSpPr>
        <p:spPr>
          <a:xfrm>
            <a:off x="250825" y="5805487"/>
            <a:ext cx="8893175" cy="7025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900"/>
              </a:spcBef>
              <a:defRPr sz="1600"/>
            </a:pPr>
            <a:r>
              <a:t>SVR:   Sistemik vasküler rezistans		M</a:t>
            </a:r>
            <a:r>
              <a:rPr baseline="-25000"/>
              <a:t>VO2</a:t>
            </a:r>
            <a:r>
              <a:t>:    Miks venöz oksijen saturasyonu</a:t>
            </a:r>
          </a:p>
          <a:p>
            <a:pPr>
              <a:spcBef>
                <a:spcPts val="900"/>
              </a:spcBef>
              <a:defRPr sz="1600"/>
            </a:pPr>
            <a:r>
              <a:t>JVD:   Juguler venöz dolgunluk		PCWP: Pulmoner kapiller kama basıncı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Şokta Tanı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r>
              <a:t>Şokta Tanı</a:t>
            </a:r>
          </a:p>
        </p:txBody>
      </p:sp>
      <p:sp>
        <p:nvSpPr>
          <p:cNvPr id="62" name="Erken tanıda en büyük problem erken semptom ve fizik bulguların nonspesifik olmalarıdır."/>
          <p:cNvSpPr txBox="1">
            <a:spLocks noGrp="1"/>
          </p:cNvSpPr>
          <p:nvPr>
            <p:ph type="body" sz="half" idx="1"/>
          </p:nvPr>
        </p:nvSpPr>
        <p:spPr>
          <a:xfrm>
            <a:off x="323850" y="1773237"/>
            <a:ext cx="4103688" cy="4525963"/>
          </a:xfrm>
          <a:prstGeom prst="rect">
            <a:avLst/>
          </a:prstGeom>
        </p:spPr>
        <p:txBody>
          <a:bodyPr/>
          <a:lstStyle>
            <a:lvl1pPr>
              <a:lnSpc>
                <a:spcPct val="140000"/>
              </a:lnSpc>
              <a:spcBef>
                <a:spcPts val="600"/>
              </a:spcBef>
              <a:buChar char="•"/>
              <a:defRPr sz="2800"/>
            </a:lvl1pPr>
          </a:lstStyle>
          <a:p>
            <a:r>
              <a:t>Erken tanıda en büyük problem erken semptom ve fizik bulguların nonspesifik olmalarıdır.</a:t>
            </a:r>
          </a:p>
        </p:txBody>
      </p:sp>
      <p:graphicFrame>
        <p:nvGraphicFramePr>
          <p:cNvPr id="63" name="Tablo"/>
          <p:cNvGraphicFramePr/>
          <p:nvPr/>
        </p:nvGraphicFramePr>
        <p:xfrm>
          <a:off x="4932362" y="1412875"/>
          <a:ext cx="3887788" cy="5184775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887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89508">
                <a:tc>
                  <a:txBody>
                    <a:bodyPr/>
                    <a:lstStyle/>
                    <a:p>
                      <a:pPr algn="l">
                        <a:defRPr sz="2800" b="1" i="1" u="sng"/>
                      </a:pPr>
                      <a:r>
                        <a:t>Erken Semptomlar</a:t>
                      </a:r>
                    </a:p>
                    <a:p>
                      <a:pPr algn="l">
                        <a:defRPr sz="2800"/>
                      </a:pPr>
                      <a:r>
                        <a:t>Solunum sıkıntısı</a:t>
                      </a:r>
                    </a:p>
                    <a:p>
                      <a:pPr algn="l">
                        <a:defRPr sz="2800"/>
                      </a:pPr>
                      <a:r>
                        <a:t>Mental durum değişiklikleri</a:t>
                      </a:r>
                    </a:p>
                  </a:txBody>
                  <a:tcPr marL="45720" marR="45720" horzOverflow="overflow">
                    <a:lnL w="28575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28575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5267">
                <a:tc>
                  <a:txBody>
                    <a:bodyPr/>
                    <a:lstStyle/>
                    <a:p>
                      <a:pPr algn="l">
                        <a:defRPr sz="2800" b="1" i="1" u="sng"/>
                      </a:pPr>
                      <a:r>
                        <a:t>Fizik Bulgular</a:t>
                      </a:r>
                    </a:p>
                    <a:p>
                      <a:pPr algn="l">
                        <a:defRPr sz="2800"/>
                      </a:pPr>
                      <a:r>
                        <a:t>Hipotansiyon</a:t>
                      </a:r>
                    </a:p>
                    <a:p>
                      <a:pPr algn="l">
                        <a:defRPr sz="2800"/>
                      </a:pPr>
                      <a:r>
                        <a:t>Taşikardi</a:t>
                      </a:r>
                    </a:p>
                    <a:p>
                      <a:pPr algn="l">
                        <a:defRPr sz="2800"/>
                      </a:pPr>
                      <a:r>
                        <a:t>Takipne</a:t>
                      </a:r>
                    </a:p>
                    <a:p>
                      <a:pPr algn="l">
                        <a:defRPr sz="2800"/>
                      </a:pPr>
                      <a:r>
                        <a:t>İdrar çıkışında azalma</a:t>
                      </a:r>
                    </a:p>
                  </a:txBody>
                  <a:tcPr marL="45720" marR="45720" horzOverflow="overflow">
                    <a:lnL w="28575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Şokta Tedavi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r>
              <a:t>Şokta Tedavi</a:t>
            </a:r>
          </a:p>
        </p:txBody>
      </p:sp>
      <p:sp>
        <p:nvSpPr>
          <p:cNvPr id="66" name="Altta yatan nedenin tedavisidir !"/>
          <p:cNvSpPr txBox="1">
            <a:spLocks noGrp="1"/>
          </p:cNvSpPr>
          <p:nvPr>
            <p:ph type="body" sz="half" idx="1"/>
          </p:nvPr>
        </p:nvSpPr>
        <p:spPr>
          <a:xfrm>
            <a:off x="1619250" y="2420937"/>
            <a:ext cx="6491288" cy="2549526"/>
          </a:xfrm>
          <a:prstGeom prst="rect">
            <a:avLst/>
          </a:prstGeom>
        </p:spPr>
        <p:txBody>
          <a:bodyPr/>
          <a:lstStyle>
            <a:lvl1pPr>
              <a:buChar char="•"/>
            </a:lvl1pPr>
          </a:lstStyle>
          <a:p>
            <a:r>
              <a:t>Altta yatan nedenin tedavisidir !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Şokun Sınıflandırılması"/>
          <p:cNvSpPr txBox="1">
            <a:spLocks noGrp="1"/>
          </p:cNvSpPr>
          <p:nvPr>
            <p:ph type="title"/>
          </p:nvPr>
        </p:nvSpPr>
        <p:spPr>
          <a:xfrm>
            <a:off x="468312" y="260349"/>
            <a:ext cx="8229601" cy="1143002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r>
              <a:t>Şokun Sınıflandırılması</a:t>
            </a:r>
          </a:p>
        </p:txBody>
      </p:sp>
      <p:sp>
        <p:nvSpPr>
          <p:cNvPr id="69" name="A) Hipovolemik şok…"/>
          <p:cNvSpPr txBox="1">
            <a:spLocks noGrp="1"/>
          </p:cNvSpPr>
          <p:nvPr>
            <p:ph type="body" sz="half" idx="1"/>
          </p:nvPr>
        </p:nvSpPr>
        <p:spPr>
          <a:xfrm>
            <a:off x="1619250" y="1989137"/>
            <a:ext cx="6202363" cy="3921126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30000"/>
              </a:lnSpc>
              <a:buSzTx/>
              <a:buNone/>
            </a:pPr>
            <a:r>
              <a:t>A) Hipovolemik şok</a:t>
            </a:r>
          </a:p>
          <a:p>
            <a:pPr>
              <a:lnSpc>
                <a:spcPct val="130000"/>
              </a:lnSpc>
              <a:buSzTx/>
              <a:buNone/>
            </a:pPr>
            <a:r>
              <a:t>B) Kardiyojenik şok</a:t>
            </a:r>
          </a:p>
          <a:p>
            <a:pPr>
              <a:lnSpc>
                <a:spcPct val="130000"/>
              </a:lnSpc>
              <a:buSzTx/>
              <a:buNone/>
            </a:pPr>
            <a:r>
              <a:t>C) Septik şok</a:t>
            </a:r>
          </a:p>
          <a:p>
            <a:pPr>
              <a:lnSpc>
                <a:spcPct val="130000"/>
              </a:lnSpc>
              <a:buSzTx/>
              <a:buNone/>
            </a:pPr>
            <a:r>
              <a:t>D) Nörojenik şok</a:t>
            </a:r>
          </a:p>
          <a:p>
            <a:pPr>
              <a:lnSpc>
                <a:spcPct val="130000"/>
              </a:lnSpc>
              <a:buSzTx/>
              <a:buNone/>
            </a:pPr>
            <a:r>
              <a:t>E) Anaflaktik şok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A ) Hipovolemik Şok"/>
          <p:cNvSpPr txBox="1">
            <a:spLocks noGrp="1"/>
          </p:cNvSpPr>
          <p:nvPr>
            <p:ph type="title"/>
          </p:nvPr>
        </p:nvSpPr>
        <p:spPr>
          <a:xfrm>
            <a:off x="468312" y="188912"/>
            <a:ext cx="8229601" cy="1143001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r>
              <a:t>A ) Hipovolemik Şok</a:t>
            </a:r>
          </a:p>
        </p:txBody>
      </p:sp>
      <p:sp>
        <p:nvSpPr>
          <p:cNvPr id="72" name="Sadece Hipovolemi…"/>
          <p:cNvSpPr txBox="1">
            <a:spLocks noGrp="1"/>
          </p:cNvSpPr>
          <p:nvPr>
            <p:ph type="body" idx="1"/>
          </p:nvPr>
        </p:nvSpPr>
        <p:spPr>
          <a:xfrm>
            <a:off x="468312" y="1412875"/>
            <a:ext cx="8229601" cy="4525963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buChar char="•"/>
              <a:defRPr sz="2800"/>
            </a:pPr>
            <a:r>
              <a:t>Sadece Hipovolemi</a:t>
            </a:r>
          </a:p>
          <a:p>
            <a:pPr marL="742950" lvl="1" indent="-285750">
              <a:spcBef>
                <a:spcPts val="0"/>
              </a:spcBef>
              <a:defRPr sz="2800"/>
            </a:pPr>
            <a:r>
              <a:t>Hemorajik</a:t>
            </a:r>
          </a:p>
          <a:p>
            <a:pPr marL="742950" lvl="1" indent="-285750">
              <a:spcBef>
                <a:spcPts val="0"/>
              </a:spcBef>
              <a:defRPr sz="2800"/>
            </a:pPr>
            <a:r>
              <a:t>Diğer sıvı kayıpları</a:t>
            </a:r>
          </a:p>
          <a:p>
            <a:pPr marL="285750" lvl="1" indent="171450">
              <a:spcBef>
                <a:spcPts val="0"/>
              </a:spcBef>
              <a:buSzTx/>
              <a:buNone/>
              <a:defRPr sz="2800"/>
            </a:pPr>
            <a:r>
              <a:t>			(kusma, ishal, barsak obstrüksiyonları)</a:t>
            </a:r>
          </a:p>
          <a:p>
            <a:pPr>
              <a:spcBef>
                <a:spcPts val="600"/>
              </a:spcBef>
              <a:buChar char="•"/>
              <a:defRPr sz="2800"/>
            </a:pPr>
            <a:r>
              <a:t>Travmatik</a:t>
            </a:r>
          </a:p>
          <a:p>
            <a:pPr marL="742950" lvl="1" indent="-285750">
              <a:spcBef>
                <a:spcPts val="0"/>
              </a:spcBef>
              <a:defRPr sz="2800"/>
            </a:pPr>
            <a:r>
              <a:t>Doku ödemi ile birliktelik</a:t>
            </a:r>
          </a:p>
          <a:p>
            <a:pPr marL="742950" lvl="1" indent="-285750">
              <a:spcBef>
                <a:spcPts val="0"/>
              </a:spcBef>
              <a:defRPr sz="2800"/>
            </a:pPr>
            <a:r>
              <a:t>Yanıklar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Hipovolemik Şok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/>
          <a:p>
            <a:pPr>
              <a:defRPr sz="3600" b="1" u="sng"/>
            </a:pPr>
            <a:r>
              <a:t>Hipovolemik Şok</a:t>
            </a:r>
            <a:r>
              <a:rPr sz="4400"/>
              <a:t> </a:t>
            </a:r>
          </a:p>
        </p:txBody>
      </p:sp>
      <p:sp>
        <p:nvSpPr>
          <p:cNvPr id="75" name="Patofizyoloji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buChar char="•"/>
              <a:defRPr sz="2800"/>
            </a:pPr>
            <a:r>
              <a:t>Patofizyoloji</a:t>
            </a:r>
          </a:p>
          <a:p>
            <a:pPr>
              <a:spcBef>
                <a:spcPts val="600"/>
              </a:spcBef>
              <a:buSzTx/>
              <a:buNone/>
              <a:defRPr sz="2800"/>
            </a:pPr>
            <a:r>
              <a:t>	Plazma volüm kaybına bağlı olarak azalmış preload</a:t>
            </a:r>
          </a:p>
          <a:p>
            <a:pPr>
              <a:buChar char="•"/>
              <a:defRPr sz="2800"/>
            </a:pPr>
            <a:endParaRPr/>
          </a:p>
          <a:p>
            <a:pPr>
              <a:spcBef>
                <a:spcPts val="600"/>
              </a:spcBef>
              <a:buChar char="•"/>
              <a:defRPr sz="2800"/>
            </a:pPr>
            <a:r>
              <a:t>Eksternal: Laserasyon</a:t>
            </a:r>
          </a:p>
          <a:p>
            <a:pPr>
              <a:spcBef>
                <a:spcPts val="600"/>
              </a:spcBef>
              <a:buChar char="•"/>
              <a:defRPr sz="2800"/>
            </a:pPr>
            <a:r>
              <a:t>İnternal: Gastrointestinal</a:t>
            </a:r>
          </a:p>
          <a:p>
            <a:pPr>
              <a:spcBef>
                <a:spcPts val="600"/>
              </a:spcBef>
              <a:buChar char="•"/>
              <a:defRPr sz="2800"/>
            </a:pPr>
            <a:r>
              <a:t>İntersitisyel: Artmış vasküler permebilite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Hipovolemik Şokta Tanı"/>
          <p:cNvSpPr txBox="1">
            <a:spLocks noGrp="1"/>
          </p:cNvSpPr>
          <p:nvPr>
            <p:ph type="title"/>
          </p:nvPr>
        </p:nvSpPr>
        <p:spPr>
          <a:xfrm>
            <a:off x="468312" y="-1"/>
            <a:ext cx="8229601" cy="1143002"/>
          </a:xfrm>
          <a:prstGeom prst="rect">
            <a:avLst/>
          </a:prstGeom>
        </p:spPr>
        <p:txBody>
          <a:bodyPr/>
          <a:lstStyle>
            <a:lvl1pPr>
              <a:defRPr sz="3600" b="1" u="sng"/>
            </a:lvl1pPr>
          </a:lstStyle>
          <a:p>
            <a:r>
              <a:t>Hipovolemik Şokta Tanı</a:t>
            </a:r>
          </a:p>
        </p:txBody>
      </p:sp>
      <p:sp>
        <p:nvSpPr>
          <p:cNvPr id="78" name="Klinik tablo hipovoleminin derecesine göre değişir.…"/>
          <p:cNvSpPr txBox="1">
            <a:spLocks noGrp="1"/>
          </p:cNvSpPr>
          <p:nvPr>
            <p:ph type="body" idx="1"/>
          </p:nvPr>
        </p:nvSpPr>
        <p:spPr>
          <a:xfrm>
            <a:off x="468312" y="1125537"/>
            <a:ext cx="8229601" cy="525621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spcBef>
                <a:spcPts val="600"/>
              </a:spcBef>
              <a:buChar char="•"/>
              <a:defRPr sz="2800"/>
            </a:pPr>
            <a:r>
              <a:t>Klinik tablo hipovoleminin derecesine göre değişir.</a:t>
            </a:r>
          </a:p>
          <a:p>
            <a:pPr>
              <a:lnSpc>
                <a:spcPct val="120000"/>
              </a:lnSpc>
              <a:spcBef>
                <a:spcPts val="600"/>
              </a:spcBef>
              <a:buChar char="•"/>
              <a:defRPr sz="2800"/>
            </a:pPr>
            <a:r>
              <a:t>% 15 e kadar volüm kaybı olan hastaların vital bulguları normal ya da az etkilenmiş olabilir.</a:t>
            </a:r>
          </a:p>
          <a:p>
            <a:pPr>
              <a:lnSpc>
                <a:spcPct val="120000"/>
              </a:lnSpc>
              <a:spcBef>
                <a:spcPts val="600"/>
              </a:spcBef>
              <a:buChar char="•"/>
              <a:defRPr sz="2800"/>
            </a:pPr>
            <a:r>
              <a:t>% 40 dan daha fazla volüm kaybı varsa:</a:t>
            </a:r>
          </a:p>
          <a:p>
            <a:pPr>
              <a:lnSpc>
                <a:spcPct val="120000"/>
              </a:lnSpc>
              <a:spcBef>
                <a:spcPts val="600"/>
              </a:spcBef>
              <a:buSzTx/>
              <a:buNone/>
              <a:defRPr sz="2800"/>
            </a:pPr>
            <a:r>
              <a:t>	Taşikardi</a:t>
            </a:r>
          </a:p>
          <a:p>
            <a:pPr>
              <a:lnSpc>
                <a:spcPct val="120000"/>
              </a:lnSpc>
              <a:spcBef>
                <a:spcPts val="600"/>
              </a:spcBef>
              <a:buSzTx/>
              <a:buNone/>
              <a:defRPr sz="2800"/>
            </a:pPr>
            <a:r>
              <a:t>	Ortostatik hipotansiyon</a:t>
            </a:r>
          </a:p>
          <a:p>
            <a:pPr>
              <a:lnSpc>
                <a:spcPct val="120000"/>
              </a:lnSpc>
              <a:spcBef>
                <a:spcPts val="600"/>
              </a:spcBef>
              <a:buSzTx/>
              <a:buNone/>
              <a:defRPr sz="2800"/>
            </a:pPr>
            <a:r>
              <a:t>	Supine hipotansiyon</a:t>
            </a:r>
          </a:p>
          <a:p>
            <a:pPr>
              <a:lnSpc>
                <a:spcPct val="120000"/>
              </a:lnSpc>
              <a:spcBef>
                <a:spcPts val="600"/>
              </a:spcBef>
              <a:buSzTx/>
              <a:buNone/>
              <a:defRPr sz="2800">
                <a:solidFill>
                  <a:srgbClr val="FFFF00"/>
                </a:solidFill>
              </a:defRPr>
            </a:pPr>
            <a:r>
              <a:t>	</a:t>
            </a:r>
            <a:r>
              <a:rPr>
                <a:solidFill>
                  <a:srgbClr val="000000"/>
                </a:solidFill>
              </a:rPr>
              <a:t>Senkop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Hipovolemik Şokta Tedavi"/>
          <p:cNvSpPr txBox="1">
            <a:spLocks noGrp="1"/>
          </p:cNvSpPr>
          <p:nvPr>
            <p:ph type="title"/>
          </p:nvPr>
        </p:nvSpPr>
        <p:spPr>
          <a:xfrm>
            <a:off x="468312" y="-1"/>
            <a:ext cx="8229601" cy="1143002"/>
          </a:xfrm>
          <a:prstGeom prst="rect">
            <a:avLst/>
          </a:prstGeom>
        </p:spPr>
        <p:txBody>
          <a:bodyPr/>
          <a:lstStyle>
            <a:lvl1pPr>
              <a:defRPr sz="3600" b="1" u="sng"/>
            </a:lvl1pPr>
          </a:lstStyle>
          <a:p>
            <a:r>
              <a:t>Hipovolemik Şokta Tedavi</a:t>
            </a:r>
          </a:p>
        </p:txBody>
      </p:sp>
      <p:sp>
        <p:nvSpPr>
          <p:cNvPr id="81" name="Volüm Replasmanı:   Kaybın karşılanması…"/>
          <p:cNvSpPr txBox="1">
            <a:spLocks noGrp="1"/>
          </p:cNvSpPr>
          <p:nvPr>
            <p:ph type="body" idx="1"/>
          </p:nvPr>
        </p:nvSpPr>
        <p:spPr>
          <a:xfrm>
            <a:off x="250825" y="1125537"/>
            <a:ext cx="8713788" cy="5399088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500"/>
              </a:spcBef>
              <a:buChar char="•"/>
              <a:defRPr sz="2400"/>
            </a:pPr>
            <a:r>
              <a:t>Volüm Replasmanı: 		Kaybın karşılanması</a:t>
            </a:r>
          </a:p>
          <a:p>
            <a:pPr>
              <a:buSzTx/>
              <a:buNone/>
              <a:defRPr sz="2400"/>
            </a:pPr>
            <a:endParaRPr/>
          </a:p>
          <a:p>
            <a:pPr>
              <a:spcBef>
                <a:spcPts val="500"/>
              </a:spcBef>
              <a:buChar char="•"/>
              <a:defRPr sz="2400"/>
            </a:pPr>
            <a:r>
              <a:t>Noninvaziv monitorizasyon: 	İdrar çıkışı</a:t>
            </a:r>
          </a:p>
          <a:p>
            <a:pPr>
              <a:spcBef>
                <a:spcPts val="500"/>
              </a:spcBef>
              <a:buSzTx/>
              <a:buNone/>
              <a:defRPr sz="2400"/>
            </a:pPr>
            <a:r>
              <a:t>						Kalp hızı</a:t>
            </a:r>
          </a:p>
          <a:p>
            <a:pPr>
              <a:spcBef>
                <a:spcPts val="500"/>
              </a:spcBef>
              <a:buSzTx/>
              <a:buNone/>
              <a:defRPr sz="2400"/>
            </a:pPr>
            <a:r>
              <a:t>						Kan basıncı</a:t>
            </a:r>
          </a:p>
          <a:p>
            <a:pPr>
              <a:spcBef>
                <a:spcPts val="500"/>
              </a:spcBef>
              <a:buSzTx/>
              <a:buNone/>
              <a:defRPr sz="2400"/>
            </a:pPr>
            <a:r>
              <a:t>						Deri turgoru</a:t>
            </a:r>
          </a:p>
          <a:p>
            <a:pPr>
              <a:buSzTx/>
              <a:buNone/>
              <a:defRPr sz="2400"/>
            </a:pPr>
            <a:endParaRPr/>
          </a:p>
          <a:p>
            <a:pPr>
              <a:spcBef>
                <a:spcPts val="500"/>
              </a:spcBef>
              <a:buChar char="•"/>
              <a:defRPr sz="2400"/>
            </a:pPr>
            <a:r>
              <a:t>İnvaziv teknikler:			Santral venöz basınç ölçümü</a:t>
            </a:r>
          </a:p>
          <a:p>
            <a:pPr>
              <a:spcBef>
                <a:spcPts val="500"/>
              </a:spcBef>
              <a:buSzTx/>
              <a:buNone/>
              <a:defRPr sz="2400"/>
            </a:pPr>
            <a:r>
              <a:t>						Pulm. arter kateterizasyonu</a:t>
            </a:r>
          </a:p>
          <a:p>
            <a:pPr>
              <a:spcBef>
                <a:spcPts val="500"/>
              </a:spcBef>
              <a:buSzTx/>
              <a:buNone/>
              <a:defRPr sz="2400"/>
            </a:pPr>
            <a:r>
              <a:t> </a:t>
            </a:r>
          </a:p>
          <a:p>
            <a:pPr>
              <a:spcBef>
                <a:spcPts val="500"/>
              </a:spcBef>
              <a:buChar char="•"/>
              <a:defRPr sz="2400"/>
            </a:pPr>
            <a:r>
              <a:t>Çeşitli manevralar:		Alt ekstremitenin elevasyonu 					Trendelenburg pozisyonu 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Varsayılan Tasarım">
  <a:themeElements>
    <a:clrScheme name="Varsayılan Tasarım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Varsayılan Tasarım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Varsayılan Tasarı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Varsayılan Tasarım">
  <a:themeElements>
    <a:clrScheme name="Varsayılan Tasarım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Varsayılan Tasarım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Varsayılan Tasarı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594</Words>
  <Application>Microsoft Macintosh PowerPoint</Application>
  <PresentationFormat>Ekran Gösterisi (4:3)</PresentationFormat>
  <Paragraphs>316</Paragraphs>
  <Slides>26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29" baseType="lpstr">
      <vt:lpstr>Arial</vt:lpstr>
      <vt:lpstr>Helvetica Neue</vt:lpstr>
      <vt:lpstr>Varsayılan Tasarım</vt:lpstr>
      <vt:lpstr>ŞOK</vt:lpstr>
      <vt:lpstr>ŞOK</vt:lpstr>
      <vt:lpstr>Şokta Tanı</vt:lpstr>
      <vt:lpstr>Şokta Tedavi</vt:lpstr>
      <vt:lpstr>Şokun Sınıflandırılması</vt:lpstr>
      <vt:lpstr>A ) Hipovolemik Şok</vt:lpstr>
      <vt:lpstr>Hipovolemik Şok </vt:lpstr>
      <vt:lpstr>Hipovolemik Şokta Tanı</vt:lpstr>
      <vt:lpstr>Hipovolemik Şokta Tedavi</vt:lpstr>
      <vt:lpstr>Hipovolemik Şok Tedavisinde Hedef</vt:lpstr>
      <vt:lpstr>PowerPoint Sunusu</vt:lpstr>
      <vt:lpstr>B) Kardiyojenik Şok</vt:lpstr>
      <vt:lpstr>Kardiyojenik şokta tanı</vt:lpstr>
      <vt:lpstr>Kardiyojenik şokta tanı</vt:lpstr>
      <vt:lpstr>Kardiyojenik şokta tedavi</vt:lpstr>
      <vt:lpstr>C) Septik şok </vt:lpstr>
      <vt:lpstr>Septik şok</vt:lpstr>
      <vt:lpstr>Septik şokta klinik tablo</vt:lpstr>
      <vt:lpstr>Septik şokta mediyatörler</vt:lpstr>
      <vt:lpstr>Septik şokta tedavi</vt:lpstr>
      <vt:lpstr>D) Nörojenik Şok</vt:lpstr>
      <vt:lpstr>Nörojenik şokta</vt:lpstr>
      <vt:lpstr>E) Anaflaktik şok</vt:lpstr>
      <vt:lpstr>Anaflaktik şokta tanı</vt:lpstr>
      <vt:lpstr>Anaflaktik şokta tedavi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ŞOK</dc:title>
  <cp:lastModifiedBy>Microsoft Office User</cp:lastModifiedBy>
  <cp:revision>1</cp:revision>
  <dcterms:modified xsi:type="dcterms:W3CDTF">2024-04-06T22:07:21Z</dcterms:modified>
</cp:coreProperties>
</file>