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şlık Metni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2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3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Metn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21" name="Gövde Düzeyi Bi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22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Metn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30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3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Başlık Metn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Metni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3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ŞOK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7200" b="1">
                <a:solidFill>
                  <a:srgbClr val="FF0000"/>
                </a:solidFill>
              </a:defRPr>
            </a:lvl1pPr>
          </a:lstStyle>
          <a:p>
            <a:r>
              <a:t>ŞOK</a:t>
            </a:r>
          </a:p>
        </p:txBody>
      </p:sp>
      <p:sp>
        <p:nvSpPr>
          <p:cNvPr id="56" name="Dr. Arda DEMİRKAN"/>
          <p:cNvSpPr txBox="1">
            <a:spLocks noGrp="1"/>
          </p:cNvSpPr>
          <p:nvPr>
            <p:ph type="subTitle" sz="quarter" idx="1"/>
          </p:nvPr>
        </p:nvSpPr>
        <p:spPr>
          <a:xfrm>
            <a:off x="1403350" y="4508500"/>
            <a:ext cx="6400800" cy="1752600"/>
          </a:xfrm>
          <a:prstGeom prst="rect">
            <a:avLst/>
          </a:prstGeom>
        </p:spPr>
        <p:txBody>
          <a:bodyPr/>
          <a:lstStyle/>
          <a:p>
            <a:r>
              <a:t>Dr. Arda DEMİRKAN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Hipovolemik Şok Tedavisinde Hedef"/>
          <p:cNvSpPr txBox="1">
            <a:spLocks noGrp="1"/>
          </p:cNvSpPr>
          <p:nvPr>
            <p:ph type="title"/>
          </p:nvPr>
        </p:nvSpPr>
        <p:spPr>
          <a:xfrm>
            <a:off x="468312" y="260349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 sz="3600" b="1" u="sng"/>
            </a:lvl1pPr>
          </a:lstStyle>
          <a:p>
            <a:r>
              <a:t>Hipovolemik Şok Tedavisinde Hedef</a:t>
            </a:r>
          </a:p>
        </p:txBody>
      </p:sp>
      <p:sp>
        <p:nvSpPr>
          <p:cNvPr id="84" name="Kalp hızı  &lt; 120/dk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40000"/>
              </a:lnSpc>
              <a:spcBef>
                <a:spcPts val="600"/>
              </a:spcBef>
              <a:buChar char="•"/>
              <a:defRPr sz="2800" b="1"/>
            </a:pPr>
            <a:r>
              <a:t>Kalp hızı</a:t>
            </a:r>
            <a:r>
              <a:rPr b="0"/>
              <a:t> 	&lt; 120/dk</a:t>
            </a:r>
          </a:p>
          <a:p>
            <a:pPr>
              <a:lnSpc>
                <a:spcPct val="140000"/>
              </a:lnSpc>
              <a:spcBef>
                <a:spcPts val="600"/>
              </a:spcBef>
              <a:buChar char="•"/>
              <a:defRPr sz="2800" b="1"/>
            </a:pPr>
            <a:r>
              <a:t>İdrar çıkışı</a:t>
            </a:r>
            <a:r>
              <a:rPr b="0"/>
              <a:t> 	= 0.5 ml / kg / saat</a:t>
            </a:r>
          </a:p>
          <a:p>
            <a:pPr>
              <a:lnSpc>
                <a:spcPct val="140000"/>
              </a:lnSpc>
              <a:spcBef>
                <a:spcPts val="600"/>
              </a:spcBef>
              <a:buSzTx/>
              <a:buNone/>
              <a:defRPr sz="2800"/>
            </a:pPr>
            <a:r>
              <a:t>				   (70 kg → 35 ml / saat)</a:t>
            </a:r>
          </a:p>
          <a:p>
            <a:pPr>
              <a:lnSpc>
                <a:spcPct val="140000"/>
              </a:lnSpc>
              <a:spcBef>
                <a:spcPts val="600"/>
              </a:spcBef>
              <a:buChar char="•"/>
              <a:defRPr sz="2800" b="1"/>
            </a:pPr>
            <a:r>
              <a:t>Santral venöz basınç (CVP)</a:t>
            </a:r>
            <a:r>
              <a:rPr b="0"/>
              <a:t> 	= 15 mmHg</a:t>
            </a:r>
          </a:p>
          <a:p>
            <a:pPr>
              <a:lnSpc>
                <a:spcPct val="140000"/>
              </a:lnSpc>
              <a:spcBef>
                <a:spcPts val="600"/>
              </a:spcBef>
              <a:buChar char="•"/>
              <a:defRPr sz="2800" b="1"/>
            </a:pPr>
            <a:r>
              <a:t>Pulmoner kapiller kama basıncı (PCWP)</a:t>
            </a:r>
            <a:r>
              <a:rPr b="0"/>
              <a:t> 	</a:t>
            </a:r>
          </a:p>
          <a:p>
            <a:pPr>
              <a:lnSpc>
                <a:spcPct val="140000"/>
              </a:lnSpc>
              <a:spcBef>
                <a:spcPts val="600"/>
              </a:spcBef>
              <a:buSzTx/>
              <a:buNone/>
              <a:defRPr sz="2800"/>
            </a:pPr>
            <a:r>
              <a:t>						   	= 10-12 mmHg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Tablo"/>
          <p:cNvGraphicFramePr/>
          <p:nvPr/>
        </p:nvGraphicFramePr>
        <p:xfrm>
          <a:off x="323850" y="333375"/>
          <a:ext cx="8569325" cy="621347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800">
                <a:tc gridSpan="5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1">
                          <a:solidFill>
                            <a:srgbClr val="FF0000"/>
                          </a:solidFill>
                        </a:rPr>
                        <a:t>Hipovolemik Şokta Sınıflama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212">
                <a:tc>
                  <a:txBody>
                    <a:bodyPr/>
                    <a:lstStyle/>
                    <a:p>
                      <a:pPr algn="ctr">
                        <a:defRPr sz="1600" b="1"/>
                      </a:pPr>
                      <a:endParaRPr/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>
                          <a:solidFill>
                            <a:srgbClr val="FF0000"/>
                          </a:solidFill>
                        </a:rPr>
                        <a:t>Class I   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>
                          <a:solidFill>
                            <a:srgbClr val="FF0000"/>
                          </a:solidFill>
                        </a:rPr>
                        <a:t>Class II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>
                          <a:solidFill>
                            <a:srgbClr val="FF0000"/>
                          </a:solidFill>
                        </a:rPr>
                        <a:t>Class III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>
                          <a:solidFill>
                            <a:srgbClr val="FF0000"/>
                          </a:solidFill>
                        </a:rPr>
                        <a:t>Class IV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Kan kaybı (ml)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&lt; 750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750 - 1500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1500 - 2000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&gt; 2000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Kan kaybı (%)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&lt; 15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15 - 30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30 – 40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&gt; 40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Kalp hızı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&lt; 100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100 - 120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120 - 140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&gt;140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Kan Basıncı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2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Kapiller dolum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Gecikmiş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Gecikmiş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Gecikmiş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Solunum Hızı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14 - 20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20 - 30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30 - 40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&gt; 40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11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İdrar çıkışı (ml/dk)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&gt; 30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20 - 30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5 - 15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Çok az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Mental durum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Hafif anksiyete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Anksiyete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Konfüzyon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Letarji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94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Sıvı replasmanı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Kristaloid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Kristaloid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Kristaloid ve kan replasmanı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Kristaloid ve kan replasmanı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B) Kardiyojenik Şok"/>
          <p:cNvSpPr txBox="1">
            <a:spLocks noGrp="1"/>
          </p:cNvSpPr>
          <p:nvPr>
            <p:ph type="title"/>
          </p:nvPr>
        </p:nvSpPr>
        <p:spPr>
          <a:xfrm>
            <a:off x="468312" y="-1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t>B) Kardiyojenik Şok</a:t>
            </a:r>
          </a:p>
        </p:txBody>
      </p:sp>
      <p:sp>
        <p:nvSpPr>
          <p:cNvPr id="89" name="Primer (pompa bozukluğu)…"/>
          <p:cNvSpPr txBox="1">
            <a:spLocks noGrp="1"/>
          </p:cNvSpPr>
          <p:nvPr>
            <p:ph type="body" sz="half" idx="1"/>
          </p:nvPr>
        </p:nvSpPr>
        <p:spPr>
          <a:xfrm>
            <a:off x="179387" y="1268412"/>
            <a:ext cx="4392613" cy="316865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Char char="•"/>
              <a:defRPr sz="2400" b="1" i="1" u="sng"/>
            </a:pPr>
            <a:r>
              <a:t>Primer (pompa bozukluğu)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Kardiyomiyopati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İskemi, infarkt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Aritmi, bloklar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Konjenital defekler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Koroner emboli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Kalp kapak hastalıkları</a:t>
            </a:r>
          </a:p>
        </p:txBody>
      </p:sp>
      <p:sp>
        <p:nvSpPr>
          <p:cNvPr id="90" name="Sekonder…"/>
          <p:cNvSpPr txBox="1"/>
          <p:nvPr/>
        </p:nvSpPr>
        <p:spPr>
          <a:xfrm>
            <a:off x="4787900" y="1268412"/>
            <a:ext cx="4105275" cy="2152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500"/>
              </a:spcBef>
              <a:buSzPct val="100000"/>
              <a:buChar char="•"/>
              <a:defRPr sz="2400" b="1" i="1" u="sng"/>
            </a:pPr>
            <a:r>
              <a:t>Sekonder</a:t>
            </a:r>
          </a:p>
          <a:p>
            <a:pPr marL="342900" indent="-342900">
              <a:spcBef>
                <a:spcPts val="500"/>
              </a:spcBef>
              <a:defRPr sz="2400"/>
            </a:pPr>
            <a:r>
              <a:t>	Pulmoner emboli</a:t>
            </a:r>
          </a:p>
          <a:p>
            <a:pPr marL="342900" indent="-342900">
              <a:spcBef>
                <a:spcPts val="500"/>
              </a:spcBef>
              <a:defRPr sz="2400"/>
            </a:pPr>
            <a:r>
              <a:t>	Perikardiyal tamponat</a:t>
            </a:r>
          </a:p>
          <a:p>
            <a:pPr marL="342900" indent="-342900">
              <a:spcBef>
                <a:spcPts val="500"/>
              </a:spcBef>
              <a:defRPr sz="2400"/>
            </a:pPr>
            <a:r>
              <a:t>	Mekanik ventilasyon</a:t>
            </a:r>
          </a:p>
          <a:p>
            <a:pPr marL="342900" indent="-342900">
              <a:spcBef>
                <a:spcPts val="500"/>
              </a:spcBef>
              <a:defRPr sz="2400"/>
            </a:pPr>
            <a:r>
              <a:t>	Aort diseksiyonu</a:t>
            </a:r>
          </a:p>
        </p:txBody>
      </p:sp>
      <p:sp>
        <p:nvSpPr>
          <p:cNvPr id="91" name="Fizyopatoloji…"/>
          <p:cNvSpPr txBox="1"/>
          <p:nvPr/>
        </p:nvSpPr>
        <p:spPr>
          <a:xfrm>
            <a:off x="755650" y="4508500"/>
            <a:ext cx="8064500" cy="2078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500"/>
              </a:spcBef>
              <a:buSzPct val="100000"/>
              <a:buChar char="•"/>
              <a:defRPr sz="2400" b="1" i="1" u="sng"/>
            </a:pPr>
            <a:r>
              <a:t>Fizyopatoloji </a:t>
            </a:r>
          </a:p>
          <a:p>
            <a:pPr marL="342900" indent="-342900">
              <a:spcBef>
                <a:spcPts val="500"/>
              </a:spcBef>
              <a:defRPr sz="2400"/>
            </a:pPr>
            <a:r>
              <a:t>	Miyokardın kontraksiyon bozukluğuna bağlı olarak kardiyak outputun azalması</a:t>
            </a:r>
          </a:p>
          <a:p>
            <a:pPr marL="342900" indent="-342900">
              <a:spcBef>
                <a:spcPts val="500"/>
              </a:spcBef>
              <a:defRPr sz="2400"/>
            </a:pPr>
            <a:r>
              <a:t>	</a:t>
            </a:r>
          </a:p>
          <a:p>
            <a:pPr marL="342900" indent="-342900">
              <a:spcBef>
                <a:spcPts val="500"/>
              </a:spcBef>
              <a:defRPr sz="2400"/>
            </a:pPr>
            <a:r>
              <a:t>	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Kardiyojenik şokta tanı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600" b="1" u="sng"/>
            </a:lvl1pPr>
          </a:lstStyle>
          <a:p>
            <a:r>
              <a:t>Kardiyojenik şokta tanı</a:t>
            </a:r>
          </a:p>
        </p:txBody>
      </p:sp>
      <p:sp>
        <p:nvSpPr>
          <p:cNvPr id="94" name="Taşikardi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40000"/>
              </a:lnSpc>
              <a:spcBef>
                <a:spcPts val="600"/>
              </a:spcBef>
              <a:buChar char="•"/>
              <a:defRPr sz="2800"/>
            </a:pPr>
            <a:r>
              <a:t>Taşikardi</a:t>
            </a:r>
          </a:p>
          <a:p>
            <a:pPr>
              <a:lnSpc>
                <a:spcPct val="140000"/>
              </a:lnSpc>
              <a:spcBef>
                <a:spcPts val="600"/>
              </a:spcBef>
              <a:buChar char="•"/>
              <a:defRPr sz="2800"/>
            </a:pPr>
            <a:r>
              <a:t>Juguler venöz dolgunluk</a:t>
            </a:r>
          </a:p>
          <a:p>
            <a:pPr>
              <a:lnSpc>
                <a:spcPct val="140000"/>
              </a:lnSpc>
              <a:spcBef>
                <a:spcPts val="600"/>
              </a:spcBef>
              <a:buChar char="•"/>
              <a:defRPr sz="2800"/>
            </a:pPr>
            <a:r>
              <a:t>Oligüri</a:t>
            </a:r>
          </a:p>
          <a:p>
            <a:pPr>
              <a:lnSpc>
                <a:spcPct val="140000"/>
              </a:lnSpc>
              <a:spcBef>
                <a:spcPts val="600"/>
              </a:spcBef>
              <a:buChar char="•"/>
              <a:defRPr sz="2800"/>
            </a:pPr>
            <a:r>
              <a:t>Pulmoner ödem</a:t>
            </a:r>
          </a:p>
          <a:p>
            <a:pPr>
              <a:lnSpc>
                <a:spcPct val="140000"/>
              </a:lnSpc>
              <a:spcBef>
                <a:spcPts val="600"/>
              </a:spcBef>
              <a:buChar char="•"/>
              <a:defRPr sz="2800"/>
            </a:pPr>
            <a:r>
              <a:t>Periferik ödem</a:t>
            </a:r>
          </a:p>
          <a:p>
            <a:pPr>
              <a:lnSpc>
                <a:spcPct val="140000"/>
              </a:lnSpc>
              <a:spcBef>
                <a:spcPts val="600"/>
              </a:spcBef>
              <a:buChar char="•"/>
              <a:defRPr sz="2800"/>
            </a:pPr>
            <a:r>
              <a:t>Hepatomegali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Kardiyojenik şokta tanı"/>
          <p:cNvSpPr txBox="1">
            <a:spLocks noGrp="1"/>
          </p:cNvSpPr>
          <p:nvPr>
            <p:ph type="title"/>
          </p:nvPr>
        </p:nvSpPr>
        <p:spPr>
          <a:xfrm>
            <a:off x="468312" y="-1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 sz="3600" b="1" u="sng"/>
            </a:lvl1pPr>
          </a:lstStyle>
          <a:p>
            <a:r>
              <a:t>Kardiyojenik şokta tanı</a:t>
            </a:r>
          </a:p>
        </p:txBody>
      </p:sp>
      <p:sp>
        <p:nvSpPr>
          <p:cNvPr id="97" name="Artmış PCWP ve CVP…"/>
          <p:cNvSpPr txBox="1">
            <a:spLocks noGrp="1"/>
          </p:cNvSpPr>
          <p:nvPr>
            <p:ph type="body" idx="1"/>
          </p:nvPr>
        </p:nvSpPr>
        <p:spPr>
          <a:xfrm>
            <a:off x="468312" y="1196975"/>
            <a:ext cx="8229601" cy="525621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Artmış PCWP ve CVP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Azalmış atım hacmi (stroke volume)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Azalmış kardiyak output	</a:t>
            </a:r>
          </a:p>
          <a:p>
            <a:pPr>
              <a:lnSpc>
                <a:spcPct val="110000"/>
              </a:lnSpc>
              <a:spcBef>
                <a:spcPts val="600"/>
              </a:spcBef>
              <a:buSzTx/>
              <a:buNone/>
              <a:defRPr sz="2800"/>
            </a:pPr>
            <a:r>
              <a:t>	Taşikardi ile kompansasyon yetersiz kalır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Sağ kalp yetmezliği: CVP &gt; PCWP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Sol kalp yetmezliği:  CVP &lt; PCWP</a:t>
            </a:r>
          </a:p>
          <a:p>
            <a:pPr>
              <a:lnSpc>
                <a:spcPct val="110000"/>
              </a:lnSpc>
              <a:buChar char="•"/>
              <a:defRPr sz="2800"/>
            </a:pPr>
            <a:endParaRPr/>
          </a:p>
          <a:p>
            <a:pPr>
              <a:lnSpc>
                <a:spcPct val="110000"/>
              </a:lnSpc>
              <a:buChar char="•"/>
              <a:defRPr sz="2800"/>
            </a:pPr>
            <a:endParaRPr/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Ekokardiyogafi (noninvaziv)</a:t>
            </a:r>
          </a:p>
        </p:txBody>
      </p:sp>
      <p:sp>
        <p:nvSpPr>
          <p:cNvPr id="98" name="Çizgi"/>
          <p:cNvSpPr/>
          <p:nvPr/>
        </p:nvSpPr>
        <p:spPr>
          <a:xfrm>
            <a:off x="2627312" y="5084762"/>
            <a:ext cx="3744913" cy="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Kardiyojenik şokta tedavi"/>
          <p:cNvSpPr txBox="1">
            <a:spLocks noGrp="1"/>
          </p:cNvSpPr>
          <p:nvPr>
            <p:ph type="title"/>
          </p:nvPr>
        </p:nvSpPr>
        <p:spPr>
          <a:xfrm>
            <a:off x="468312" y="260349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 sz="3600" b="1" u="sng"/>
            </a:lvl1pPr>
          </a:lstStyle>
          <a:p>
            <a:r>
              <a:t>Kardiyojenik şokta tedavi</a:t>
            </a:r>
          </a:p>
        </p:txBody>
      </p:sp>
      <p:sp>
        <p:nvSpPr>
          <p:cNvPr id="101" name="Tedavi nedene yönelik olarak planlanır…"/>
          <p:cNvSpPr txBox="1">
            <a:spLocks noGrp="1"/>
          </p:cNvSpPr>
          <p:nvPr>
            <p:ph type="body" sz="half" idx="1"/>
          </p:nvPr>
        </p:nvSpPr>
        <p:spPr>
          <a:xfrm>
            <a:off x="395287" y="2060575"/>
            <a:ext cx="8229601" cy="2879725"/>
          </a:xfrm>
          <a:prstGeom prst="rect">
            <a:avLst/>
          </a:prstGeom>
        </p:spPr>
        <p:txBody>
          <a:bodyPr/>
          <a:lstStyle>
            <a:lvl1pPr>
              <a:buChar char="•"/>
            </a:lvl1pPr>
          </a:lstStyle>
          <a:p>
            <a:r>
              <a:t>Tedavi nedene yönelik olarak planlanır…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) Septik şok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r>
              <a:t>C) Septik şok</a:t>
            </a:r>
            <a:r>
              <a:rPr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4" name="Gram negatif organizmalar…"/>
          <p:cNvSpPr txBox="1">
            <a:spLocks noGrp="1"/>
          </p:cNvSpPr>
          <p:nvPr>
            <p:ph type="body" idx="1"/>
          </p:nvPr>
        </p:nvSpPr>
        <p:spPr>
          <a:xfrm>
            <a:off x="468312" y="1989137"/>
            <a:ext cx="8229601" cy="355758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  <a:spcBef>
                <a:spcPts val="600"/>
              </a:spcBef>
              <a:buChar char="•"/>
              <a:defRPr sz="2800"/>
            </a:pPr>
            <a:r>
              <a:t>Gram negatif organizmalar</a:t>
            </a:r>
          </a:p>
          <a:p>
            <a:pPr>
              <a:lnSpc>
                <a:spcPct val="130000"/>
              </a:lnSpc>
              <a:spcBef>
                <a:spcPts val="600"/>
              </a:spcBef>
              <a:buChar char="•"/>
              <a:defRPr sz="2800"/>
            </a:pPr>
            <a:r>
              <a:t>Gram pozitif organizmalar</a:t>
            </a:r>
          </a:p>
          <a:p>
            <a:pPr>
              <a:lnSpc>
                <a:spcPct val="130000"/>
              </a:lnSpc>
              <a:spcBef>
                <a:spcPts val="600"/>
              </a:spcBef>
              <a:buChar char="•"/>
              <a:defRPr sz="2800"/>
            </a:pPr>
            <a:r>
              <a:t>Fungal organizmalar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eptik şok"/>
          <p:cNvSpPr txBox="1">
            <a:spLocks noGrp="1"/>
          </p:cNvSpPr>
          <p:nvPr>
            <p:ph type="title"/>
          </p:nvPr>
        </p:nvSpPr>
        <p:spPr>
          <a:xfrm>
            <a:off x="468312" y="115887"/>
            <a:ext cx="8229601" cy="1143001"/>
          </a:xfrm>
          <a:prstGeom prst="rect">
            <a:avLst/>
          </a:prstGeom>
        </p:spPr>
        <p:txBody>
          <a:bodyPr/>
          <a:lstStyle>
            <a:lvl1pPr>
              <a:defRPr sz="3600" b="1" u="sng"/>
            </a:lvl1pPr>
          </a:lstStyle>
          <a:p>
            <a:r>
              <a:t>Septik şok</a:t>
            </a:r>
          </a:p>
        </p:txBody>
      </p:sp>
      <p:sp>
        <p:nvSpPr>
          <p:cNvPr id="107" name="Septik tablo enfeksiyon odakları nedeniyle oluşan inflamatuvar cevap sonucunda oluşur.…"/>
          <p:cNvSpPr txBox="1">
            <a:spLocks noGrp="1"/>
          </p:cNvSpPr>
          <p:nvPr>
            <p:ph type="body" idx="1"/>
          </p:nvPr>
        </p:nvSpPr>
        <p:spPr>
          <a:xfrm>
            <a:off x="250825" y="1457325"/>
            <a:ext cx="8569325" cy="50673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Septik tablo enfeksiyon odakları nedeniyle oluşan inflamatuvar cevap sonucunda oluşur.</a:t>
            </a:r>
          </a:p>
          <a:p>
            <a:pPr>
              <a:lnSpc>
                <a:spcPct val="110000"/>
              </a:lnSpc>
              <a:buChar char="•"/>
              <a:defRPr sz="2800"/>
            </a:pPr>
            <a:endParaRPr/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Çeşitli mediyatörlerin üretimindeki artış </a:t>
            </a:r>
          </a:p>
          <a:p>
            <a:pPr>
              <a:lnSpc>
                <a:spcPct val="110000"/>
              </a:lnSpc>
              <a:spcBef>
                <a:spcPts val="600"/>
              </a:spcBef>
              <a:buSzTx/>
              <a:buNone/>
              <a:defRPr sz="2800"/>
            </a:pPr>
            <a:r>
              <a:t>	</a:t>
            </a:r>
            <a:r>
              <a:rPr i="1"/>
              <a:t>renal, pulmoner ve merkezi sinir sistemi</a:t>
            </a:r>
            <a:r>
              <a:t> disfonksiyonuna neden olur</a:t>
            </a:r>
          </a:p>
          <a:p>
            <a:pPr>
              <a:lnSpc>
                <a:spcPct val="110000"/>
              </a:lnSpc>
              <a:buChar char="•"/>
              <a:defRPr sz="2800"/>
            </a:pPr>
            <a:endParaRPr/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Bazı mediyatörler hücresel hasara neden olabilirler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eptik şokta klinik tablo"/>
          <p:cNvSpPr txBox="1">
            <a:spLocks noGrp="1"/>
          </p:cNvSpPr>
          <p:nvPr>
            <p:ph type="title"/>
          </p:nvPr>
        </p:nvSpPr>
        <p:spPr>
          <a:xfrm>
            <a:off x="468312" y="-1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 sz="3600" b="1" u="sng"/>
            </a:lvl1pPr>
          </a:lstStyle>
          <a:p>
            <a:r>
              <a:t>Septik şokta klinik tablo</a:t>
            </a:r>
          </a:p>
        </p:txBody>
      </p:sp>
      <p:sp>
        <p:nvSpPr>
          <p:cNvPr id="110" name="Ateş veya hipotermi…"/>
          <p:cNvSpPr txBox="1">
            <a:spLocks noGrp="1"/>
          </p:cNvSpPr>
          <p:nvPr>
            <p:ph type="body" idx="1"/>
          </p:nvPr>
        </p:nvSpPr>
        <p:spPr>
          <a:xfrm>
            <a:off x="468312" y="1268412"/>
            <a:ext cx="8229601" cy="518477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Ateş veya hipotermi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Lökosiitoz veya lökopeni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Takipne ve Taşikardi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Organ fonksiyon bozuklukları</a:t>
            </a:r>
          </a:p>
          <a:p>
            <a:pPr>
              <a:lnSpc>
                <a:spcPct val="110000"/>
              </a:lnSpc>
              <a:spcBef>
                <a:spcPts val="600"/>
              </a:spcBef>
              <a:buSzTx/>
              <a:buNone/>
              <a:defRPr sz="2800"/>
            </a:pPr>
            <a:r>
              <a:t>		Mental değişiklikler</a:t>
            </a:r>
          </a:p>
          <a:p>
            <a:pPr>
              <a:lnSpc>
                <a:spcPct val="110000"/>
              </a:lnSpc>
              <a:spcBef>
                <a:spcPts val="600"/>
              </a:spcBef>
              <a:buSzTx/>
              <a:buNone/>
              <a:defRPr sz="2800"/>
            </a:pPr>
            <a:r>
              <a:t>		Hipoksi</a:t>
            </a:r>
          </a:p>
          <a:p>
            <a:pPr>
              <a:lnSpc>
                <a:spcPct val="110000"/>
              </a:lnSpc>
              <a:spcBef>
                <a:spcPts val="600"/>
              </a:spcBef>
              <a:buSzTx/>
              <a:buNone/>
              <a:defRPr sz="2800"/>
            </a:pPr>
            <a:r>
              <a:t>		Oligüri</a:t>
            </a:r>
          </a:p>
          <a:p>
            <a:pPr>
              <a:lnSpc>
                <a:spcPct val="80000"/>
              </a:lnSpc>
              <a:buSzTx/>
              <a:buNone/>
              <a:defRPr sz="2800"/>
            </a:pPr>
            <a:endParaRPr/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/>
            </a:pPr>
            <a:r>
              <a:t>(Gram negatif ve gram pozitif organizmalar farklı 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/>
            </a:pPr>
            <a:r>
              <a:t>klinik tablolara yol açabilirler ! )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eptik şokta mediyatörler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600" b="1" u="sng"/>
            </a:lvl1pPr>
          </a:lstStyle>
          <a:p>
            <a:r>
              <a:t>Septik şokta mediyatörler</a:t>
            </a:r>
          </a:p>
        </p:txBody>
      </p:sp>
      <p:sp>
        <p:nvSpPr>
          <p:cNvPr id="113" name="Prostaglandinler,…"/>
          <p:cNvSpPr txBox="1">
            <a:spLocks noGrp="1"/>
          </p:cNvSpPr>
          <p:nvPr>
            <p:ph type="body" sz="half" idx="1"/>
          </p:nvPr>
        </p:nvSpPr>
        <p:spPr>
          <a:xfrm>
            <a:off x="395287" y="1557337"/>
            <a:ext cx="4392613" cy="449262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  <a:r>
              <a:t>Prostaglandinler, 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  <a:r>
              <a:t>Bradikinin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  <a:r>
              <a:t>Endotoksin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  <a:r>
              <a:t>Serbest oksijen radikalleri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  <a:r>
              <a:t>TNF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  <a:r>
              <a:t>Komploment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  <a:r>
              <a:t>NO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  <a:r>
              <a:t>PAF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  <a:r>
              <a:t>Lökotrienler</a:t>
            </a:r>
          </a:p>
        </p:txBody>
      </p:sp>
      <p:sp>
        <p:nvSpPr>
          <p:cNvPr id="114" name="Histamin…"/>
          <p:cNvSpPr txBox="1"/>
          <p:nvPr/>
        </p:nvSpPr>
        <p:spPr>
          <a:xfrm>
            <a:off x="5435600" y="1522412"/>
            <a:ext cx="3024188" cy="2550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defRPr sz="2800"/>
            </a:pPr>
            <a:r>
              <a:t>Histamin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defRPr sz="2800"/>
            </a:pPr>
            <a:r>
              <a:t>Katekolaminler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defRPr sz="2800"/>
            </a:pPr>
            <a:r>
              <a:t>Interlökin I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defRPr sz="2800"/>
            </a:pPr>
            <a:r>
              <a:t>Interlökin 6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defRPr sz="2800"/>
            </a:pPr>
            <a:r>
              <a:t>Endotelin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defRPr sz="2800"/>
            </a:pPr>
            <a:r>
              <a:t>β- Endorfinler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ŞOK"/>
          <p:cNvSpPr txBox="1">
            <a:spLocks noGrp="1"/>
          </p:cNvSpPr>
          <p:nvPr>
            <p:ph type="title"/>
          </p:nvPr>
        </p:nvSpPr>
        <p:spPr>
          <a:xfrm>
            <a:off x="468312" y="-1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t>ŞOK</a:t>
            </a:r>
          </a:p>
        </p:txBody>
      </p:sp>
      <p:sp>
        <p:nvSpPr>
          <p:cNvPr id="59" name="Oksijen dağılımı ve kullanımında bozukluk…"/>
          <p:cNvSpPr txBox="1">
            <a:spLocks noGrp="1"/>
          </p:cNvSpPr>
          <p:nvPr>
            <p:ph type="body" idx="1"/>
          </p:nvPr>
        </p:nvSpPr>
        <p:spPr>
          <a:xfrm>
            <a:off x="250825" y="1196975"/>
            <a:ext cx="8497888" cy="532765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  <a:spcBef>
                <a:spcPts val="600"/>
              </a:spcBef>
              <a:buChar char="•"/>
              <a:defRPr sz="2800"/>
            </a:pPr>
            <a:r>
              <a:t>Oksijen dağılımı ve kullanımında bozukluk</a:t>
            </a:r>
          </a:p>
          <a:p>
            <a:pPr>
              <a:lnSpc>
                <a:spcPct val="130000"/>
              </a:lnSpc>
              <a:spcBef>
                <a:spcPts val="600"/>
              </a:spcBef>
              <a:buChar char="•"/>
              <a:defRPr sz="2800"/>
            </a:pPr>
            <a:r>
              <a:t>Hücresel hipoksi ve organ disfonksiyonu</a:t>
            </a:r>
          </a:p>
          <a:p>
            <a:pPr>
              <a:lnSpc>
                <a:spcPct val="130000"/>
              </a:lnSpc>
              <a:spcBef>
                <a:spcPts val="600"/>
              </a:spcBef>
              <a:buChar char="•"/>
              <a:defRPr sz="2800"/>
            </a:pPr>
            <a:r>
              <a:t>Genelde olayın başlangıç nedenine göre sınıflandırılır</a:t>
            </a:r>
          </a:p>
          <a:p>
            <a:pPr>
              <a:lnSpc>
                <a:spcPct val="130000"/>
              </a:lnSpc>
              <a:spcBef>
                <a:spcPts val="600"/>
              </a:spcBef>
              <a:buChar char="•"/>
              <a:defRPr sz="2800"/>
            </a:pPr>
            <a:r>
              <a:t>Sonuçta respiratuar yolla ATP üretimi azalır</a:t>
            </a:r>
          </a:p>
          <a:p>
            <a:pPr>
              <a:lnSpc>
                <a:spcPct val="130000"/>
              </a:lnSpc>
              <a:spcBef>
                <a:spcPts val="600"/>
              </a:spcBef>
              <a:buChar char="•"/>
              <a:defRPr sz="2800"/>
            </a:pPr>
            <a:r>
              <a:t>Anaerobik yolla enerji üretimi ön plana çıkar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eptik şokta tedavi"/>
          <p:cNvSpPr txBox="1">
            <a:spLocks noGrp="1"/>
          </p:cNvSpPr>
          <p:nvPr>
            <p:ph type="title"/>
          </p:nvPr>
        </p:nvSpPr>
        <p:spPr>
          <a:xfrm>
            <a:off x="468312" y="-1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 sz="3600" b="1" u="sng"/>
            </a:lvl1pPr>
          </a:lstStyle>
          <a:p>
            <a:r>
              <a:t>Septik şokta tedavi</a:t>
            </a:r>
          </a:p>
        </p:txBody>
      </p:sp>
      <p:sp>
        <p:nvSpPr>
          <p:cNvPr id="117" name="Enfeksiyon odağının eradikasyonu…"/>
          <p:cNvSpPr txBox="1">
            <a:spLocks noGrp="1"/>
          </p:cNvSpPr>
          <p:nvPr>
            <p:ph type="body" idx="1"/>
          </p:nvPr>
        </p:nvSpPr>
        <p:spPr>
          <a:xfrm>
            <a:off x="250825" y="1125537"/>
            <a:ext cx="8496300" cy="5400676"/>
          </a:xfrm>
          <a:prstGeom prst="rect">
            <a:avLst/>
          </a:prstGeom>
        </p:spPr>
        <p:txBody>
          <a:bodyPr/>
          <a:lstStyle/>
          <a:p>
            <a:pPr marL="533400" indent="-533400">
              <a:lnSpc>
                <a:spcPct val="120000"/>
              </a:lnSpc>
              <a:spcBef>
                <a:spcPts val="600"/>
              </a:spcBef>
              <a:buAutoNum type="alphaLcParenR"/>
              <a:defRPr sz="2800" b="1" i="1"/>
            </a:pPr>
            <a:r>
              <a:t>Enfeksiyon odağının eradikasyonu</a:t>
            </a:r>
          </a:p>
          <a:p>
            <a:pPr marL="533400" indent="-533400">
              <a:lnSpc>
                <a:spcPct val="120000"/>
              </a:lnSpc>
              <a:spcBef>
                <a:spcPts val="600"/>
              </a:spcBef>
              <a:buChar char="•"/>
              <a:defRPr sz="2800"/>
            </a:pPr>
            <a:r>
              <a:t>Uygun antibiyotik tedavisi</a:t>
            </a:r>
          </a:p>
          <a:p>
            <a:pPr marL="914400" lvl="1" indent="-457200">
              <a:spcBef>
                <a:spcPts val="0"/>
              </a:spcBef>
              <a:defRPr sz="2400"/>
            </a:pPr>
            <a:r>
              <a:t>önce geniş spektrum</a:t>
            </a:r>
          </a:p>
          <a:p>
            <a:pPr marL="914400" lvl="1" indent="-457200">
              <a:spcBef>
                <a:spcPts val="0"/>
              </a:spcBef>
              <a:defRPr sz="2400"/>
            </a:pPr>
            <a:r>
              <a:t>kültür sonuçlarına göre tedavinin 	düzenlenmesi</a:t>
            </a:r>
          </a:p>
          <a:p>
            <a:pPr marL="533400" indent="-533400">
              <a:spcBef>
                <a:spcPts val="600"/>
              </a:spcBef>
              <a:buChar char="•"/>
              <a:defRPr sz="2800"/>
            </a:pPr>
            <a:r>
              <a:t>Pürülan koleksiyonların uzaklaştırılması</a:t>
            </a:r>
          </a:p>
          <a:p>
            <a:pPr marL="533400" indent="-533400">
              <a:spcBef>
                <a:spcPts val="600"/>
              </a:spcBef>
              <a:buChar char="•"/>
              <a:defRPr sz="2800"/>
            </a:pPr>
            <a:r>
              <a:t>Nekrotik dokuların uzaklaştırılması</a:t>
            </a:r>
          </a:p>
          <a:p>
            <a:pPr marL="533400" indent="-533400">
              <a:buChar char="•"/>
              <a:defRPr sz="2800"/>
            </a:pPr>
            <a:endParaRPr/>
          </a:p>
          <a:p>
            <a:pPr marL="533400" indent="-533400">
              <a:spcBef>
                <a:spcPts val="600"/>
              </a:spcBef>
              <a:buSzTx/>
              <a:buNone/>
              <a:defRPr sz="2800" b="1" i="1"/>
            </a:pPr>
            <a:r>
              <a:t>b) Hemodinamik destek</a:t>
            </a:r>
          </a:p>
          <a:p>
            <a:pPr marL="533400" indent="-533400">
              <a:spcBef>
                <a:spcPts val="600"/>
              </a:spcBef>
              <a:buChar char="•"/>
              <a:defRPr sz="2800"/>
            </a:pPr>
            <a:r>
              <a:t>Volüm desteği</a:t>
            </a:r>
          </a:p>
          <a:p>
            <a:pPr marL="533400" indent="-533400">
              <a:spcBef>
                <a:spcPts val="600"/>
              </a:spcBef>
              <a:buChar char="•"/>
              <a:defRPr sz="2800"/>
            </a:pPr>
            <a:r>
              <a:t>Vazoaktif ajanlar (dopamin, dobutamin,epinefrin)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) Nörojenik Şok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t>D) Nörojenik Şok</a:t>
            </a:r>
          </a:p>
        </p:txBody>
      </p:sp>
      <p:sp>
        <p:nvSpPr>
          <p:cNvPr id="120" name="Spinal kord yaralanması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  <a:spcBef>
                <a:spcPts val="600"/>
              </a:spcBef>
              <a:buChar char="•"/>
              <a:defRPr sz="2800"/>
            </a:pPr>
            <a:r>
              <a:t>Spinal kord yaralanması</a:t>
            </a:r>
          </a:p>
          <a:p>
            <a:pPr>
              <a:lnSpc>
                <a:spcPct val="130000"/>
              </a:lnSpc>
              <a:spcBef>
                <a:spcPts val="600"/>
              </a:spcBef>
              <a:buChar char="•"/>
              <a:defRPr sz="2800"/>
            </a:pPr>
            <a:r>
              <a:t>Bölgesel anestezi</a:t>
            </a:r>
          </a:p>
          <a:p>
            <a:pPr>
              <a:lnSpc>
                <a:spcPct val="130000"/>
              </a:lnSpc>
              <a:spcBef>
                <a:spcPts val="600"/>
              </a:spcBef>
              <a:buChar char="•"/>
              <a:defRPr sz="2800"/>
            </a:pPr>
            <a:r>
              <a:t>Otonomik blokaja neden olan ilaçlar</a:t>
            </a:r>
          </a:p>
          <a:p>
            <a:pPr>
              <a:lnSpc>
                <a:spcPct val="130000"/>
              </a:lnSpc>
              <a:buSzTx/>
              <a:buNone/>
              <a:defRPr sz="2800"/>
            </a:pPr>
            <a:endParaRPr/>
          </a:p>
          <a:p>
            <a:pPr>
              <a:lnSpc>
                <a:spcPct val="130000"/>
              </a:lnSpc>
              <a:spcBef>
                <a:spcPts val="600"/>
              </a:spcBef>
              <a:buSzTx/>
              <a:buNone/>
              <a:defRPr sz="2800" b="1" i="1" u="sng"/>
            </a:pPr>
            <a:r>
              <a:t>Fizyolpatoloji</a:t>
            </a:r>
          </a:p>
          <a:p>
            <a:pPr>
              <a:lnSpc>
                <a:spcPct val="130000"/>
              </a:lnSpc>
              <a:spcBef>
                <a:spcPts val="600"/>
              </a:spcBef>
              <a:buSzTx/>
              <a:buNone/>
              <a:defRPr sz="2800"/>
            </a:pPr>
            <a:r>
              <a:t>Sempatik tonüsün kaybolması nedeni ile </a:t>
            </a:r>
          </a:p>
          <a:p>
            <a:pPr>
              <a:lnSpc>
                <a:spcPct val="130000"/>
              </a:lnSpc>
              <a:spcBef>
                <a:spcPts val="600"/>
              </a:spcBef>
              <a:buSzTx/>
              <a:buNone/>
              <a:defRPr sz="2800"/>
            </a:pPr>
            <a:r>
              <a:t>oluşan venöz göllenme 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Nörojenik şokta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600" b="1" u="sng"/>
            </a:lvl1pPr>
          </a:lstStyle>
          <a:p>
            <a:r>
              <a:t>Nörojenik şokta</a:t>
            </a:r>
          </a:p>
        </p:txBody>
      </p:sp>
      <p:sp>
        <p:nvSpPr>
          <p:cNvPr id="123" name="Tanı…"/>
          <p:cNvSpPr txBox="1">
            <a:spLocks noGrp="1"/>
          </p:cNvSpPr>
          <p:nvPr>
            <p:ph type="body" sz="half" idx="1"/>
          </p:nvPr>
        </p:nvSpPr>
        <p:spPr>
          <a:xfrm>
            <a:off x="468312" y="1773237"/>
            <a:ext cx="4114801" cy="478155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sz="2800" b="1" i="1" u="sng"/>
            </a:pPr>
            <a:r>
              <a:t>Tanı 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Altta yatan nedenin değerlendirilmesi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Kan basıncı düşüklüğü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Kalp hızı düşüktür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Kuru, sıcak pembe cilt</a:t>
            </a:r>
          </a:p>
        </p:txBody>
      </p:sp>
      <p:sp>
        <p:nvSpPr>
          <p:cNvPr id="124" name="Tedavi…"/>
          <p:cNvSpPr txBox="1"/>
          <p:nvPr/>
        </p:nvSpPr>
        <p:spPr>
          <a:xfrm>
            <a:off x="4787900" y="1844675"/>
            <a:ext cx="4114800" cy="2282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600"/>
              </a:spcBef>
              <a:defRPr sz="2800" b="1" i="1" u="sng"/>
            </a:pPr>
            <a:r>
              <a:t>Tedavi</a:t>
            </a:r>
          </a:p>
          <a:p>
            <a:pPr marL="342900" indent="-342900">
              <a:spcBef>
                <a:spcPts val="600"/>
              </a:spcBef>
              <a:buSzPct val="100000"/>
              <a:buChar char="•"/>
              <a:defRPr sz="2800"/>
            </a:pPr>
            <a:r>
              <a:t>Volüm replasmanı</a:t>
            </a:r>
          </a:p>
          <a:p>
            <a:pPr marL="342900" indent="-342900">
              <a:spcBef>
                <a:spcPts val="600"/>
              </a:spcBef>
              <a:buSzPct val="100000"/>
              <a:buChar char="•"/>
              <a:defRPr sz="2800"/>
            </a:pPr>
            <a:r>
              <a:t>Vazoaktif ajanlar</a:t>
            </a:r>
          </a:p>
          <a:p>
            <a:pPr marL="742950" lvl="1" indent="-285750">
              <a:buSzPct val="100000"/>
              <a:buChar char="–"/>
              <a:defRPr sz="2800"/>
            </a:pPr>
            <a:r>
              <a:t>Efedrin</a:t>
            </a:r>
          </a:p>
          <a:p>
            <a:pPr marL="742950" lvl="1" indent="-285750">
              <a:buSzPct val="100000"/>
              <a:buChar char="–"/>
              <a:defRPr sz="2800"/>
            </a:pPr>
            <a:r>
              <a:t>Penilefrin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E) Anaflaktik şok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t>E) Anaflaktik şok</a:t>
            </a:r>
          </a:p>
        </p:txBody>
      </p:sp>
      <p:sp>
        <p:nvSpPr>
          <p:cNvPr id="127" name="1 / 10.000 hospitalize hastada ortada ortaya çıkabilir…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2442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buChar char="•"/>
              <a:defRPr sz="2800"/>
            </a:pPr>
            <a:r>
              <a:t>1 / 10.000 hospitalize hastada ortada ortaya çıkabilir</a:t>
            </a:r>
          </a:p>
          <a:p>
            <a:pPr>
              <a:lnSpc>
                <a:spcPct val="120000"/>
              </a:lnSpc>
              <a:spcBef>
                <a:spcPts val="600"/>
              </a:spcBef>
              <a:buChar char="•"/>
              <a:defRPr sz="2800"/>
            </a:pPr>
            <a:r>
              <a:t>% 10 mortaldir</a:t>
            </a:r>
          </a:p>
          <a:p>
            <a:pPr>
              <a:lnSpc>
                <a:spcPct val="120000"/>
              </a:lnSpc>
              <a:spcBef>
                <a:spcPts val="600"/>
              </a:spcBef>
              <a:buChar char="•"/>
              <a:defRPr sz="2800"/>
            </a:pPr>
            <a:r>
              <a:t>İlaçlar: Özellikle antibiyotikler</a:t>
            </a:r>
          </a:p>
          <a:p>
            <a:pPr>
              <a:lnSpc>
                <a:spcPct val="120000"/>
              </a:lnSpc>
              <a:spcBef>
                <a:spcPts val="600"/>
              </a:spcBef>
              <a:buSzTx/>
              <a:buNone/>
              <a:defRPr sz="2800"/>
            </a:pPr>
            <a:r>
              <a:t>	Kontrast maddeler</a:t>
            </a:r>
          </a:p>
          <a:p>
            <a:pPr>
              <a:lnSpc>
                <a:spcPct val="120000"/>
              </a:lnSpc>
              <a:spcBef>
                <a:spcPts val="600"/>
              </a:spcBef>
              <a:buSzTx/>
              <a:buNone/>
              <a:defRPr sz="2800"/>
            </a:pPr>
            <a:r>
              <a:t>	Plasma ürünleri</a:t>
            </a:r>
          </a:p>
          <a:p>
            <a:pPr>
              <a:lnSpc>
                <a:spcPct val="120000"/>
              </a:lnSpc>
              <a:spcBef>
                <a:spcPts val="600"/>
              </a:spcBef>
              <a:buChar char="•"/>
              <a:defRPr sz="2800"/>
            </a:pPr>
            <a:r>
              <a:t>Histamin ve benzeri diğer vazoaktif ajanların salınımında artış !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naflaktik şokta tanı"/>
          <p:cNvSpPr txBox="1">
            <a:spLocks noGrp="1"/>
          </p:cNvSpPr>
          <p:nvPr>
            <p:ph type="title"/>
          </p:nvPr>
        </p:nvSpPr>
        <p:spPr>
          <a:xfrm>
            <a:off x="395287" y="-1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 sz="3600" b="1" u="sng"/>
            </a:lvl1pPr>
          </a:lstStyle>
          <a:p>
            <a:r>
              <a:t>Anaflaktik şokta tanı</a:t>
            </a:r>
          </a:p>
        </p:txBody>
      </p:sp>
      <p:sp>
        <p:nvSpPr>
          <p:cNvPr id="130" name="Klinik bulgular neden olan madde ile karşılaştıktan sonra dakikalar içinde ortaya çıkar…"/>
          <p:cNvSpPr txBox="1">
            <a:spLocks noGrp="1"/>
          </p:cNvSpPr>
          <p:nvPr>
            <p:ph type="body" idx="1"/>
          </p:nvPr>
        </p:nvSpPr>
        <p:spPr>
          <a:xfrm>
            <a:off x="179387" y="1052512"/>
            <a:ext cx="8785226" cy="580548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Klinik bulgular neden olan madde ile karşılaştıktan sonra dakikalar içinde ortaya çıkar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Hipotansiyon, vasküler kollaps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Laringeal ödem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Bronkospazm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Anjioödem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Ürtiker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Flushing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Pulmoner hipertansiyon ve ödem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Hemoliz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naflaktik şokta tedavi"/>
          <p:cNvSpPr txBox="1">
            <a:spLocks noGrp="1"/>
          </p:cNvSpPr>
          <p:nvPr>
            <p:ph type="title"/>
          </p:nvPr>
        </p:nvSpPr>
        <p:spPr>
          <a:xfrm>
            <a:off x="395287" y="-1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 sz="3600" b="1" u="sng"/>
            </a:lvl1pPr>
          </a:lstStyle>
          <a:p>
            <a:r>
              <a:t>Anaflaktik şokta tedavi</a:t>
            </a:r>
          </a:p>
        </p:txBody>
      </p:sp>
      <p:sp>
        <p:nvSpPr>
          <p:cNvPr id="133" name="Antijenin uzaklaştırılması…"/>
          <p:cNvSpPr txBox="1">
            <a:spLocks noGrp="1"/>
          </p:cNvSpPr>
          <p:nvPr>
            <p:ph type="body" idx="1"/>
          </p:nvPr>
        </p:nvSpPr>
        <p:spPr>
          <a:xfrm>
            <a:off x="179387" y="1125537"/>
            <a:ext cx="8713788" cy="547211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Antijenin uzaklaştırılması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Güvenli hava yolu: Gerekirse entübasyon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İntravenöz sıvı tedavisi</a:t>
            </a:r>
          </a:p>
          <a:p>
            <a:pPr>
              <a:lnSpc>
                <a:spcPct val="110000"/>
              </a:lnSpc>
              <a:spcBef>
                <a:spcPts val="600"/>
              </a:spcBef>
              <a:buChar char="•"/>
              <a:defRPr sz="2800"/>
            </a:pPr>
            <a:r>
              <a:t>Farmakolojik tedavi: 	Epinefrin</a:t>
            </a:r>
          </a:p>
          <a:p>
            <a:pPr>
              <a:lnSpc>
                <a:spcPct val="110000"/>
              </a:lnSpc>
              <a:spcBef>
                <a:spcPts val="600"/>
              </a:spcBef>
              <a:buSzTx/>
              <a:buNone/>
              <a:defRPr sz="2800"/>
            </a:pPr>
            <a:r>
              <a:t>					Glukokortikoid</a:t>
            </a:r>
          </a:p>
          <a:p>
            <a:pPr>
              <a:lnSpc>
                <a:spcPct val="110000"/>
              </a:lnSpc>
              <a:spcBef>
                <a:spcPts val="600"/>
              </a:spcBef>
              <a:buSzTx/>
              <a:buNone/>
              <a:defRPr sz="2800"/>
            </a:pPr>
            <a:r>
              <a:t>					Difenhidramin</a:t>
            </a:r>
          </a:p>
          <a:p>
            <a:pPr>
              <a:lnSpc>
                <a:spcPct val="110000"/>
              </a:lnSpc>
              <a:spcBef>
                <a:spcPts val="600"/>
              </a:spcBef>
              <a:buSzTx/>
              <a:buNone/>
              <a:defRPr sz="2800"/>
            </a:pPr>
            <a:r>
              <a:t>					H</a:t>
            </a:r>
            <a:r>
              <a:rPr baseline="-25000"/>
              <a:t>2</a:t>
            </a:r>
            <a:r>
              <a:t> antagonistleri</a:t>
            </a:r>
          </a:p>
          <a:p>
            <a:pPr>
              <a:lnSpc>
                <a:spcPct val="110000"/>
              </a:lnSpc>
              <a:spcBef>
                <a:spcPts val="600"/>
              </a:spcBef>
              <a:buSzTx/>
              <a:buNone/>
              <a:defRPr sz="2800"/>
            </a:pPr>
            <a:r>
              <a:t>						cimetidin</a:t>
            </a:r>
          </a:p>
          <a:p>
            <a:pPr>
              <a:lnSpc>
                <a:spcPct val="110000"/>
              </a:lnSpc>
              <a:spcBef>
                <a:spcPts val="600"/>
              </a:spcBef>
              <a:buSzTx/>
              <a:buNone/>
              <a:defRPr sz="2800"/>
            </a:pPr>
            <a:r>
              <a:t>						ranitidin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" name="Tablo"/>
          <p:cNvGraphicFramePr/>
          <p:nvPr/>
        </p:nvGraphicFramePr>
        <p:xfrm>
          <a:off x="355600" y="404812"/>
          <a:ext cx="8502650" cy="518477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501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16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5348">
                <a:tc gridSpan="8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1">
                          <a:solidFill>
                            <a:srgbClr val="FF0000"/>
                          </a:solidFill>
                        </a:rPr>
                        <a:t>Şokta Klinik Tablolar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49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/>
                        <a:t>Etyoloji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/>
                        <a:t>Cilt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/>
                        <a:t>İdrar çıkışı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/>
                        <a:t>JVD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/>
                        <a:t>Kardiyak indeks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/>
                        <a:t>PCWP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/>
                        <a:t>SVR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 b="1"/>
                      </a:pPr>
                      <a:r>
                        <a:t>M</a:t>
                      </a:r>
                      <a:r>
                        <a:rPr baseline="-25000"/>
                        <a:t>VO2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82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Hipovolemik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r>
                        <a:t>Soğuk</a:t>
                      </a:r>
                    </a:p>
                    <a:p>
                      <a:pPr algn="l">
                        <a:defRPr sz="1600"/>
                      </a:pPr>
                      <a:r>
                        <a:t>Soluk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 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 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 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82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Kardiyojenik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r>
                        <a:t>Soğuk</a:t>
                      </a:r>
                    </a:p>
                    <a:p>
                      <a:pPr algn="l">
                        <a:defRPr sz="1600"/>
                      </a:pPr>
                      <a:r>
                        <a:t>Soluk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821"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Erken </a:t>
                      </a:r>
                    </a:p>
                    <a:p>
                      <a:pPr algn="l">
                        <a:defRPr sz="1600" b="1"/>
                      </a:pPr>
                      <a:r>
                        <a:t>Septik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FF0000"/>
                          </a:solidFill>
                        </a:defRPr>
                      </a:pPr>
                      <a:r>
                        <a:t>Sıcak </a:t>
                      </a:r>
                    </a:p>
                    <a:p>
                      <a:pPr algn="l">
                        <a:defRPr sz="1600">
                          <a:solidFill>
                            <a:srgbClr val="FF0000"/>
                          </a:solidFill>
                        </a:defRPr>
                      </a:pPr>
                      <a:r>
                        <a:t>Pembe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  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t>↓  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  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821"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Geç</a:t>
                      </a:r>
                    </a:p>
                    <a:p>
                      <a:pPr algn="l">
                        <a:defRPr sz="1600" b="1"/>
                      </a:pPr>
                      <a:r>
                        <a:t>Septik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r>
                        <a:t>Soğuk</a:t>
                      </a:r>
                    </a:p>
                    <a:p>
                      <a:pPr algn="l">
                        <a:defRPr sz="1600"/>
                      </a:pPr>
                      <a:r>
                        <a:t>Soluk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  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821"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Nörojenik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FF0000"/>
                          </a:solidFill>
                        </a:defRPr>
                      </a:pPr>
                      <a:r>
                        <a:t>Sıcak</a:t>
                      </a:r>
                    </a:p>
                    <a:p>
                      <a:pPr algn="l">
                        <a:defRPr sz="1600">
                          <a:solidFill>
                            <a:srgbClr val="FF0000"/>
                          </a:solidFill>
                        </a:defRPr>
                      </a:pPr>
                      <a:r>
                        <a:t>Pembe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82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Anaflaktik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/>
                      </a:pPr>
                      <a:r>
                        <a:t>Soğuk</a:t>
                      </a:r>
                    </a:p>
                    <a:p>
                      <a:pPr algn="l">
                        <a:defRPr sz="1600"/>
                      </a:pPr>
                      <a:r>
                        <a:t>Soluk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t>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6" name="SVR:   Sistemik vasküler rezistans  MVO2:    Miks venöz oksijen saturasyonu…"/>
          <p:cNvSpPr txBox="1"/>
          <p:nvPr/>
        </p:nvSpPr>
        <p:spPr>
          <a:xfrm>
            <a:off x="250825" y="5805487"/>
            <a:ext cx="8893175" cy="702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900"/>
              </a:spcBef>
              <a:defRPr sz="1600"/>
            </a:pPr>
            <a:r>
              <a:t>SVR:   Sistemik vasküler rezistans		M</a:t>
            </a:r>
            <a:r>
              <a:rPr baseline="-25000"/>
              <a:t>VO2</a:t>
            </a:r>
            <a:r>
              <a:t>:    Miks venöz oksijen saturasyonu</a:t>
            </a:r>
          </a:p>
          <a:p>
            <a:pPr>
              <a:spcBef>
                <a:spcPts val="900"/>
              </a:spcBef>
              <a:defRPr sz="1600"/>
            </a:pPr>
            <a:r>
              <a:t>JVD:   Juguler venöz dolgunluk		PCWP: Pulmoner kapiller kama basıncı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Şokta Tanı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t>Şokta Tanı</a:t>
            </a:r>
          </a:p>
        </p:txBody>
      </p:sp>
      <p:sp>
        <p:nvSpPr>
          <p:cNvPr id="62" name="Erken tanıda en büyük problem erken semptom ve fizik bulguların nonspesifik olmalarıdır."/>
          <p:cNvSpPr txBox="1">
            <a:spLocks noGrp="1"/>
          </p:cNvSpPr>
          <p:nvPr>
            <p:ph type="body" sz="half" idx="1"/>
          </p:nvPr>
        </p:nvSpPr>
        <p:spPr>
          <a:xfrm>
            <a:off x="323850" y="1773237"/>
            <a:ext cx="4103688" cy="4525963"/>
          </a:xfrm>
          <a:prstGeom prst="rect">
            <a:avLst/>
          </a:prstGeom>
        </p:spPr>
        <p:txBody>
          <a:bodyPr/>
          <a:lstStyle>
            <a:lvl1pPr>
              <a:lnSpc>
                <a:spcPct val="140000"/>
              </a:lnSpc>
              <a:spcBef>
                <a:spcPts val="600"/>
              </a:spcBef>
              <a:buChar char="•"/>
              <a:defRPr sz="2800"/>
            </a:lvl1pPr>
          </a:lstStyle>
          <a:p>
            <a:r>
              <a:t>Erken tanıda en büyük problem erken semptom ve fizik bulguların nonspesifik olmalarıdır.</a:t>
            </a:r>
          </a:p>
        </p:txBody>
      </p:sp>
      <p:graphicFrame>
        <p:nvGraphicFramePr>
          <p:cNvPr id="63" name="Tablo"/>
          <p:cNvGraphicFramePr/>
          <p:nvPr/>
        </p:nvGraphicFramePr>
        <p:xfrm>
          <a:off x="4932362" y="1412875"/>
          <a:ext cx="3887788" cy="518477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88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9508">
                <a:tc>
                  <a:txBody>
                    <a:bodyPr/>
                    <a:lstStyle/>
                    <a:p>
                      <a:pPr algn="l">
                        <a:defRPr sz="2800" b="1" i="1" u="sng"/>
                      </a:pPr>
                      <a:r>
                        <a:t>Erken Semptomlar</a:t>
                      </a:r>
                    </a:p>
                    <a:p>
                      <a:pPr algn="l">
                        <a:defRPr sz="2800"/>
                      </a:pPr>
                      <a:r>
                        <a:t>Solunum sıkıntısı</a:t>
                      </a:r>
                    </a:p>
                    <a:p>
                      <a:pPr algn="l">
                        <a:defRPr sz="2800"/>
                      </a:pPr>
                      <a:r>
                        <a:t>Mental durum değişiklikleri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267">
                <a:tc>
                  <a:txBody>
                    <a:bodyPr/>
                    <a:lstStyle/>
                    <a:p>
                      <a:pPr algn="l">
                        <a:defRPr sz="2800" b="1" i="1" u="sng"/>
                      </a:pPr>
                      <a:r>
                        <a:t>Fizik Bulgular</a:t>
                      </a:r>
                    </a:p>
                    <a:p>
                      <a:pPr algn="l">
                        <a:defRPr sz="2800"/>
                      </a:pPr>
                      <a:r>
                        <a:t>Hipotansiyon</a:t>
                      </a:r>
                    </a:p>
                    <a:p>
                      <a:pPr algn="l">
                        <a:defRPr sz="2800"/>
                      </a:pPr>
                      <a:r>
                        <a:t>Taşikardi</a:t>
                      </a:r>
                    </a:p>
                    <a:p>
                      <a:pPr algn="l">
                        <a:defRPr sz="2800"/>
                      </a:pPr>
                      <a:r>
                        <a:t>Takipne</a:t>
                      </a:r>
                    </a:p>
                    <a:p>
                      <a:pPr algn="l">
                        <a:defRPr sz="2800"/>
                      </a:pPr>
                      <a:r>
                        <a:t>İdrar çıkışında azalma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Şokta Tedavi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t>Şokta Tedavi</a:t>
            </a:r>
          </a:p>
        </p:txBody>
      </p:sp>
      <p:sp>
        <p:nvSpPr>
          <p:cNvPr id="66" name="Altta yatan nedenin tedavisidir !"/>
          <p:cNvSpPr txBox="1">
            <a:spLocks noGrp="1"/>
          </p:cNvSpPr>
          <p:nvPr>
            <p:ph type="body" sz="half" idx="1"/>
          </p:nvPr>
        </p:nvSpPr>
        <p:spPr>
          <a:xfrm>
            <a:off x="1619250" y="2420937"/>
            <a:ext cx="6491288" cy="2549526"/>
          </a:xfrm>
          <a:prstGeom prst="rect">
            <a:avLst/>
          </a:prstGeom>
        </p:spPr>
        <p:txBody>
          <a:bodyPr/>
          <a:lstStyle>
            <a:lvl1pPr>
              <a:buChar char="•"/>
            </a:lvl1pPr>
          </a:lstStyle>
          <a:p>
            <a:r>
              <a:t>Altta yatan nedenin tedavisidir !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Şokun Sınıflandırılması"/>
          <p:cNvSpPr txBox="1">
            <a:spLocks noGrp="1"/>
          </p:cNvSpPr>
          <p:nvPr>
            <p:ph type="title"/>
          </p:nvPr>
        </p:nvSpPr>
        <p:spPr>
          <a:xfrm>
            <a:off x="468312" y="260349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t>Şokun Sınıflandırılması</a:t>
            </a:r>
          </a:p>
        </p:txBody>
      </p:sp>
      <p:sp>
        <p:nvSpPr>
          <p:cNvPr id="69" name="A) Hipovolemik şok…"/>
          <p:cNvSpPr txBox="1">
            <a:spLocks noGrp="1"/>
          </p:cNvSpPr>
          <p:nvPr>
            <p:ph type="body" sz="half" idx="1"/>
          </p:nvPr>
        </p:nvSpPr>
        <p:spPr>
          <a:xfrm>
            <a:off x="1619250" y="1989137"/>
            <a:ext cx="6202363" cy="392112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  <a:buSzTx/>
              <a:buNone/>
            </a:pPr>
            <a:r>
              <a:t>A) Hipovolemik şok</a:t>
            </a:r>
          </a:p>
          <a:p>
            <a:pPr>
              <a:lnSpc>
                <a:spcPct val="130000"/>
              </a:lnSpc>
              <a:buSzTx/>
              <a:buNone/>
            </a:pPr>
            <a:r>
              <a:t>B) Kardiyojenik şok</a:t>
            </a:r>
          </a:p>
          <a:p>
            <a:pPr>
              <a:lnSpc>
                <a:spcPct val="130000"/>
              </a:lnSpc>
              <a:buSzTx/>
              <a:buNone/>
            </a:pPr>
            <a:r>
              <a:t>C) Septik şok</a:t>
            </a:r>
          </a:p>
          <a:p>
            <a:pPr>
              <a:lnSpc>
                <a:spcPct val="130000"/>
              </a:lnSpc>
              <a:buSzTx/>
              <a:buNone/>
            </a:pPr>
            <a:r>
              <a:t>D) Nörojenik şok</a:t>
            </a:r>
          </a:p>
          <a:p>
            <a:pPr>
              <a:lnSpc>
                <a:spcPct val="130000"/>
              </a:lnSpc>
              <a:buSzTx/>
              <a:buNone/>
            </a:pPr>
            <a:r>
              <a:t>E) Anaflaktik şok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A ) Hipovolemik Şok"/>
          <p:cNvSpPr txBox="1">
            <a:spLocks noGrp="1"/>
          </p:cNvSpPr>
          <p:nvPr>
            <p:ph type="title"/>
          </p:nvPr>
        </p:nvSpPr>
        <p:spPr>
          <a:xfrm>
            <a:off x="468312" y="188912"/>
            <a:ext cx="8229601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t>A ) Hipovolemik Şok</a:t>
            </a:r>
          </a:p>
        </p:txBody>
      </p:sp>
      <p:sp>
        <p:nvSpPr>
          <p:cNvPr id="72" name="Sadece Hipovolemi…"/>
          <p:cNvSpPr txBox="1">
            <a:spLocks noGrp="1"/>
          </p:cNvSpPr>
          <p:nvPr>
            <p:ph type="body" idx="1"/>
          </p:nvPr>
        </p:nvSpPr>
        <p:spPr>
          <a:xfrm>
            <a:off x="468312" y="1412875"/>
            <a:ext cx="8229601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Char char="•"/>
              <a:defRPr sz="2800"/>
            </a:pPr>
            <a:r>
              <a:t>Sadece Hipovolemi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Hemorajik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Diğer sıvı kayıpları</a:t>
            </a:r>
          </a:p>
          <a:p>
            <a:pPr marL="285750" lvl="1" indent="171450">
              <a:spcBef>
                <a:spcPts val="0"/>
              </a:spcBef>
              <a:buSzTx/>
              <a:buNone/>
              <a:defRPr sz="2800"/>
            </a:pPr>
            <a:r>
              <a:t>			(kusma, ishal, barsak obstrüksiyonları)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Travmatik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Doku ödemi ile birliktelik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Yanıklar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Hipovolemik Şok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 sz="3600" b="1" u="sng"/>
            </a:pPr>
            <a:r>
              <a:t>Hipovolemik Şok</a:t>
            </a:r>
            <a:r>
              <a:rPr sz="4400"/>
              <a:t> </a:t>
            </a:r>
          </a:p>
        </p:txBody>
      </p:sp>
      <p:sp>
        <p:nvSpPr>
          <p:cNvPr id="75" name="Patofizyoloj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Char char="•"/>
              <a:defRPr sz="2800"/>
            </a:pPr>
            <a:r>
              <a:t>Patofizyoloji</a:t>
            </a: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	Plazma volüm kaybına bağlı olarak azalmış preload</a:t>
            </a:r>
          </a:p>
          <a:p>
            <a:pPr>
              <a:buChar char="•"/>
              <a:defRPr sz="2800"/>
            </a:pPr>
            <a:endParaRPr/>
          </a:p>
          <a:p>
            <a:pPr>
              <a:spcBef>
                <a:spcPts val="600"/>
              </a:spcBef>
              <a:buChar char="•"/>
              <a:defRPr sz="2800"/>
            </a:pPr>
            <a:r>
              <a:t>Eksternal: Laserasyon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İnternal: Gastrointestinal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İntersitisyel: Artmış vasküler permebilite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Hipovolemik Şokta Tanı"/>
          <p:cNvSpPr txBox="1">
            <a:spLocks noGrp="1"/>
          </p:cNvSpPr>
          <p:nvPr>
            <p:ph type="title"/>
          </p:nvPr>
        </p:nvSpPr>
        <p:spPr>
          <a:xfrm>
            <a:off x="468312" y="-1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 sz="3600" b="1" u="sng"/>
            </a:lvl1pPr>
          </a:lstStyle>
          <a:p>
            <a:r>
              <a:t>Hipovolemik Şokta Tanı</a:t>
            </a:r>
          </a:p>
        </p:txBody>
      </p:sp>
      <p:sp>
        <p:nvSpPr>
          <p:cNvPr id="78" name="Klinik tablo hipovoleminin derecesine göre değişir.…"/>
          <p:cNvSpPr txBox="1">
            <a:spLocks noGrp="1"/>
          </p:cNvSpPr>
          <p:nvPr>
            <p:ph type="body" idx="1"/>
          </p:nvPr>
        </p:nvSpPr>
        <p:spPr>
          <a:xfrm>
            <a:off x="468312" y="1125537"/>
            <a:ext cx="8229601" cy="525621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buChar char="•"/>
              <a:defRPr sz="2800"/>
            </a:pPr>
            <a:r>
              <a:t>Klinik tablo hipovoleminin derecesine göre değişir.</a:t>
            </a:r>
          </a:p>
          <a:p>
            <a:pPr>
              <a:lnSpc>
                <a:spcPct val="120000"/>
              </a:lnSpc>
              <a:spcBef>
                <a:spcPts val="600"/>
              </a:spcBef>
              <a:buChar char="•"/>
              <a:defRPr sz="2800"/>
            </a:pPr>
            <a:r>
              <a:t>% 15 e kadar volüm kaybı olan hastaların vital bulguları normal ya da az etkilenmiş olabilir.</a:t>
            </a:r>
          </a:p>
          <a:p>
            <a:pPr>
              <a:lnSpc>
                <a:spcPct val="120000"/>
              </a:lnSpc>
              <a:spcBef>
                <a:spcPts val="600"/>
              </a:spcBef>
              <a:buChar char="•"/>
              <a:defRPr sz="2800"/>
            </a:pPr>
            <a:r>
              <a:t>% 40 dan daha fazla volüm kaybı varsa:</a:t>
            </a:r>
          </a:p>
          <a:p>
            <a:pPr>
              <a:lnSpc>
                <a:spcPct val="120000"/>
              </a:lnSpc>
              <a:spcBef>
                <a:spcPts val="600"/>
              </a:spcBef>
              <a:buSzTx/>
              <a:buNone/>
              <a:defRPr sz="2800"/>
            </a:pPr>
            <a:r>
              <a:t>	Taşikardi</a:t>
            </a:r>
          </a:p>
          <a:p>
            <a:pPr>
              <a:lnSpc>
                <a:spcPct val="120000"/>
              </a:lnSpc>
              <a:spcBef>
                <a:spcPts val="600"/>
              </a:spcBef>
              <a:buSzTx/>
              <a:buNone/>
              <a:defRPr sz="2800"/>
            </a:pPr>
            <a:r>
              <a:t>	Ortostatik hipotansiyon</a:t>
            </a:r>
          </a:p>
          <a:p>
            <a:pPr>
              <a:lnSpc>
                <a:spcPct val="120000"/>
              </a:lnSpc>
              <a:spcBef>
                <a:spcPts val="600"/>
              </a:spcBef>
              <a:buSzTx/>
              <a:buNone/>
              <a:defRPr sz="2800"/>
            </a:pPr>
            <a:r>
              <a:t>	Supine hipotansiyon</a:t>
            </a:r>
          </a:p>
          <a:p>
            <a:pPr>
              <a:lnSpc>
                <a:spcPct val="120000"/>
              </a:lnSpc>
              <a:spcBef>
                <a:spcPts val="600"/>
              </a:spcBef>
              <a:buSzTx/>
              <a:buNone/>
              <a:defRPr sz="2800">
                <a:solidFill>
                  <a:srgbClr val="FFFF00"/>
                </a:solidFill>
              </a:defRPr>
            </a:pPr>
            <a:r>
              <a:t>	</a:t>
            </a:r>
            <a:r>
              <a:rPr>
                <a:solidFill>
                  <a:srgbClr val="000000"/>
                </a:solidFill>
              </a:rPr>
              <a:t>Senkop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Hipovolemik Şokta Tedavi"/>
          <p:cNvSpPr txBox="1">
            <a:spLocks noGrp="1"/>
          </p:cNvSpPr>
          <p:nvPr>
            <p:ph type="title"/>
          </p:nvPr>
        </p:nvSpPr>
        <p:spPr>
          <a:xfrm>
            <a:off x="468312" y="-1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 sz="3600" b="1" u="sng"/>
            </a:lvl1pPr>
          </a:lstStyle>
          <a:p>
            <a:r>
              <a:t>Hipovolemik Şokta Tedavi</a:t>
            </a:r>
          </a:p>
        </p:txBody>
      </p:sp>
      <p:sp>
        <p:nvSpPr>
          <p:cNvPr id="81" name="Volüm Replasmanı:   Kaybın karşılanması…"/>
          <p:cNvSpPr txBox="1">
            <a:spLocks noGrp="1"/>
          </p:cNvSpPr>
          <p:nvPr>
            <p:ph type="body" idx="1"/>
          </p:nvPr>
        </p:nvSpPr>
        <p:spPr>
          <a:xfrm>
            <a:off x="250825" y="1125537"/>
            <a:ext cx="8713788" cy="539908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Char char="•"/>
              <a:defRPr sz="2400"/>
            </a:pPr>
            <a:r>
              <a:t>Volüm Replasmanı: 		Kaybın karşılanması</a:t>
            </a:r>
          </a:p>
          <a:p>
            <a:pPr>
              <a:buSzTx/>
              <a:buNone/>
              <a:defRPr sz="2400"/>
            </a:pPr>
            <a:endParaRPr/>
          </a:p>
          <a:p>
            <a:pPr>
              <a:spcBef>
                <a:spcPts val="500"/>
              </a:spcBef>
              <a:buChar char="•"/>
              <a:defRPr sz="2400"/>
            </a:pPr>
            <a:r>
              <a:t>Noninvaziv monitorizasyon: 	İdrar çıkışı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					Kalp hızı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					Kan basıncı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					Deri turgoru</a:t>
            </a:r>
          </a:p>
          <a:p>
            <a:pPr>
              <a:buSzTx/>
              <a:buNone/>
              <a:defRPr sz="2400"/>
            </a:pPr>
            <a:endParaRPr/>
          </a:p>
          <a:p>
            <a:pPr>
              <a:spcBef>
                <a:spcPts val="500"/>
              </a:spcBef>
              <a:buChar char="•"/>
              <a:defRPr sz="2400"/>
            </a:pPr>
            <a:r>
              <a:t>İnvaziv teknikler:			Santral venöz basınç ölçümü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					Pulm. arter kateterizasyonu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 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Çeşitli manevralar:		Alt ekstremitenin elevasyonu 					Trendelenburg pozisyonu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Varsayılan Tasarım">
  <a:themeElements>
    <a:clrScheme name="Varsayılan Tasarı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Varsayılan Tasarım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Varsayılan Tasarı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Varsayılan Tasarım">
  <a:themeElements>
    <a:clrScheme name="Varsayılan Tasarı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Varsayılan Tasarım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Varsayılan Tasarı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Macintosh PowerPoint</Application>
  <PresentationFormat>Ekran Gösterisi (4:3)</PresentationFormat>
  <Paragraphs>316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9" baseType="lpstr">
      <vt:lpstr>Arial</vt:lpstr>
      <vt:lpstr>Helvetica Neue</vt:lpstr>
      <vt:lpstr>Varsayılan Tasarım</vt:lpstr>
      <vt:lpstr>ŞOK</vt:lpstr>
      <vt:lpstr>ŞOK</vt:lpstr>
      <vt:lpstr>Şokta Tanı</vt:lpstr>
      <vt:lpstr>Şokta Tedavi</vt:lpstr>
      <vt:lpstr>Şokun Sınıflandırılması</vt:lpstr>
      <vt:lpstr>A ) Hipovolemik Şok</vt:lpstr>
      <vt:lpstr>Hipovolemik Şok </vt:lpstr>
      <vt:lpstr>Hipovolemik Şokta Tanı</vt:lpstr>
      <vt:lpstr>Hipovolemik Şokta Tedavi</vt:lpstr>
      <vt:lpstr>Hipovolemik Şok Tedavisinde Hedef</vt:lpstr>
      <vt:lpstr>PowerPoint Sunusu</vt:lpstr>
      <vt:lpstr>B) Kardiyojenik Şok</vt:lpstr>
      <vt:lpstr>Kardiyojenik şokta tanı</vt:lpstr>
      <vt:lpstr>Kardiyojenik şokta tanı</vt:lpstr>
      <vt:lpstr>Kardiyojenik şokta tedavi</vt:lpstr>
      <vt:lpstr>C) Septik şok </vt:lpstr>
      <vt:lpstr>Septik şok</vt:lpstr>
      <vt:lpstr>Septik şokta klinik tablo</vt:lpstr>
      <vt:lpstr>Septik şokta mediyatörler</vt:lpstr>
      <vt:lpstr>Septik şokta tedavi</vt:lpstr>
      <vt:lpstr>D) Nörojenik Şok</vt:lpstr>
      <vt:lpstr>Nörojenik şokta</vt:lpstr>
      <vt:lpstr>E) Anaflaktik şok</vt:lpstr>
      <vt:lpstr>Anaflaktik şokta tanı</vt:lpstr>
      <vt:lpstr>Anaflaktik şokta tedavi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ŞOK</dc:title>
  <cp:lastModifiedBy>Microsoft Office User</cp:lastModifiedBy>
  <cp:revision>1</cp:revision>
  <dcterms:modified xsi:type="dcterms:W3CDTF">2024-04-06T22:07:21Z</dcterms:modified>
</cp:coreProperties>
</file>