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259" r:id="rId5"/>
    <p:sldId id="283" r:id="rId6"/>
    <p:sldId id="266" r:id="rId7"/>
    <p:sldId id="285" r:id="rId8"/>
    <p:sldId id="260" r:id="rId9"/>
    <p:sldId id="286" r:id="rId10"/>
    <p:sldId id="302" r:id="rId11"/>
    <p:sldId id="309" r:id="rId12"/>
    <p:sldId id="288" r:id="rId13"/>
    <p:sldId id="310" r:id="rId14"/>
    <p:sldId id="311" r:id="rId15"/>
    <p:sldId id="296" r:id="rId16"/>
    <p:sldId id="299" r:id="rId17"/>
    <p:sldId id="261" r:id="rId18"/>
    <p:sldId id="304" r:id="rId19"/>
    <p:sldId id="295" r:id="rId20"/>
    <p:sldId id="262" r:id="rId21"/>
    <p:sldId id="324" r:id="rId22"/>
    <p:sldId id="263" r:id="rId23"/>
    <p:sldId id="325" r:id="rId24"/>
    <p:sldId id="264" r:id="rId25"/>
    <p:sldId id="327" r:id="rId26"/>
    <p:sldId id="265" r:id="rId27"/>
    <p:sldId id="297" r:id="rId28"/>
    <p:sldId id="312" r:id="rId29"/>
    <p:sldId id="300" r:id="rId30"/>
    <p:sldId id="315" r:id="rId31"/>
    <p:sldId id="316" r:id="rId32"/>
    <p:sldId id="268" r:id="rId33"/>
    <p:sldId id="313" r:id="rId34"/>
    <p:sldId id="303" r:id="rId35"/>
    <p:sldId id="314" r:id="rId36"/>
    <p:sldId id="270" r:id="rId37"/>
    <p:sldId id="271" r:id="rId38"/>
    <p:sldId id="319" r:id="rId39"/>
    <p:sldId id="320" r:id="rId40"/>
    <p:sldId id="307" r:id="rId41"/>
    <p:sldId id="306" r:id="rId42"/>
    <p:sldId id="290" r:id="rId43"/>
    <p:sldId id="291" r:id="rId44"/>
    <p:sldId id="323" r:id="rId45"/>
    <p:sldId id="326" r:id="rId46"/>
    <p:sldId id="322" r:id="rId47"/>
    <p:sldId id="272" r:id="rId48"/>
    <p:sldId id="273" r:id="rId49"/>
    <p:sldId id="274" r:id="rId50"/>
    <p:sldId id="321" r:id="rId51"/>
    <p:sldId id="292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328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14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94" autoAdjust="0"/>
  </p:normalViewPr>
  <p:slideViewPr>
    <p:cSldViewPr snapToGrid="0" snapToObjects="1">
      <p:cViewPr>
        <p:scale>
          <a:sx n="85" d="100"/>
          <a:sy n="85" d="100"/>
        </p:scale>
        <p:origin x="-136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E5A38-EC06-9243-8318-534EA8B6A30A}" type="datetimeFigureOut">
              <a:rPr lang="en-US" smtClean="0"/>
              <a:t>26.05.23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A417C-389A-2C4A-B465-789024F5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A968-0FA4-CE49-ABEC-F5A7ACC35CBE}" type="datetimeFigureOut">
              <a:rPr lang="en-US" smtClean="0"/>
              <a:t>26.05.23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62BC9-D032-684B-863D-A57951A39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67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2BC9-D032-684B-863D-A57951A39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6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2BC9-D032-684B-863D-A57951A391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1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2BC9-D032-684B-863D-A57951A3915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DEDF9-F1F0-B341-A1D4-8652A49C06A5}" type="datetime1">
              <a:rPr lang="en-US" smtClean="0"/>
              <a:t>26.05.23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11441-48DB-4440-96B3-8ABD3E5EAC97}" type="datetime1">
              <a:rPr lang="en-US" smtClean="0"/>
              <a:t>26.05.23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8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8753-73A3-1343-8C78-6EB875F974E8}" type="datetime1">
              <a:rPr lang="en-US" smtClean="0"/>
              <a:t>26.05.23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BB9D-1036-FF45-8548-DC8151D55A78}" type="datetime1">
              <a:rPr lang="en-US" smtClean="0"/>
              <a:t>26.05.23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4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61CC4-F2CA-EF41-894F-4461D2426B1B}" type="datetime1">
              <a:rPr lang="en-US" smtClean="0"/>
              <a:t>26.05.23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A205-C250-4A45-8D4B-C008E44150D8}" type="datetime1">
              <a:rPr lang="en-US" smtClean="0"/>
              <a:t>26.05.23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DCAB-D4C6-3B43-92D4-5113DAA8E968}" type="datetime1">
              <a:rPr lang="en-US" smtClean="0"/>
              <a:t>26.05.23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CAE4-A226-554B-B915-639F68D9D0F7}" type="datetime1">
              <a:rPr lang="en-US" smtClean="0"/>
              <a:t>26.05.23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0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228A-E3D5-7F46-8CA7-7513D0745C48}" type="datetime1">
              <a:rPr lang="en-US" smtClean="0"/>
              <a:t>26.05.23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1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6241-6AE5-464F-8CAB-F3637E241811}" type="datetime1">
              <a:rPr lang="en-US" smtClean="0"/>
              <a:t>26.05.23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40E-4CC6-A84F-9D89-B1B9B2A14A96}" type="datetime1">
              <a:rPr lang="en-US" smtClean="0"/>
              <a:t>26.05.23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D997-F948-0740-A8CC-56C77C2EBEB9}" type="datetime1">
              <a:rPr lang="en-US" smtClean="0"/>
              <a:t>26.05.23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5CE20-72B2-FF49-9A54-9651F9F84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0213"/>
            <a:ext cx="7772400" cy="22802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Adrenal </a:t>
            </a:r>
            <a:r>
              <a:rPr lang="en-US" b="1" dirty="0" err="1" smtClean="0">
                <a:solidFill>
                  <a:srgbClr val="FF0000"/>
                </a:solidFill>
              </a:rPr>
              <a:t>Anatomi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Fizyoloji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Doç</a:t>
            </a:r>
            <a:r>
              <a:rPr lang="en-US" dirty="0" smtClean="0">
                <a:solidFill>
                  <a:schemeClr val="tx1"/>
                </a:solidFill>
              </a:rPr>
              <a:t>. Dr. </a:t>
            </a:r>
            <a:r>
              <a:rPr lang="en-US" dirty="0" err="1" smtClean="0">
                <a:solidFill>
                  <a:schemeClr val="tx1"/>
                </a:solidFill>
              </a:rPr>
              <a:t>Arda</a:t>
            </a:r>
            <a:r>
              <a:rPr lang="en-US" dirty="0" smtClean="0">
                <a:solidFill>
                  <a:schemeClr val="tx1"/>
                </a:solidFill>
              </a:rPr>
              <a:t> DEMİRKAN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Ankara </a:t>
            </a:r>
            <a:r>
              <a:rPr lang="en-US" dirty="0" err="1" smtClean="0">
                <a:solidFill>
                  <a:schemeClr val="tx1"/>
                </a:solidFill>
              </a:rPr>
              <a:t>Üniversitesi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Genel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Cerrahi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Anabilim</a:t>
            </a:r>
            <a:r>
              <a:rPr lang="en-US" dirty="0" smtClean="0">
                <a:solidFill>
                  <a:schemeClr val="tx1"/>
                </a:solidFill>
              </a:rPr>
              <a:t> Dalı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5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G_430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/>
          <a:stretch/>
        </p:blipFill>
        <p:spPr>
          <a:xfrm>
            <a:off x="29884" y="1"/>
            <a:ext cx="6110940" cy="6678705"/>
          </a:xfrm>
          <a:prstGeom prst="rect">
            <a:avLst/>
          </a:prstGeom>
        </p:spPr>
      </p:pic>
      <p:pic>
        <p:nvPicPr>
          <p:cNvPr id="5" name="Picture 4" descr="IMG_0044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81" y="1673413"/>
            <a:ext cx="3028619" cy="4201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231541" y="5934670"/>
            <a:ext cx="910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9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2" y="-1"/>
            <a:ext cx="7283045" cy="67384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808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Kapsül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Fasiyalar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59" y="806816"/>
            <a:ext cx="8680823" cy="5767299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Kendisine</a:t>
            </a:r>
            <a:r>
              <a:rPr lang="en-US" sz="2200" dirty="0" smtClean="0"/>
              <a:t> </a:t>
            </a:r>
            <a:r>
              <a:rPr lang="en-US" sz="2200" dirty="0" err="1" smtClean="0"/>
              <a:t>ait</a:t>
            </a:r>
            <a:r>
              <a:rPr lang="en-US" sz="2200" dirty="0" smtClean="0"/>
              <a:t> </a:t>
            </a:r>
            <a:r>
              <a:rPr lang="en-US" sz="2200" dirty="0" err="1" smtClean="0"/>
              <a:t>bağ</a:t>
            </a:r>
            <a:r>
              <a:rPr lang="en-US" sz="2200" dirty="0" smtClean="0"/>
              <a:t> </a:t>
            </a:r>
            <a:r>
              <a:rPr lang="en-US" sz="2200" dirty="0" err="1" smtClean="0"/>
              <a:t>dokusu</a:t>
            </a:r>
            <a:r>
              <a:rPr lang="en-US" sz="2200" dirty="0" smtClean="0"/>
              <a:t> </a:t>
            </a:r>
            <a:r>
              <a:rPr lang="en-US" sz="2200" dirty="0" err="1" smtClean="0"/>
              <a:t>bir</a:t>
            </a:r>
            <a:r>
              <a:rPr lang="en-US" sz="2200" dirty="0" smtClean="0"/>
              <a:t> </a:t>
            </a:r>
            <a:r>
              <a:rPr lang="en-US" sz="2200" dirty="0" err="1" smtClean="0"/>
              <a:t>kapsül</a:t>
            </a:r>
            <a:endParaRPr lang="en-US" sz="2200" dirty="0" smtClean="0"/>
          </a:p>
          <a:p>
            <a:r>
              <a:rPr lang="en-US" sz="2200" dirty="0" err="1" smtClean="0"/>
              <a:t>Bezin</a:t>
            </a:r>
            <a:r>
              <a:rPr lang="en-US" sz="2200" dirty="0" smtClean="0"/>
              <a:t> </a:t>
            </a:r>
            <a:r>
              <a:rPr lang="en-US" sz="2200" dirty="0" err="1" smtClean="0"/>
              <a:t>iç</a:t>
            </a:r>
            <a:r>
              <a:rPr lang="en-US" sz="2200" dirty="0" smtClean="0"/>
              <a:t> </a:t>
            </a:r>
            <a:r>
              <a:rPr lang="en-US" sz="2200" dirty="0" err="1" smtClean="0"/>
              <a:t>tarafına</a:t>
            </a:r>
            <a:r>
              <a:rPr lang="en-US" sz="2200" dirty="0" smtClean="0"/>
              <a:t> </a:t>
            </a:r>
            <a:r>
              <a:rPr lang="en-US" sz="2200" dirty="0" err="1" smtClean="0"/>
              <a:t>doğru</a:t>
            </a:r>
            <a:r>
              <a:rPr lang="en-US" sz="2200" dirty="0"/>
              <a:t> </a:t>
            </a:r>
            <a:r>
              <a:rPr lang="en-US" sz="2200" dirty="0" err="1" smtClean="0"/>
              <a:t>vasküler</a:t>
            </a:r>
            <a:r>
              <a:rPr lang="en-US" sz="2200" dirty="0" smtClean="0"/>
              <a:t> </a:t>
            </a:r>
            <a:r>
              <a:rPr lang="en-US" sz="2200" dirty="0" err="1" smtClean="0"/>
              <a:t>yapılar</a:t>
            </a:r>
            <a:r>
              <a:rPr lang="en-US" sz="2200" dirty="0" smtClean="0"/>
              <a:t> </a:t>
            </a:r>
            <a:r>
              <a:rPr lang="en-US" sz="2200" dirty="0" err="1" smtClean="0"/>
              <a:t>içeren</a:t>
            </a:r>
            <a:r>
              <a:rPr lang="en-US" sz="2200" dirty="0" smtClean="0"/>
              <a:t> </a:t>
            </a:r>
            <a:r>
              <a:rPr lang="en-US" sz="2200" dirty="0" err="1" smtClean="0"/>
              <a:t>septalar</a:t>
            </a:r>
            <a:r>
              <a:rPr lang="en-US" sz="2200" dirty="0" smtClean="0"/>
              <a:t> </a:t>
            </a:r>
          </a:p>
          <a:p>
            <a:r>
              <a:rPr lang="en-US" sz="2200" dirty="0" err="1"/>
              <a:t>İ</a:t>
            </a:r>
            <a:r>
              <a:rPr lang="en-US" sz="2200" dirty="0" err="1" smtClean="0"/>
              <a:t>kinci</a:t>
            </a:r>
            <a:r>
              <a:rPr lang="en-US" sz="2200" dirty="0" smtClean="0"/>
              <a:t> </a:t>
            </a:r>
            <a:r>
              <a:rPr lang="en-US" sz="2200" dirty="0" err="1" smtClean="0"/>
              <a:t>bir</a:t>
            </a:r>
            <a:r>
              <a:rPr lang="en-US" sz="2200" dirty="0" smtClean="0"/>
              <a:t> </a:t>
            </a:r>
            <a:r>
              <a:rPr lang="en-US" sz="2200" dirty="0" err="1" smtClean="0"/>
              <a:t>kapsül</a:t>
            </a:r>
            <a:r>
              <a:rPr lang="en-US" sz="2200" dirty="0" smtClean="0"/>
              <a:t> </a:t>
            </a:r>
            <a:r>
              <a:rPr lang="en-US" sz="2200" dirty="0" err="1" smtClean="0"/>
              <a:t>gibi</a:t>
            </a:r>
            <a:r>
              <a:rPr lang="en-US" sz="2200" dirty="0" smtClean="0"/>
              <a:t> </a:t>
            </a:r>
            <a:r>
              <a:rPr lang="en-US" sz="2200" dirty="0" err="1" smtClean="0"/>
              <a:t>böbrek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perirenal</a:t>
            </a:r>
            <a:r>
              <a:rPr lang="en-US" sz="2200" dirty="0" smtClean="0"/>
              <a:t> </a:t>
            </a:r>
            <a:r>
              <a:rPr lang="en-US" sz="2200" dirty="0" err="1" smtClean="0"/>
              <a:t>fasiyayı</a:t>
            </a:r>
            <a:r>
              <a:rPr lang="en-US" sz="2200" dirty="0" smtClean="0"/>
              <a:t> da (</a:t>
            </a:r>
            <a:r>
              <a:rPr lang="en-US" sz="2200" i="1" dirty="0" err="1" smtClean="0"/>
              <a:t>Gerota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fasiyası</a:t>
            </a:r>
            <a:r>
              <a:rPr lang="en-US" sz="2200" dirty="0" smtClean="0"/>
              <a:t>) </a:t>
            </a:r>
            <a:r>
              <a:rPr lang="en-US" sz="2200" dirty="0" err="1" smtClean="0"/>
              <a:t>paylaşır</a:t>
            </a:r>
            <a:r>
              <a:rPr lang="en-US" sz="2200" dirty="0" smtClean="0"/>
              <a:t>.</a:t>
            </a:r>
          </a:p>
          <a:p>
            <a:r>
              <a:rPr lang="en-US" sz="2200" b="1" i="1" dirty="0" err="1" smtClean="0"/>
              <a:t>Perirenal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fasiya</a:t>
            </a:r>
            <a:r>
              <a:rPr lang="en-US" sz="2200" b="1" i="1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böbrek</a:t>
            </a:r>
            <a:r>
              <a:rPr lang="en-US" sz="2200" dirty="0" smtClean="0"/>
              <a:t>-adrenal in </a:t>
            </a:r>
            <a:r>
              <a:rPr lang="en-US" sz="2200" dirty="0" err="1" smtClean="0"/>
              <a:t>kendi</a:t>
            </a:r>
            <a:r>
              <a:rPr lang="en-US" sz="2200" dirty="0" smtClean="0"/>
              <a:t> </a:t>
            </a:r>
            <a:r>
              <a:rPr lang="en-US" sz="2200" dirty="0" err="1" smtClean="0"/>
              <a:t>kapsülleri</a:t>
            </a:r>
            <a:r>
              <a:rPr lang="en-US" sz="2200" dirty="0" smtClean="0"/>
              <a:t> </a:t>
            </a:r>
            <a:r>
              <a:rPr lang="en-US" sz="2200" dirty="0" err="1" smtClean="0"/>
              <a:t>arasındaki</a:t>
            </a:r>
            <a:r>
              <a:rPr lang="en-US" sz="2200" dirty="0" smtClean="0"/>
              <a:t> </a:t>
            </a:r>
            <a:r>
              <a:rPr lang="en-US" sz="2200" dirty="0" err="1" smtClean="0"/>
              <a:t>perirenal</a:t>
            </a:r>
            <a:r>
              <a:rPr lang="en-US" sz="2200" dirty="0" smtClean="0"/>
              <a:t> </a:t>
            </a:r>
            <a:r>
              <a:rPr lang="en-US" sz="2200" dirty="0" err="1" smtClean="0"/>
              <a:t>boşlukta</a:t>
            </a:r>
            <a:r>
              <a:rPr lang="en-US" sz="2200" dirty="0" smtClean="0"/>
              <a:t> </a:t>
            </a:r>
            <a:r>
              <a:rPr lang="en-US" sz="2200" dirty="0" err="1" smtClean="0"/>
              <a:t>kayda</a:t>
            </a:r>
            <a:r>
              <a:rPr lang="en-US" sz="2200" dirty="0" smtClean="0"/>
              <a:t> </a:t>
            </a:r>
            <a:r>
              <a:rPr lang="en-US" sz="2200" dirty="0" err="1" smtClean="0"/>
              <a:t>değer</a:t>
            </a:r>
            <a:r>
              <a:rPr lang="en-US" sz="2200" dirty="0" smtClean="0"/>
              <a:t> </a:t>
            </a:r>
            <a:r>
              <a:rPr lang="en-US" sz="2200" dirty="0" err="1" smtClean="0"/>
              <a:t>miktarda</a:t>
            </a:r>
            <a:r>
              <a:rPr lang="en-US" sz="2200" dirty="0" smtClean="0"/>
              <a:t> </a:t>
            </a:r>
            <a:r>
              <a:rPr lang="en-US" sz="2200" dirty="0" err="1" smtClean="0"/>
              <a:t>yağ</a:t>
            </a:r>
            <a:r>
              <a:rPr lang="en-US" sz="2200" dirty="0" smtClean="0"/>
              <a:t> </a:t>
            </a:r>
            <a:r>
              <a:rPr lang="en-US" sz="2200" dirty="0" err="1" smtClean="0"/>
              <a:t>dokusu</a:t>
            </a:r>
            <a:r>
              <a:rPr lang="en-US" sz="2200" dirty="0" smtClean="0"/>
              <a:t> </a:t>
            </a:r>
            <a:r>
              <a:rPr lang="en-US" sz="2200" dirty="0" err="1" smtClean="0"/>
              <a:t>yer</a:t>
            </a:r>
            <a:r>
              <a:rPr lang="en-US" sz="2200" dirty="0" smtClean="0"/>
              <a:t> </a:t>
            </a:r>
            <a:r>
              <a:rPr lang="en-US" sz="2200" dirty="0" err="1" smtClean="0"/>
              <a:t>alır</a:t>
            </a:r>
            <a:r>
              <a:rPr lang="en-US" sz="2200" dirty="0" smtClean="0"/>
              <a:t>. </a:t>
            </a:r>
          </a:p>
          <a:p>
            <a:r>
              <a:rPr lang="en-US" sz="2200" b="1" i="1" dirty="0" err="1" smtClean="0"/>
              <a:t>Perirenal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fasiya</a:t>
            </a:r>
            <a:r>
              <a:rPr lang="en-US" sz="2200" b="1" i="1" dirty="0" smtClean="0"/>
              <a:t> </a:t>
            </a:r>
            <a:r>
              <a:rPr lang="en-US" sz="2200" dirty="0" err="1" smtClean="0"/>
              <a:t>yukarıda</a:t>
            </a:r>
            <a:r>
              <a:rPr lang="en-US" sz="2200" dirty="0" smtClean="0"/>
              <a:t> </a:t>
            </a:r>
            <a:r>
              <a:rPr lang="en-US" sz="2200" dirty="0" err="1" smtClean="0"/>
              <a:t>diyafram</a:t>
            </a:r>
            <a:r>
              <a:rPr lang="en-US" sz="2200" dirty="0" smtClean="0"/>
              <a:t> alt </a:t>
            </a:r>
            <a:r>
              <a:rPr lang="en-US" sz="2200" dirty="0" err="1" smtClean="0"/>
              <a:t>yüzü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birleşir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Aşağıda</a:t>
            </a:r>
            <a:r>
              <a:rPr lang="en-US" sz="2200" dirty="0" smtClean="0"/>
              <a:t> </a:t>
            </a:r>
            <a:r>
              <a:rPr lang="en-US" sz="2200" dirty="0" err="1" smtClean="0"/>
              <a:t>fasiya</a:t>
            </a:r>
            <a:r>
              <a:rPr lang="en-US" sz="2200" dirty="0" smtClean="0"/>
              <a:t> </a:t>
            </a:r>
            <a:r>
              <a:rPr lang="en-US" sz="2200" dirty="0" err="1" smtClean="0"/>
              <a:t>açıktır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perirenal</a:t>
            </a:r>
            <a:r>
              <a:rPr lang="en-US" sz="2200" dirty="0" smtClean="0"/>
              <a:t> </a:t>
            </a:r>
            <a:r>
              <a:rPr lang="en-US" sz="2200" dirty="0" err="1" smtClean="0"/>
              <a:t>yağ</a:t>
            </a:r>
            <a:r>
              <a:rPr lang="en-US" sz="2200" dirty="0" smtClean="0"/>
              <a:t> </a:t>
            </a:r>
            <a:r>
              <a:rPr lang="en-US" sz="2200" dirty="0" err="1" smtClean="0"/>
              <a:t>dokusu</a:t>
            </a:r>
            <a:r>
              <a:rPr lang="en-US" sz="2200" dirty="0" smtClean="0"/>
              <a:t> </a:t>
            </a:r>
            <a:r>
              <a:rPr lang="en-US" sz="2200" dirty="0" err="1" smtClean="0"/>
              <a:t>iliyak</a:t>
            </a:r>
            <a:r>
              <a:rPr lang="en-US" sz="2200" dirty="0" smtClean="0"/>
              <a:t> </a:t>
            </a:r>
            <a:r>
              <a:rPr lang="en-US" sz="2200" dirty="0" err="1" smtClean="0"/>
              <a:t>fossadaki</a:t>
            </a:r>
            <a:r>
              <a:rPr lang="en-US" sz="2200" dirty="0" smtClean="0"/>
              <a:t> </a:t>
            </a:r>
            <a:r>
              <a:rPr lang="en-US" sz="2200" dirty="0" err="1" smtClean="0"/>
              <a:t>yağ</a:t>
            </a:r>
            <a:r>
              <a:rPr lang="en-US" sz="2200" dirty="0" smtClean="0"/>
              <a:t> </a:t>
            </a:r>
            <a:r>
              <a:rPr lang="en-US" sz="2200" dirty="0" err="1" smtClean="0"/>
              <a:t>dokusu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birleşir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Perirenal</a:t>
            </a:r>
            <a:r>
              <a:rPr lang="en-US" sz="2200" dirty="0" smtClean="0"/>
              <a:t> </a:t>
            </a:r>
            <a:r>
              <a:rPr lang="en-US" sz="2200" dirty="0" err="1" smtClean="0"/>
              <a:t>fasiyanın</a:t>
            </a:r>
            <a:r>
              <a:rPr lang="en-US" sz="2200" dirty="0" smtClean="0"/>
              <a:t> </a:t>
            </a:r>
            <a:r>
              <a:rPr lang="en-US" sz="2200" dirty="0" err="1" smtClean="0"/>
              <a:t>ön</a:t>
            </a:r>
            <a:r>
              <a:rPr lang="en-US" sz="2200" dirty="0" smtClean="0"/>
              <a:t> </a:t>
            </a:r>
            <a:r>
              <a:rPr lang="en-US" sz="2200" dirty="0" err="1" smtClean="0"/>
              <a:t>yaprağı</a:t>
            </a:r>
            <a:r>
              <a:rPr lang="en-US" sz="2200" dirty="0" smtClean="0"/>
              <a:t> aorta, IVC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orta</a:t>
            </a:r>
            <a:r>
              <a:rPr lang="en-US" sz="2200" dirty="0" smtClean="0"/>
              <a:t> hat </a:t>
            </a:r>
            <a:r>
              <a:rPr lang="en-US" sz="2200" dirty="0" err="1" smtClean="0"/>
              <a:t>yapıları</a:t>
            </a:r>
            <a:r>
              <a:rPr lang="en-US" sz="2200" dirty="0" smtClean="0"/>
              <a:t> </a:t>
            </a:r>
            <a:r>
              <a:rPr lang="en-US" sz="2200" dirty="0" err="1" smtClean="0"/>
              <a:t>üzerine</a:t>
            </a:r>
            <a:r>
              <a:rPr lang="en-US" sz="2200" dirty="0" smtClean="0"/>
              <a:t> </a:t>
            </a:r>
            <a:r>
              <a:rPr lang="en-US" sz="2200" dirty="0" err="1" smtClean="0"/>
              <a:t>doğru</a:t>
            </a:r>
            <a:r>
              <a:rPr lang="en-US" sz="2200" dirty="0" smtClean="0"/>
              <a:t> </a:t>
            </a:r>
            <a:r>
              <a:rPr lang="en-US" sz="2200" dirty="0" err="1" smtClean="0"/>
              <a:t>kaybolur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Perirenal</a:t>
            </a:r>
            <a:r>
              <a:rPr lang="en-US" sz="2200" dirty="0" smtClean="0"/>
              <a:t> </a:t>
            </a:r>
            <a:r>
              <a:rPr lang="en-US" sz="2200" dirty="0" err="1" smtClean="0"/>
              <a:t>boşluk</a:t>
            </a:r>
            <a:r>
              <a:rPr lang="en-US" sz="2200" dirty="0" smtClean="0"/>
              <a:t> </a:t>
            </a:r>
            <a:r>
              <a:rPr lang="en-US" sz="2200" dirty="0" err="1" smtClean="0"/>
              <a:t>karşı</a:t>
            </a:r>
            <a:r>
              <a:rPr lang="en-US" sz="2200" dirty="0" smtClean="0"/>
              <a:t> </a:t>
            </a:r>
            <a:r>
              <a:rPr lang="en-US" sz="2200" dirty="0" err="1" smtClean="0"/>
              <a:t>taraf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birleşmez</a:t>
            </a:r>
            <a:r>
              <a:rPr lang="en-US" sz="2200" dirty="0"/>
              <a:t> </a:t>
            </a:r>
            <a:r>
              <a:rPr lang="en-US" sz="2200" dirty="0" smtClean="0"/>
              <a:t>!</a:t>
            </a:r>
          </a:p>
          <a:p>
            <a:r>
              <a:rPr lang="en-US" sz="2200" dirty="0" err="1" smtClean="0"/>
              <a:t>Perirenal</a:t>
            </a:r>
            <a:r>
              <a:rPr lang="en-US" sz="2200" dirty="0" smtClean="0"/>
              <a:t> </a:t>
            </a:r>
            <a:r>
              <a:rPr lang="en-US" sz="2200" dirty="0" err="1" smtClean="0"/>
              <a:t>boşluğun</a:t>
            </a:r>
            <a:r>
              <a:rPr lang="en-US" sz="2200" dirty="0" smtClean="0"/>
              <a:t> </a:t>
            </a:r>
            <a:r>
              <a:rPr lang="en-US" sz="2200" dirty="0" err="1" smtClean="0"/>
              <a:t>posteriorunda</a:t>
            </a:r>
            <a:r>
              <a:rPr lang="en-US" sz="2200" dirty="0" smtClean="0"/>
              <a:t> </a:t>
            </a:r>
            <a:r>
              <a:rPr lang="en-US" sz="2200" b="1" i="1" dirty="0" err="1" smtClean="0"/>
              <a:t>Zuckerkandl</a:t>
            </a:r>
            <a:r>
              <a:rPr lang="en-US" sz="2200" b="1" i="1" dirty="0"/>
              <a:t> </a:t>
            </a:r>
            <a:r>
              <a:rPr lang="en-US" sz="2200" b="1" i="1" dirty="0" err="1" smtClean="0"/>
              <a:t>fasiyası</a:t>
            </a:r>
            <a:r>
              <a:rPr lang="en-US" sz="2200" b="1" i="1" dirty="0" smtClean="0"/>
              <a:t> </a:t>
            </a:r>
            <a:r>
              <a:rPr lang="en-US" sz="2200" dirty="0" err="1" smtClean="0"/>
              <a:t>yer</a:t>
            </a:r>
            <a:r>
              <a:rPr lang="en-US" sz="2200" dirty="0" smtClean="0"/>
              <a:t> </a:t>
            </a:r>
            <a:r>
              <a:rPr lang="en-US" sz="2200" dirty="0" err="1" smtClean="0"/>
              <a:t>alır</a:t>
            </a:r>
            <a:r>
              <a:rPr lang="en-US" sz="2200" dirty="0" smtClean="0"/>
              <a:t>. </a:t>
            </a:r>
            <a:r>
              <a:rPr lang="en-US" sz="2200" dirty="0" err="1" smtClean="0"/>
              <a:t>Arkasındaki</a:t>
            </a:r>
            <a:r>
              <a:rPr lang="en-US" sz="2200" dirty="0" smtClean="0"/>
              <a:t> </a:t>
            </a:r>
            <a:r>
              <a:rPr lang="en-US" sz="2200" dirty="0" err="1" smtClean="0"/>
              <a:t>alan</a:t>
            </a:r>
            <a:r>
              <a:rPr lang="en-US" sz="2200" dirty="0" smtClean="0"/>
              <a:t> “posterior </a:t>
            </a:r>
            <a:r>
              <a:rPr lang="en-US" sz="2200" dirty="0" err="1" smtClean="0"/>
              <a:t>pararenal</a:t>
            </a:r>
            <a:r>
              <a:rPr lang="en-US" sz="2200" dirty="0" smtClean="0"/>
              <a:t> </a:t>
            </a:r>
            <a:r>
              <a:rPr lang="en-US" sz="2200" dirty="0" err="1" smtClean="0"/>
              <a:t>alan</a:t>
            </a:r>
            <a:r>
              <a:rPr lang="en-US" sz="2200" dirty="0" smtClean="0"/>
              <a:t>” </a:t>
            </a:r>
            <a:r>
              <a:rPr lang="en-US" sz="2200" dirty="0" err="1" smtClean="0"/>
              <a:t>adını</a:t>
            </a:r>
            <a:r>
              <a:rPr lang="en-US" sz="2200" dirty="0" smtClean="0"/>
              <a:t> </a:t>
            </a:r>
            <a:r>
              <a:rPr lang="en-US" sz="2200" dirty="0" err="1" smtClean="0"/>
              <a:t>alır</a:t>
            </a:r>
            <a:r>
              <a:rPr lang="en-US" sz="2200" dirty="0" smtClean="0"/>
              <a:t>. </a:t>
            </a:r>
            <a:endParaRPr lang="en-US" sz="2200" dirty="0"/>
          </a:p>
          <a:p>
            <a:r>
              <a:rPr lang="en-US" sz="2200" dirty="0" smtClean="0"/>
              <a:t>Posterior </a:t>
            </a:r>
            <a:r>
              <a:rPr lang="en-US" sz="2200" dirty="0" err="1" smtClean="0"/>
              <a:t>pararenal</a:t>
            </a:r>
            <a:r>
              <a:rPr lang="en-US" sz="2200" dirty="0" smtClean="0"/>
              <a:t> </a:t>
            </a:r>
            <a:r>
              <a:rPr lang="en-US" sz="2200" dirty="0" err="1" smtClean="0"/>
              <a:t>alan</a:t>
            </a:r>
            <a:r>
              <a:rPr lang="en-US" sz="2200" dirty="0" smtClean="0"/>
              <a:t> abdominal organ </a:t>
            </a:r>
            <a:r>
              <a:rPr lang="en-US" sz="2200" dirty="0" err="1" smtClean="0"/>
              <a:t>içermez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Ön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arka</a:t>
            </a:r>
            <a:r>
              <a:rPr lang="en-US" sz="2200" dirty="0" smtClean="0"/>
              <a:t> </a:t>
            </a:r>
            <a:r>
              <a:rPr lang="en-US" sz="2200" dirty="0" err="1" smtClean="0"/>
              <a:t>fasiya</a:t>
            </a:r>
            <a:r>
              <a:rPr lang="en-US" sz="2200" dirty="0" smtClean="0"/>
              <a:t> </a:t>
            </a:r>
            <a:r>
              <a:rPr lang="en-US" sz="2200" dirty="0" err="1" smtClean="0"/>
              <a:t>birleşerek</a:t>
            </a:r>
            <a:r>
              <a:rPr lang="en-US" sz="2200" dirty="0" smtClean="0"/>
              <a:t>, </a:t>
            </a:r>
            <a:r>
              <a:rPr lang="en-US" sz="2200" dirty="0" err="1" smtClean="0"/>
              <a:t>fasiya</a:t>
            </a:r>
            <a:r>
              <a:rPr lang="en-US" sz="2200" dirty="0" smtClean="0"/>
              <a:t> </a:t>
            </a:r>
            <a:r>
              <a:rPr lang="en-US" sz="2200" dirty="0" err="1" smtClean="0"/>
              <a:t>transversalisi</a:t>
            </a:r>
            <a:r>
              <a:rPr lang="en-US" sz="2200" dirty="0" smtClean="0"/>
              <a:t> </a:t>
            </a:r>
            <a:r>
              <a:rPr lang="en-US" sz="2200" dirty="0" err="1" smtClean="0"/>
              <a:t>oluşturur</a:t>
            </a:r>
            <a:r>
              <a:rPr lang="en-US" sz="2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366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49596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3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17471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430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" b="-373"/>
          <a:stretch/>
        </p:blipFill>
        <p:spPr>
          <a:xfrm>
            <a:off x="-44824" y="29882"/>
            <a:ext cx="5827057" cy="4974259"/>
          </a:xfrm>
        </p:spPr>
      </p:pic>
      <p:pic>
        <p:nvPicPr>
          <p:cNvPr id="5" name="Picture 4" descr="IMG_43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17197"/>
          <a:stretch/>
        </p:blipFill>
        <p:spPr>
          <a:xfrm>
            <a:off x="5393762" y="3721187"/>
            <a:ext cx="3644040" cy="30298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3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274638"/>
            <a:ext cx="8846933" cy="63332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>
                <a:solidFill>
                  <a:srgbClr val="FF0000"/>
                </a:solidFill>
              </a:rPr>
              <a:t>bez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iki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farklı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dokudan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oluşur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63641"/>
            <a:ext cx="8229600" cy="523118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b="1" dirty="0" err="1"/>
              <a:t>D</a:t>
            </a:r>
            <a:r>
              <a:rPr lang="en-US" sz="2400" b="1" dirty="0" err="1" smtClean="0"/>
              <a:t>ış</a:t>
            </a:r>
            <a:r>
              <a:rPr lang="en-US" sz="2400" b="1" dirty="0" smtClean="0"/>
              <a:t> </a:t>
            </a:r>
            <a:r>
              <a:rPr lang="en-US" sz="2400" b="1" dirty="0" err="1"/>
              <a:t>korteks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iç</a:t>
            </a:r>
            <a:r>
              <a:rPr lang="en-US" sz="2400" b="1" dirty="0"/>
              <a:t> medulla. </a:t>
            </a:r>
            <a:endParaRPr lang="en-US" sz="2400" b="1" dirty="0" smtClean="0"/>
          </a:p>
          <a:p>
            <a:pPr>
              <a:lnSpc>
                <a:spcPct val="110000"/>
              </a:lnSpc>
            </a:pPr>
            <a:r>
              <a:rPr lang="en-US" sz="2400" dirty="0" err="1"/>
              <a:t>K</a:t>
            </a:r>
            <a:r>
              <a:rPr lang="en-US" sz="2400" dirty="0" err="1" smtClean="0"/>
              <a:t>orteks</a:t>
            </a:r>
            <a:r>
              <a:rPr lang="en-US" sz="2400" dirty="0" smtClean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 smtClean="0"/>
              <a:t>yağlı</a:t>
            </a:r>
            <a:r>
              <a:rPr lang="en-US" sz="2400" dirty="0" smtClean="0"/>
              <a:t> </a:t>
            </a:r>
            <a:r>
              <a:rPr lang="en-US" sz="2400" dirty="0" err="1" smtClean="0"/>
              <a:t>yapıda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/>
              <a:t>sarı </a:t>
            </a:r>
            <a:r>
              <a:rPr lang="en-US" sz="2400" dirty="0" err="1" smtClean="0"/>
              <a:t>renkli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/>
              <a:t>M</a:t>
            </a:r>
            <a:r>
              <a:rPr lang="en-US" sz="2400" dirty="0" smtClean="0"/>
              <a:t>edulla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kırmızımsı</a:t>
            </a:r>
            <a:r>
              <a:rPr lang="en-US" sz="2400" dirty="0"/>
              <a:t> </a:t>
            </a:r>
            <a:r>
              <a:rPr lang="en-US" sz="2400" dirty="0" err="1"/>
              <a:t>kahverengi</a:t>
            </a:r>
            <a:r>
              <a:rPr lang="en-US" sz="2400" dirty="0"/>
              <a:t> </a:t>
            </a:r>
            <a:r>
              <a:rPr lang="en-US" sz="2400" dirty="0" err="1" smtClean="0"/>
              <a:t>renkli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Bağ</a:t>
            </a:r>
            <a:r>
              <a:rPr lang="en-US" sz="2400" dirty="0" smtClean="0"/>
              <a:t> </a:t>
            </a:r>
            <a:r>
              <a:rPr lang="en-US" sz="2400" dirty="0" err="1"/>
              <a:t>dokusundan</a:t>
            </a:r>
            <a:r>
              <a:rPr lang="en-US" sz="2400" dirty="0"/>
              <a:t> </a:t>
            </a:r>
            <a:r>
              <a:rPr lang="en-US" sz="2400" dirty="0" err="1"/>
              <a:t>oluşan</a:t>
            </a:r>
            <a:r>
              <a:rPr lang="en-US" sz="2400" dirty="0"/>
              <a:t> </a:t>
            </a:r>
            <a:r>
              <a:rPr lang="en-US" sz="2400" dirty="0" err="1"/>
              <a:t>kalın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kapsül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adrenal </a:t>
            </a:r>
            <a:r>
              <a:rPr lang="en-US" sz="2400" dirty="0" err="1"/>
              <a:t>bezi</a:t>
            </a:r>
            <a:r>
              <a:rPr lang="en-US" sz="2400" dirty="0"/>
              <a:t> </a:t>
            </a:r>
            <a:r>
              <a:rPr lang="en-US" sz="2400" dirty="0" err="1"/>
              <a:t>çevreler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/>
              <a:t>Adrenal </a:t>
            </a:r>
            <a:r>
              <a:rPr lang="en-US" sz="2400" b="1" dirty="0" err="1" smtClean="0"/>
              <a:t>korteks</a:t>
            </a:r>
            <a:endParaRPr lang="en-US" sz="2400" b="1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Medulladan</a:t>
            </a:r>
            <a:r>
              <a:rPr lang="en-US" sz="2400" dirty="0" smtClean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büyüktür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Üç</a:t>
            </a:r>
            <a:r>
              <a:rPr lang="en-US" sz="2400" dirty="0" smtClean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bölgeden</a:t>
            </a:r>
            <a:r>
              <a:rPr lang="en-US" sz="2400" dirty="0"/>
              <a:t> </a:t>
            </a:r>
            <a:r>
              <a:rPr lang="en-US" sz="2400" dirty="0" err="1" smtClean="0"/>
              <a:t>oluşur</a:t>
            </a:r>
            <a:r>
              <a:rPr lang="en-US" sz="2400" dirty="0"/>
              <a:t> </a:t>
            </a:r>
            <a:r>
              <a:rPr lang="en-US" sz="2400" dirty="0" smtClean="0"/>
              <a:t>(GFR)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/>
              <a:t>Medulla</a:t>
            </a:r>
            <a:r>
              <a:rPr lang="en-US" sz="24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sz="2400" dirty="0" err="1"/>
              <a:t>D</a:t>
            </a:r>
            <a:r>
              <a:rPr lang="en-US" sz="2400" dirty="0" err="1" smtClean="0"/>
              <a:t>aha</a:t>
            </a:r>
            <a:r>
              <a:rPr lang="en-US" sz="2400" dirty="0" smtClean="0"/>
              <a:t> </a:t>
            </a:r>
            <a:r>
              <a:rPr lang="en-US" sz="2400" dirty="0" err="1" smtClean="0"/>
              <a:t>küçüktür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bezin</a:t>
            </a:r>
            <a:r>
              <a:rPr lang="en-US" sz="2400" dirty="0" smtClean="0"/>
              <a:t> </a:t>
            </a:r>
            <a:r>
              <a:rPr lang="en-US" sz="2400" dirty="0" err="1" smtClean="0"/>
              <a:t>yalnızca</a:t>
            </a:r>
            <a:r>
              <a:rPr lang="en-US" sz="2400" dirty="0" smtClean="0"/>
              <a:t> yaklaşık %15'ini </a:t>
            </a:r>
            <a:r>
              <a:rPr lang="en-US" sz="2400" dirty="0" err="1" smtClean="0"/>
              <a:t>oluşturur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2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4" y="1180352"/>
            <a:ext cx="8772630" cy="49604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0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431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" b="-7577"/>
          <a:stretch/>
        </p:blipFill>
        <p:spPr>
          <a:xfrm>
            <a:off x="740944" y="1340583"/>
            <a:ext cx="6817311" cy="551741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bezler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</a:rPr>
              <a:t>Böbreküstü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bezleri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Endokrin</a:t>
            </a:r>
            <a:r>
              <a:rPr lang="en-US" sz="2400" dirty="0" smtClean="0"/>
              <a:t> </a:t>
            </a:r>
            <a:r>
              <a:rPr lang="en-US" sz="2400" dirty="0" err="1"/>
              <a:t>sistemin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parçasıdır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avaş</a:t>
            </a:r>
            <a:r>
              <a:rPr lang="en-US" sz="2400" dirty="0" smtClean="0"/>
              <a:t> </a:t>
            </a:r>
            <a:r>
              <a:rPr lang="en-US" sz="2400" dirty="0" err="1"/>
              <a:t>ya</a:t>
            </a:r>
            <a:r>
              <a:rPr lang="en-US" sz="2400" dirty="0"/>
              <a:t> da </a:t>
            </a:r>
            <a:r>
              <a:rPr lang="en-US" sz="2400" dirty="0" err="1"/>
              <a:t>kaç</a:t>
            </a:r>
            <a:r>
              <a:rPr lang="en-US" sz="2400" dirty="0"/>
              <a:t> </a:t>
            </a:r>
            <a:r>
              <a:rPr lang="en-US" sz="2400" dirty="0" err="1"/>
              <a:t>tepkisinde</a:t>
            </a:r>
            <a:r>
              <a:rPr lang="en-US" sz="2400" dirty="0"/>
              <a:t> </a:t>
            </a:r>
            <a:r>
              <a:rPr lang="en-US" sz="2400" dirty="0" err="1"/>
              <a:t>hayati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</a:t>
            </a:r>
            <a:r>
              <a:rPr lang="en-US" sz="2400" dirty="0" err="1"/>
              <a:t>oynar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Dış</a:t>
            </a:r>
            <a:r>
              <a:rPr lang="en-US" sz="2400" dirty="0" smtClean="0"/>
              <a:t> </a:t>
            </a:r>
            <a:r>
              <a:rPr lang="en-US" sz="2400" dirty="0" err="1" smtClean="0"/>
              <a:t>ortamdaki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değişikliklere</a:t>
            </a:r>
            <a:r>
              <a:rPr lang="en-US" sz="2400" dirty="0" smtClean="0"/>
              <a:t> </a:t>
            </a:r>
            <a:r>
              <a:rPr lang="en-US" sz="2400" dirty="0" err="1" smtClean="0"/>
              <a:t>karşı</a:t>
            </a:r>
            <a:r>
              <a:rPr lang="en-US" sz="2400" dirty="0" smtClean="0"/>
              <a:t> </a:t>
            </a:r>
            <a:r>
              <a:rPr lang="en-US" sz="2400" dirty="0" err="1" smtClean="0"/>
              <a:t>koymak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/>
              <a:t>gerekli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fizyolojik</a:t>
            </a:r>
            <a:r>
              <a:rPr lang="en-US" sz="2400" dirty="0"/>
              <a:t> </a:t>
            </a:r>
            <a:r>
              <a:rPr lang="en-US" sz="2400" dirty="0" err="1"/>
              <a:t>adaptasyonları</a:t>
            </a:r>
            <a:r>
              <a:rPr lang="en-US" sz="2400" dirty="0"/>
              <a:t> </a:t>
            </a:r>
            <a:r>
              <a:rPr lang="en-US" sz="2400" dirty="0" err="1"/>
              <a:t>aktive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i="1" dirty="0" err="1" smtClean="0"/>
              <a:t>stres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hormonları</a:t>
            </a:r>
            <a:r>
              <a:rPr lang="en-US" sz="2400" dirty="0" smtClean="0"/>
              <a:t>” </a:t>
            </a:r>
            <a:r>
              <a:rPr lang="en-US" sz="2400" dirty="0" err="1"/>
              <a:t>üretirler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/>
              <a:t>B</a:t>
            </a:r>
            <a:r>
              <a:rPr lang="en-US" sz="2400" dirty="0" err="1" smtClean="0"/>
              <a:t>ağışıklık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</a:t>
            </a:r>
            <a:endParaRPr lang="en-US" sz="2400" dirty="0"/>
          </a:p>
          <a:p>
            <a:r>
              <a:rPr lang="en-US" sz="2400" dirty="0" err="1"/>
              <a:t>V</a:t>
            </a:r>
            <a:r>
              <a:rPr lang="en-US" sz="2400" dirty="0" err="1" smtClean="0"/>
              <a:t>ücut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metabolizması</a:t>
            </a:r>
            <a:endParaRPr lang="en-US" sz="2400" dirty="0" smtClean="0"/>
          </a:p>
          <a:p>
            <a:r>
              <a:rPr lang="en-US" sz="2400" dirty="0" err="1"/>
              <a:t>T</a:t>
            </a:r>
            <a:r>
              <a:rPr lang="en-US" sz="2400" dirty="0" err="1" smtClean="0"/>
              <a:t>uz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 smtClean="0"/>
              <a:t>dengesinin</a:t>
            </a:r>
            <a:r>
              <a:rPr lang="en-US" sz="2400" dirty="0" smtClean="0"/>
              <a:t> </a:t>
            </a:r>
            <a:r>
              <a:rPr lang="en-US" sz="2400" dirty="0" err="1" smtClean="0"/>
              <a:t>düzenlemesi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5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Korteks</a:t>
            </a:r>
            <a:r>
              <a:rPr lang="en-US" sz="3200" b="1" dirty="0" smtClean="0">
                <a:solidFill>
                  <a:srgbClr val="FF0000"/>
                </a:solidFill>
              </a:rPr>
              <a:t> 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Zona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glomerulosa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/>
              <a:t>E</a:t>
            </a:r>
            <a:r>
              <a:rPr lang="en-US" sz="2400" dirty="0" smtClean="0"/>
              <a:t>n </a:t>
            </a:r>
            <a:r>
              <a:rPr lang="en-US" sz="2400" dirty="0" err="1"/>
              <a:t>önemlisi</a:t>
            </a:r>
            <a:r>
              <a:rPr lang="en-US" sz="2400" dirty="0"/>
              <a:t> </a:t>
            </a:r>
            <a:r>
              <a:rPr lang="en-US" sz="2400" b="1" dirty="0" err="1"/>
              <a:t>aldosteron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mineralokortikoidlerin</a:t>
            </a:r>
            <a:r>
              <a:rPr lang="en-US" sz="2400" dirty="0"/>
              <a:t> </a:t>
            </a:r>
            <a:r>
              <a:rPr lang="en-US" sz="2400" dirty="0" err="1"/>
              <a:t>sentezinden</a:t>
            </a:r>
            <a:r>
              <a:rPr lang="en-US" sz="2400" dirty="0"/>
              <a:t> </a:t>
            </a:r>
            <a:r>
              <a:rPr lang="en-US" sz="2400" dirty="0" err="1"/>
              <a:t>sorumludur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Bu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elektrolit</a:t>
            </a:r>
            <a:r>
              <a:rPr lang="en-US" sz="2400" dirty="0"/>
              <a:t> </a:t>
            </a:r>
            <a:r>
              <a:rPr lang="en-US" sz="2400" dirty="0" err="1"/>
              <a:t>dengesinde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basıncının</a:t>
            </a:r>
            <a:r>
              <a:rPr lang="en-US" sz="2400" dirty="0"/>
              <a:t> </a:t>
            </a:r>
            <a:r>
              <a:rPr lang="en-US" sz="2400" dirty="0" err="1"/>
              <a:t>düzenlenmesinde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</a:t>
            </a:r>
            <a:r>
              <a:rPr lang="en-US" sz="2400" dirty="0" err="1"/>
              <a:t>oynar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0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3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7" y="239056"/>
            <a:ext cx="8561294" cy="64209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Korteks</a:t>
            </a:r>
            <a:r>
              <a:rPr lang="en-US" sz="3200" b="1" dirty="0" smtClean="0">
                <a:solidFill>
                  <a:srgbClr val="FF0000"/>
                </a:solidFill>
              </a:rPr>
              <a:t>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148700"/>
            <a:ext cx="8408894" cy="5036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</a:rPr>
              <a:t>Zona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fasciculata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/>
              <a:t>B</a:t>
            </a:r>
            <a:r>
              <a:rPr lang="en-US" sz="2400" dirty="0" smtClean="0"/>
              <a:t>askın </a:t>
            </a:r>
            <a:r>
              <a:rPr lang="en-US" sz="2400" dirty="0" err="1"/>
              <a:t>hormonu</a:t>
            </a:r>
            <a:r>
              <a:rPr lang="en-US" sz="2400" dirty="0"/>
              <a:t> </a:t>
            </a:r>
            <a:r>
              <a:rPr lang="en-US" sz="2400" b="1" dirty="0" err="1"/>
              <a:t>kortizol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glukokortikoidler</a:t>
            </a:r>
            <a:r>
              <a:rPr lang="en-US" sz="2400" dirty="0"/>
              <a:t> </a:t>
            </a:r>
            <a:r>
              <a:rPr lang="en-US" sz="2400" dirty="0" err="1"/>
              <a:t>üretir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glukoneogenez</a:t>
            </a:r>
            <a:r>
              <a:rPr lang="en-US" sz="2400" dirty="0"/>
              <a:t> </a:t>
            </a:r>
            <a:r>
              <a:rPr lang="en-US" sz="2400" dirty="0" err="1"/>
              <a:t>yoluyla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şekerinin</a:t>
            </a:r>
            <a:r>
              <a:rPr lang="en-US" sz="2400" dirty="0"/>
              <a:t> </a:t>
            </a:r>
            <a:r>
              <a:rPr lang="en-US" sz="2400" dirty="0" err="1"/>
              <a:t>düzenlenmesinde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</a:t>
            </a:r>
            <a:r>
              <a:rPr lang="en-US" sz="2400" dirty="0" err="1"/>
              <a:t>oynar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Kortizol</a:t>
            </a:r>
            <a:r>
              <a:rPr lang="en-US" sz="2400" dirty="0" smtClean="0"/>
              <a:t> </a:t>
            </a:r>
            <a:r>
              <a:rPr lang="en-US" sz="2400" dirty="0" err="1"/>
              <a:t>ayrıca</a:t>
            </a:r>
            <a:r>
              <a:rPr lang="en-US" sz="2400" dirty="0"/>
              <a:t> </a:t>
            </a:r>
            <a:r>
              <a:rPr lang="en-US" sz="2400" dirty="0" err="1"/>
              <a:t>bağışıklık</a:t>
            </a:r>
            <a:r>
              <a:rPr lang="en-US" sz="2400" dirty="0"/>
              <a:t> </a:t>
            </a:r>
            <a:r>
              <a:rPr lang="en-US" sz="2400" dirty="0" err="1"/>
              <a:t>sistemini</a:t>
            </a:r>
            <a:r>
              <a:rPr lang="en-US" sz="2400" dirty="0"/>
              <a:t> </a:t>
            </a:r>
            <a:r>
              <a:rPr lang="en-US" sz="2400" dirty="0" err="1"/>
              <a:t>düzenler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yağ</a:t>
            </a:r>
            <a:r>
              <a:rPr lang="en-US" sz="2400" dirty="0"/>
              <a:t>, protein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karbonhidrat</a:t>
            </a:r>
            <a:r>
              <a:rPr lang="en-US" sz="2400" dirty="0"/>
              <a:t> </a:t>
            </a:r>
            <a:r>
              <a:rPr lang="en-US" sz="2400" dirty="0" err="1"/>
              <a:t>metabolizmasını</a:t>
            </a:r>
            <a:r>
              <a:rPr lang="en-US" sz="2400" dirty="0"/>
              <a:t> </a:t>
            </a:r>
            <a:r>
              <a:rPr lang="en-US" sz="2400" dirty="0" err="1" smtClean="0"/>
              <a:t>düzenler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Kortizolün</a:t>
            </a:r>
            <a:r>
              <a:rPr lang="en-US" sz="2400" dirty="0" smtClean="0"/>
              <a:t> </a:t>
            </a:r>
            <a:r>
              <a:rPr lang="en-US" sz="2400" dirty="0" err="1"/>
              <a:t>salgılanması</a:t>
            </a:r>
            <a:r>
              <a:rPr lang="en-US" sz="2400" dirty="0"/>
              <a:t>, </a:t>
            </a:r>
            <a:r>
              <a:rPr lang="en-US" sz="2400" dirty="0" err="1"/>
              <a:t>hipofiz</a:t>
            </a:r>
            <a:r>
              <a:rPr lang="en-US" sz="2400" dirty="0"/>
              <a:t> </a:t>
            </a:r>
            <a:r>
              <a:rPr lang="en-US" sz="2400" dirty="0" err="1"/>
              <a:t>bezinden</a:t>
            </a:r>
            <a:r>
              <a:rPr lang="en-US" sz="2400" dirty="0"/>
              <a:t> </a:t>
            </a:r>
            <a:r>
              <a:rPr lang="en-US" sz="2400" dirty="0" err="1"/>
              <a:t>salınan</a:t>
            </a:r>
            <a:r>
              <a:rPr lang="en-US" sz="2400" dirty="0"/>
              <a:t> </a:t>
            </a:r>
            <a:r>
              <a:rPr lang="en-US" sz="2400" dirty="0" err="1"/>
              <a:t>adrenokortikotropik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 </a:t>
            </a:r>
            <a:r>
              <a:rPr lang="en-US" sz="2400" dirty="0" smtClean="0"/>
              <a:t>(ACTH) </a:t>
            </a:r>
            <a:r>
              <a:rPr lang="en-US" sz="2400" dirty="0" err="1" smtClean="0"/>
              <a:t>regülasyonu</a:t>
            </a:r>
            <a:r>
              <a:rPr lang="en-US" sz="2400" dirty="0" smtClean="0"/>
              <a:t> </a:t>
            </a:r>
            <a:r>
              <a:rPr lang="en-US" sz="2400" dirty="0" err="1"/>
              <a:t>altındadır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3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3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2" y="274638"/>
            <a:ext cx="8352118" cy="6264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23402"/>
            <a:ext cx="37651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KORTİZOL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Iştah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Kan</a:t>
            </a:r>
            <a:r>
              <a:rPr lang="en-US" dirty="0" smtClean="0">
                <a:solidFill>
                  <a:schemeClr val="bg1"/>
                </a:solidFill>
              </a:rPr>
              <a:t> basıncı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İnsülin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rezistanı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Glikoneogenezis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lipoliz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Fibroblast </a:t>
            </a:r>
            <a:r>
              <a:rPr lang="en-US" dirty="0" err="1" smtClean="0">
                <a:solidFill>
                  <a:schemeClr val="bg1"/>
                </a:solidFill>
              </a:rPr>
              <a:t>aktivitesi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iyileşmesi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İmmun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inflamatuar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cevap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Kemik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oluşumu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9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>
                <a:solidFill>
                  <a:srgbClr val="FF0000"/>
                </a:solidFill>
              </a:rPr>
              <a:t>Korteks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3. </a:t>
            </a:r>
            <a:r>
              <a:rPr lang="en-US" sz="2600" b="1" dirty="0" err="1" smtClean="0">
                <a:solidFill>
                  <a:srgbClr val="FF0000"/>
                </a:solidFill>
              </a:rPr>
              <a:t>Zona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reticularis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dirty="0" err="1" smtClean="0"/>
              <a:t>Androjen</a:t>
            </a:r>
            <a:r>
              <a:rPr lang="en-US" sz="2200" dirty="0" smtClean="0"/>
              <a:t> </a:t>
            </a:r>
            <a:r>
              <a:rPr lang="en-US" sz="2200" dirty="0" err="1"/>
              <a:t>üretir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ikincil</a:t>
            </a:r>
            <a:r>
              <a:rPr lang="en-US" sz="2200" dirty="0"/>
              <a:t> </a:t>
            </a:r>
            <a:r>
              <a:rPr lang="en-US" sz="2200" dirty="0" err="1"/>
              <a:t>cinsel</a:t>
            </a:r>
            <a:r>
              <a:rPr lang="en-US" sz="2200" dirty="0"/>
              <a:t> </a:t>
            </a:r>
            <a:r>
              <a:rPr lang="en-US" sz="2200" dirty="0" err="1"/>
              <a:t>özelliklerin</a:t>
            </a:r>
            <a:r>
              <a:rPr lang="en-US" sz="2200" dirty="0"/>
              <a:t> </a:t>
            </a:r>
            <a:r>
              <a:rPr lang="en-US" sz="2200" dirty="0" err="1"/>
              <a:t>gelişiminde</a:t>
            </a:r>
            <a:r>
              <a:rPr lang="en-US" sz="2200" dirty="0"/>
              <a:t> </a:t>
            </a:r>
            <a:r>
              <a:rPr lang="en-US" sz="2200" dirty="0" err="1"/>
              <a:t>rol</a:t>
            </a:r>
            <a:r>
              <a:rPr lang="en-US" sz="2200" dirty="0"/>
              <a:t> </a:t>
            </a:r>
            <a:r>
              <a:rPr lang="en-US" sz="2200" dirty="0" err="1"/>
              <a:t>oynar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err="1" smtClean="0"/>
              <a:t>Zona</a:t>
            </a:r>
            <a:r>
              <a:rPr lang="en-US" sz="2200" dirty="0" smtClean="0"/>
              <a:t> </a:t>
            </a:r>
            <a:r>
              <a:rPr lang="en-US" sz="2200" dirty="0" err="1"/>
              <a:t>retikülariste</a:t>
            </a:r>
            <a:r>
              <a:rPr lang="en-US" sz="2200" dirty="0"/>
              <a:t> </a:t>
            </a:r>
            <a:r>
              <a:rPr lang="en-US" sz="2200" dirty="0" err="1"/>
              <a:t>üretilen</a:t>
            </a:r>
            <a:r>
              <a:rPr lang="en-US" sz="2200" dirty="0"/>
              <a:t> </a:t>
            </a:r>
            <a:r>
              <a:rPr lang="en-US" sz="2200" dirty="0" err="1"/>
              <a:t>birincil</a:t>
            </a:r>
            <a:r>
              <a:rPr lang="en-US" sz="2200" dirty="0"/>
              <a:t> </a:t>
            </a:r>
            <a:r>
              <a:rPr lang="en-US" sz="2200" dirty="0" err="1"/>
              <a:t>androjen</a:t>
            </a:r>
            <a:r>
              <a:rPr lang="en-US" sz="2200" dirty="0"/>
              <a:t>, </a:t>
            </a:r>
            <a:r>
              <a:rPr lang="en-US" sz="2200" dirty="0" err="1"/>
              <a:t>vücutta</a:t>
            </a:r>
            <a:r>
              <a:rPr lang="en-US" sz="2200" dirty="0"/>
              <a:t> en </a:t>
            </a:r>
            <a:r>
              <a:rPr lang="en-US" sz="2200" dirty="0" err="1"/>
              <a:t>bol</a:t>
            </a:r>
            <a:r>
              <a:rPr lang="en-US" sz="2200" dirty="0"/>
              <a:t> </a:t>
            </a:r>
            <a:r>
              <a:rPr lang="en-US" sz="2200" dirty="0" err="1"/>
              <a:t>bulunan</a:t>
            </a:r>
            <a:r>
              <a:rPr lang="en-US" sz="2200" dirty="0"/>
              <a:t> </a:t>
            </a:r>
            <a:r>
              <a:rPr lang="en-US" sz="2200" dirty="0" err="1"/>
              <a:t>hormon</a:t>
            </a:r>
            <a:r>
              <a:rPr lang="en-US" sz="2200" dirty="0"/>
              <a:t> </a:t>
            </a:r>
            <a:r>
              <a:rPr lang="en-US" sz="2200" dirty="0" err="1"/>
              <a:t>olan</a:t>
            </a:r>
            <a:r>
              <a:rPr lang="en-US" sz="2200" dirty="0"/>
              <a:t> </a:t>
            </a:r>
            <a:r>
              <a:rPr lang="en-US" sz="2200" dirty="0" err="1"/>
              <a:t>dehidroepiandrosterondur</a:t>
            </a:r>
            <a:r>
              <a:rPr lang="en-US" sz="2200" dirty="0"/>
              <a:t> (DHEA). </a:t>
            </a:r>
            <a:endParaRPr lang="en-US" sz="2200" dirty="0" smtClean="0"/>
          </a:p>
          <a:p>
            <a:r>
              <a:rPr lang="en-US" sz="2200" dirty="0" err="1" smtClean="0"/>
              <a:t>Progesteron</a:t>
            </a:r>
            <a:r>
              <a:rPr lang="en-US" sz="2200" dirty="0"/>
              <a:t>, </a:t>
            </a:r>
            <a:r>
              <a:rPr lang="en-US" sz="2200" dirty="0" err="1"/>
              <a:t>östrojen</a:t>
            </a:r>
            <a:r>
              <a:rPr lang="en-US" sz="2200" dirty="0"/>
              <a:t>, </a:t>
            </a:r>
            <a:r>
              <a:rPr lang="en-US" sz="2200" dirty="0" err="1"/>
              <a:t>kortizol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testosteron</a:t>
            </a:r>
            <a:r>
              <a:rPr lang="en-US" sz="2200" dirty="0"/>
              <a:t> </a:t>
            </a:r>
            <a:r>
              <a:rPr lang="en-US" sz="2200" dirty="0" err="1"/>
              <a:t>gibi</a:t>
            </a:r>
            <a:r>
              <a:rPr lang="en-US" sz="2200" dirty="0"/>
              <a:t> adrenal </a:t>
            </a:r>
            <a:r>
              <a:rPr lang="en-US" sz="2200" dirty="0" err="1"/>
              <a:t>bez</a:t>
            </a:r>
            <a:r>
              <a:rPr lang="en-US" sz="2200" dirty="0"/>
              <a:t> </a:t>
            </a:r>
            <a:r>
              <a:rPr lang="en-US" sz="2200" dirty="0" err="1"/>
              <a:t>tarafından</a:t>
            </a:r>
            <a:r>
              <a:rPr lang="en-US" sz="2200" dirty="0"/>
              <a:t> </a:t>
            </a:r>
            <a:r>
              <a:rPr lang="en-US" sz="2200" dirty="0" err="1"/>
              <a:t>üretilen</a:t>
            </a:r>
            <a:r>
              <a:rPr lang="en-US" sz="2200" dirty="0"/>
              <a:t> </a:t>
            </a:r>
            <a:r>
              <a:rPr lang="en-US" sz="2200" dirty="0" err="1"/>
              <a:t>diğer</a:t>
            </a:r>
            <a:r>
              <a:rPr lang="en-US" sz="2200" dirty="0"/>
              <a:t> </a:t>
            </a:r>
            <a:r>
              <a:rPr lang="en-US" sz="2200" dirty="0" err="1"/>
              <a:t>birçok</a:t>
            </a:r>
            <a:r>
              <a:rPr lang="en-US" sz="2200" dirty="0"/>
              <a:t> </a:t>
            </a:r>
            <a:r>
              <a:rPr lang="en-US" sz="2200" dirty="0" err="1"/>
              <a:t>hormonun</a:t>
            </a:r>
            <a:r>
              <a:rPr lang="en-US" sz="2200" dirty="0"/>
              <a:t> </a:t>
            </a:r>
            <a:r>
              <a:rPr lang="en-US" sz="2200" dirty="0" err="1"/>
              <a:t>sentezi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öncü</a:t>
            </a:r>
            <a:r>
              <a:rPr lang="en-US" sz="2200" dirty="0"/>
              <a:t> </a:t>
            </a:r>
            <a:r>
              <a:rPr lang="en-US" sz="2200" dirty="0" err="1"/>
              <a:t>görevi</a:t>
            </a:r>
            <a:r>
              <a:rPr lang="en-US" sz="2200" dirty="0"/>
              <a:t> </a:t>
            </a:r>
            <a:r>
              <a:rPr lang="en-US" sz="2200" dirty="0" err="1"/>
              <a:t>görür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3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021"/>
            <a:ext cx="8240334" cy="65396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Korteksin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İşlevi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91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K</a:t>
            </a:r>
            <a:r>
              <a:rPr lang="en-US" sz="2400" b="1" dirty="0" err="1" smtClean="0"/>
              <a:t>orteksin</a:t>
            </a:r>
            <a:r>
              <a:rPr lang="en-US" sz="2400" b="1" dirty="0" smtClean="0"/>
              <a:t> her </a:t>
            </a:r>
            <a:r>
              <a:rPr lang="en-US" sz="2400" b="1" dirty="0" err="1" smtClean="0"/>
              <a:t>katmanında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üretilen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hormonların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işlevleri</a:t>
            </a:r>
            <a:endParaRPr lang="en-US" sz="2400" b="1" dirty="0" smtClean="0"/>
          </a:p>
          <a:p>
            <a:r>
              <a:rPr lang="en-US" sz="2400" dirty="0" smtClean="0"/>
              <a:t>"</a:t>
            </a:r>
            <a:r>
              <a:rPr lang="en-US" sz="2400" dirty="0" err="1"/>
              <a:t>Tuz</a:t>
            </a:r>
            <a:r>
              <a:rPr lang="en-US" sz="2400" dirty="0"/>
              <a:t>, </a:t>
            </a:r>
            <a:r>
              <a:rPr lang="en-US" sz="2400" dirty="0" err="1"/>
              <a:t>Şeker</a:t>
            </a:r>
            <a:r>
              <a:rPr lang="en-US" sz="2400" dirty="0"/>
              <a:t>, </a:t>
            </a:r>
            <a:r>
              <a:rPr lang="en-US" sz="2400" dirty="0" err="1" smtClean="0"/>
              <a:t>Cinsiyet</a:t>
            </a:r>
            <a:r>
              <a:rPr lang="en-US" sz="2400" dirty="0" smtClean="0"/>
              <a:t>”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/>
              <a:t>hatırlanabilir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Bu </a:t>
            </a:r>
            <a:r>
              <a:rPr lang="en-US" sz="2400" b="1" dirty="0" err="1"/>
              <a:t>bölgelerin</a:t>
            </a:r>
            <a:r>
              <a:rPr lang="en-US" sz="2400" b="1" dirty="0"/>
              <a:t> </a:t>
            </a:r>
            <a:r>
              <a:rPr lang="en-US" sz="2400" b="1" dirty="0" err="1" smtClean="0"/>
              <a:t>adları</a:t>
            </a:r>
            <a:r>
              <a:rPr lang="en-US" sz="2400" dirty="0"/>
              <a:t> (</a:t>
            </a:r>
            <a:r>
              <a:rPr lang="en-US" sz="2400" dirty="0" err="1" smtClean="0"/>
              <a:t>glomerulosa</a:t>
            </a:r>
            <a:r>
              <a:rPr lang="en-US" sz="2400" dirty="0"/>
              <a:t>, </a:t>
            </a:r>
            <a:r>
              <a:rPr lang="en-US" sz="2400" dirty="0" err="1" smtClean="0"/>
              <a:t>fasciculata</a:t>
            </a:r>
            <a:r>
              <a:rPr lang="en-US" sz="2400" dirty="0" smtClean="0"/>
              <a:t>, </a:t>
            </a:r>
            <a:r>
              <a:rPr lang="en-US" sz="2400" dirty="0" err="1" smtClean="0"/>
              <a:t>reticularis</a:t>
            </a:r>
            <a:r>
              <a:rPr lang="en-US" sz="2400" dirty="0" smtClean="0"/>
              <a:t>) </a:t>
            </a:r>
            <a:r>
              <a:rPr lang="en-US" sz="2400" dirty="0" err="1" smtClean="0"/>
              <a:t>için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"</a:t>
            </a:r>
            <a:r>
              <a:rPr lang="en-US" sz="2400" dirty="0" smtClean="0"/>
              <a:t>GFR”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hatırlanabilir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1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431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" b="156"/>
          <a:stretch/>
        </p:blipFill>
        <p:spPr>
          <a:xfrm>
            <a:off x="89646" y="89646"/>
            <a:ext cx="8994589" cy="6713591"/>
          </a:xfrm>
        </p:spPr>
      </p:pic>
      <p:sp>
        <p:nvSpPr>
          <p:cNvPr id="3" name="TextBox 2"/>
          <p:cNvSpPr txBox="1"/>
          <p:nvPr/>
        </p:nvSpPr>
        <p:spPr>
          <a:xfrm>
            <a:off x="6200592" y="2793994"/>
            <a:ext cx="168835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Kortizol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5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medullanın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işlevi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89" y="1135253"/>
            <a:ext cx="8650940" cy="346662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/>
              <a:t>M</a:t>
            </a:r>
            <a:r>
              <a:rPr lang="en-US" sz="2200" dirty="0" smtClean="0"/>
              <a:t>edulla </a:t>
            </a:r>
            <a:r>
              <a:rPr lang="en-US" sz="2200" b="1" i="1" dirty="0" err="1"/>
              <a:t>katekolaminleri</a:t>
            </a:r>
            <a:r>
              <a:rPr lang="en-US" sz="2200" dirty="0"/>
              <a:t> </a:t>
            </a:r>
            <a:r>
              <a:rPr lang="en-US" sz="2200" dirty="0" err="1"/>
              <a:t>sentezler</a:t>
            </a:r>
            <a:r>
              <a:rPr lang="en-US" sz="2200" dirty="0"/>
              <a:t>. 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Katekolaminler</a:t>
            </a:r>
            <a:r>
              <a:rPr lang="en-US" sz="2200" dirty="0"/>
              <a:t>, </a:t>
            </a:r>
            <a:r>
              <a:rPr lang="en-US" sz="2200" dirty="0" err="1"/>
              <a:t>dopamin</a:t>
            </a:r>
            <a:r>
              <a:rPr lang="en-US" sz="2200" dirty="0"/>
              <a:t> </a:t>
            </a:r>
            <a:r>
              <a:rPr lang="en-US" sz="2200" dirty="0" err="1"/>
              <a:t>öncüsünden</a:t>
            </a:r>
            <a:r>
              <a:rPr lang="en-US" sz="2200" dirty="0"/>
              <a:t> </a:t>
            </a:r>
            <a:r>
              <a:rPr lang="en-US" sz="2200" dirty="0" err="1"/>
              <a:t>yapılır</a:t>
            </a:r>
            <a:r>
              <a:rPr lang="en-US" sz="2200" dirty="0"/>
              <a:t> </a:t>
            </a:r>
            <a:endParaRPr lang="en-US" sz="2200" dirty="0" smtClean="0"/>
          </a:p>
          <a:p>
            <a:pPr>
              <a:lnSpc>
                <a:spcPct val="120000"/>
              </a:lnSpc>
            </a:pPr>
            <a:r>
              <a:rPr lang="en-US" sz="2200" dirty="0" err="1" smtClean="0"/>
              <a:t>Norepinefrin</a:t>
            </a:r>
            <a:r>
              <a:rPr lang="en-US" sz="2200" dirty="0" smtClean="0"/>
              <a:t> </a:t>
            </a:r>
            <a:r>
              <a:rPr lang="en-US" sz="2200" dirty="0" err="1"/>
              <a:t>oluşturulduktan</a:t>
            </a:r>
            <a:r>
              <a:rPr lang="en-US" sz="2200" dirty="0"/>
              <a:t> </a:t>
            </a:r>
            <a:r>
              <a:rPr lang="en-US" sz="2200" dirty="0" err="1"/>
              <a:t>sonra</a:t>
            </a:r>
            <a:r>
              <a:rPr lang="en-US" sz="2200" dirty="0"/>
              <a:t>, </a:t>
            </a:r>
            <a:r>
              <a:rPr lang="en-US" sz="2200" dirty="0" err="1"/>
              <a:t>sadece</a:t>
            </a:r>
            <a:r>
              <a:rPr lang="en-US" sz="2200" dirty="0"/>
              <a:t> adrenal </a:t>
            </a:r>
            <a:r>
              <a:rPr lang="en-US" sz="2200" dirty="0" err="1"/>
              <a:t>medullada</a:t>
            </a:r>
            <a:r>
              <a:rPr lang="en-US" sz="2200" dirty="0"/>
              <a:t> </a:t>
            </a:r>
            <a:r>
              <a:rPr lang="en-US" sz="2200" dirty="0" err="1"/>
              <a:t>bulunan</a:t>
            </a:r>
            <a:r>
              <a:rPr lang="en-US" sz="2200" dirty="0"/>
              <a:t> </a:t>
            </a:r>
            <a:r>
              <a:rPr lang="en-US" sz="2200" dirty="0" err="1"/>
              <a:t>feniletanolamin</a:t>
            </a:r>
            <a:r>
              <a:rPr lang="en-US" sz="2200" dirty="0"/>
              <a:t> N-</a:t>
            </a:r>
            <a:r>
              <a:rPr lang="en-US" sz="2200" dirty="0" err="1"/>
              <a:t>metiltransferaz</a:t>
            </a:r>
            <a:r>
              <a:rPr lang="en-US" sz="2200" dirty="0"/>
              <a:t> (PNMT) </a:t>
            </a:r>
            <a:r>
              <a:rPr lang="en-US" sz="2200" dirty="0" err="1"/>
              <a:t>aracılığıyla</a:t>
            </a:r>
            <a:r>
              <a:rPr lang="en-US" sz="2200" dirty="0"/>
              <a:t> </a:t>
            </a:r>
            <a:r>
              <a:rPr lang="en-US" sz="2200" dirty="0" err="1"/>
              <a:t>metillenir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Picture 3" descr="799px-Adrenalin_(Biosynthese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9" y="3675526"/>
            <a:ext cx="8501529" cy="31189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3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2" y="104587"/>
            <a:ext cx="8825255" cy="66189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5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>
                <a:solidFill>
                  <a:srgbClr val="FF0000"/>
                </a:solidFill>
              </a:rPr>
              <a:t>bezler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26" y="958491"/>
            <a:ext cx="5085973" cy="576504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Her </a:t>
            </a:r>
            <a:r>
              <a:rPr lang="en-US" sz="2200" dirty="0" err="1"/>
              <a:t>iki</a:t>
            </a:r>
            <a:r>
              <a:rPr lang="en-US" sz="2200" dirty="0"/>
              <a:t> </a:t>
            </a:r>
            <a:r>
              <a:rPr lang="en-US" sz="2200" dirty="0" err="1"/>
              <a:t>böbreğin</a:t>
            </a:r>
            <a:r>
              <a:rPr lang="en-US" sz="2200" dirty="0"/>
              <a:t> </a:t>
            </a:r>
            <a:r>
              <a:rPr lang="en-US" sz="2200" dirty="0" err="1"/>
              <a:t>üst</a:t>
            </a:r>
            <a:r>
              <a:rPr lang="en-US" sz="2200" dirty="0"/>
              <a:t> </a:t>
            </a:r>
            <a:r>
              <a:rPr lang="en-US" sz="2200" dirty="0" err="1"/>
              <a:t>kısmında</a:t>
            </a:r>
            <a:r>
              <a:rPr lang="en-US" sz="2200" dirty="0"/>
              <a:t> </a:t>
            </a:r>
            <a:r>
              <a:rPr lang="en-US" sz="2200" dirty="0" err="1"/>
              <a:t>yer</a:t>
            </a:r>
            <a:r>
              <a:rPr lang="en-US" sz="2200" dirty="0"/>
              <a:t> </a:t>
            </a:r>
            <a:r>
              <a:rPr lang="en-US" sz="2200" dirty="0" err="1"/>
              <a:t>alırlar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err="1" smtClean="0"/>
              <a:t>Üçgen</a:t>
            </a:r>
            <a:r>
              <a:rPr lang="en-US" sz="2200" dirty="0" smtClean="0"/>
              <a:t> </a:t>
            </a:r>
            <a:r>
              <a:rPr lang="en-US" sz="2200" dirty="0" err="1"/>
              <a:t>şekilli</a:t>
            </a:r>
            <a:r>
              <a:rPr lang="en-US" sz="2200" dirty="0"/>
              <a:t> </a:t>
            </a:r>
            <a:r>
              <a:rPr lang="en-US" sz="2200" dirty="0" err="1" smtClean="0"/>
              <a:t>organlardır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Vertebral </a:t>
            </a:r>
            <a:r>
              <a:rPr lang="en-US" sz="2200" dirty="0" err="1"/>
              <a:t>sütunun</a:t>
            </a:r>
            <a:r>
              <a:rPr lang="en-US" sz="2200" dirty="0"/>
              <a:t> </a:t>
            </a:r>
            <a:r>
              <a:rPr lang="en-US" sz="2200" dirty="0" err="1"/>
              <a:t>yan</a:t>
            </a:r>
            <a:r>
              <a:rPr lang="en-US" sz="2200" dirty="0"/>
              <a:t> </a:t>
            </a:r>
            <a:r>
              <a:rPr lang="en-US" sz="2200" dirty="0" err="1"/>
              <a:t>taraflarında</a:t>
            </a:r>
            <a:r>
              <a:rPr lang="en-US" sz="2200" dirty="0"/>
              <a:t> (T11-T12) </a:t>
            </a:r>
            <a:r>
              <a:rPr lang="en-US" sz="2200" dirty="0" err="1"/>
              <a:t>seviyesinde</a:t>
            </a:r>
            <a:r>
              <a:rPr lang="en-US" sz="2200" dirty="0"/>
              <a:t>. </a:t>
            </a:r>
          </a:p>
          <a:p>
            <a:pPr>
              <a:lnSpc>
                <a:spcPct val="110000"/>
              </a:lnSpc>
            </a:pP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Yüksekliği </a:t>
            </a:r>
            <a:r>
              <a:rPr lang="en-US" sz="2200" dirty="0"/>
              <a:t>50 mm, </a:t>
            </a:r>
            <a:r>
              <a:rPr lang="en-US" sz="2200" dirty="0" err="1"/>
              <a:t>genişliği</a:t>
            </a:r>
            <a:r>
              <a:rPr lang="en-US" sz="2200" dirty="0"/>
              <a:t> 30 mm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kalınlığı</a:t>
            </a:r>
            <a:r>
              <a:rPr lang="en-US" sz="2200" dirty="0"/>
              <a:t> 10 </a:t>
            </a:r>
            <a:r>
              <a:rPr lang="en-US" sz="2200" dirty="0" smtClean="0"/>
              <a:t>mm (≈ 2-5 cm)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/>
              <a:t>Her </a:t>
            </a:r>
            <a:r>
              <a:rPr lang="en-US" sz="2200" dirty="0" err="1"/>
              <a:t>bez</a:t>
            </a:r>
            <a:r>
              <a:rPr lang="en-US" sz="2200" dirty="0"/>
              <a:t> ≈ </a:t>
            </a:r>
            <a:r>
              <a:rPr lang="en-US" sz="2200" dirty="0" smtClean="0"/>
              <a:t> </a:t>
            </a:r>
            <a:r>
              <a:rPr lang="en-US" sz="2200" dirty="0"/>
              <a:t>5 gram </a:t>
            </a:r>
            <a:r>
              <a:rPr lang="en-US" sz="2200" dirty="0" err="1" smtClean="0"/>
              <a:t>ağırlığında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smtClean="0"/>
              <a:t>Her </a:t>
            </a:r>
            <a:r>
              <a:rPr lang="en-US" sz="2200" dirty="0" err="1"/>
              <a:t>iki</a:t>
            </a:r>
            <a:r>
              <a:rPr lang="en-US" sz="2200" dirty="0"/>
              <a:t> adrenal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ön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arka</a:t>
            </a:r>
            <a:r>
              <a:rPr lang="en-US" sz="2200" dirty="0"/>
              <a:t> </a:t>
            </a:r>
            <a:r>
              <a:rPr lang="en-US" sz="2200" dirty="0" err="1"/>
              <a:t>yüze</a:t>
            </a:r>
            <a:r>
              <a:rPr lang="en-US" sz="2200" dirty="0"/>
              <a:t> </a:t>
            </a:r>
            <a:r>
              <a:rPr lang="en-US" sz="2200" dirty="0" err="1"/>
              <a:t>ayrıca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medial </a:t>
            </a:r>
            <a:r>
              <a:rPr lang="en-US" sz="2200" dirty="0" err="1"/>
              <a:t>kenara</a:t>
            </a:r>
            <a:r>
              <a:rPr lang="en-US" sz="2200" dirty="0"/>
              <a:t> </a:t>
            </a:r>
            <a:r>
              <a:rPr lang="en-US" sz="2200" dirty="0" err="1"/>
              <a:t>sahiptir</a:t>
            </a:r>
            <a:r>
              <a:rPr lang="en-US" sz="2200" dirty="0"/>
              <a:t>.</a:t>
            </a:r>
          </a:p>
          <a:p>
            <a:pPr>
              <a:lnSpc>
                <a:spcPct val="110000"/>
              </a:lnSpc>
            </a:pP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/>
              <a:t>R</a:t>
            </a:r>
            <a:r>
              <a:rPr lang="en-US" sz="2200" dirty="0" smtClean="0"/>
              <a:t>enal </a:t>
            </a:r>
            <a:r>
              <a:rPr lang="en-US" sz="2200" dirty="0" err="1"/>
              <a:t>fasya</a:t>
            </a:r>
            <a:r>
              <a:rPr lang="en-US" sz="2200" dirty="0"/>
              <a:t> </a:t>
            </a:r>
            <a:r>
              <a:rPr lang="en-US" sz="2200" dirty="0" err="1"/>
              <a:t>ile</a:t>
            </a:r>
            <a:r>
              <a:rPr lang="en-US" sz="2200" dirty="0"/>
              <a:t> </a:t>
            </a:r>
            <a:r>
              <a:rPr lang="en-US" sz="2200" dirty="0" err="1" smtClean="0"/>
              <a:t>çevrilidirler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lnSpc>
                <a:spcPct val="110000"/>
              </a:lnSpc>
            </a:pPr>
            <a:r>
              <a:rPr lang="en-US" sz="2200" dirty="0" err="1" smtClean="0"/>
              <a:t>Böbrek</a:t>
            </a:r>
            <a:r>
              <a:rPr lang="en-US" sz="2200" dirty="0" smtClean="0"/>
              <a:t> </a:t>
            </a:r>
            <a:r>
              <a:rPr lang="en-US" sz="2200" dirty="0" err="1"/>
              <a:t>ile</a:t>
            </a:r>
            <a:r>
              <a:rPr lang="en-US" sz="2200" dirty="0"/>
              <a:t> </a:t>
            </a:r>
            <a:r>
              <a:rPr lang="en-US" sz="2200" dirty="0" err="1"/>
              <a:t>aralarındaki</a:t>
            </a:r>
            <a:r>
              <a:rPr lang="en-US" sz="2200" dirty="0"/>
              <a:t> </a:t>
            </a:r>
            <a:r>
              <a:rPr lang="en-US" sz="2200" dirty="0" err="1"/>
              <a:t>fibröz</a:t>
            </a:r>
            <a:r>
              <a:rPr lang="en-US" sz="2200" dirty="0"/>
              <a:t> </a:t>
            </a:r>
            <a:r>
              <a:rPr lang="en-US" sz="2200" dirty="0" err="1"/>
              <a:t>bantlar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vasküler</a:t>
            </a:r>
            <a:r>
              <a:rPr lang="en-US" sz="2200" dirty="0"/>
              <a:t> </a:t>
            </a:r>
            <a:r>
              <a:rPr lang="en-US" sz="2200" dirty="0" err="1"/>
              <a:t>bağlantılar</a:t>
            </a:r>
            <a:r>
              <a:rPr lang="en-US" sz="2200" dirty="0"/>
              <a:t>, </a:t>
            </a:r>
            <a:r>
              <a:rPr lang="en-US" sz="2200" dirty="0" err="1"/>
              <a:t>dokunun</a:t>
            </a:r>
            <a:r>
              <a:rPr lang="en-US" sz="2200" dirty="0"/>
              <a:t> </a:t>
            </a:r>
            <a:r>
              <a:rPr lang="en-US" sz="2200" dirty="0" err="1"/>
              <a:t>pozisyonunu</a:t>
            </a:r>
            <a:r>
              <a:rPr lang="en-US" sz="2200" dirty="0"/>
              <a:t> </a:t>
            </a:r>
            <a:r>
              <a:rPr lang="en-US" sz="2200" dirty="0" err="1"/>
              <a:t>korumasına</a:t>
            </a:r>
            <a:r>
              <a:rPr lang="en-US" sz="2200" dirty="0"/>
              <a:t> </a:t>
            </a:r>
            <a:r>
              <a:rPr lang="en-US" sz="2200" dirty="0" err="1"/>
              <a:t>yardımcı</a:t>
            </a:r>
            <a:r>
              <a:rPr lang="en-US" sz="2200" dirty="0"/>
              <a:t> </a:t>
            </a:r>
            <a:r>
              <a:rPr lang="en-US" sz="2200" dirty="0" err="1"/>
              <a:t>olur</a:t>
            </a:r>
            <a:r>
              <a:rPr lang="en-US" sz="2200" dirty="0"/>
              <a:t>. 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Content Placeholder 5" descr="IMG_4345 2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9" b="789"/>
          <a:stretch/>
        </p:blipFill>
        <p:spPr>
          <a:xfrm>
            <a:off x="5453530" y="1165472"/>
            <a:ext cx="3690470" cy="51837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/>
          <a:lstStyle/>
          <a:p>
            <a:r>
              <a:rPr lang="en-AU" sz="3200" b="1" dirty="0">
                <a:solidFill>
                  <a:srgbClr val="FF0000"/>
                </a:solidFill>
              </a:rPr>
              <a:t>Noradrenalin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907" y="1166904"/>
            <a:ext cx="8656917" cy="5661212"/>
          </a:xfrm>
        </p:spPr>
        <p:txBody>
          <a:bodyPr>
            <a:normAutofit fontScale="62500" lnSpcReduction="20000"/>
          </a:bodyPr>
          <a:lstStyle/>
          <a:p>
            <a:r>
              <a:rPr lang="en-AU" sz="3500" u="sng" dirty="0" err="1"/>
              <a:t>H</a:t>
            </a:r>
            <a:r>
              <a:rPr lang="en-AU" sz="3500" u="sng" dirty="0" err="1" smtClean="0"/>
              <a:t>ormon</a:t>
            </a:r>
            <a:r>
              <a:rPr lang="en-AU" sz="3500" u="sng" dirty="0" smtClean="0"/>
              <a:t> </a:t>
            </a:r>
            <a:r>
              <a:rPr lang="en-AU" sz="3500" u="sng" dirty="0" err="1"/>
              <a:t>ya</a:t>
            </a:r>
            <a:r>
              <a:rPr lang="en-AU" sz="3500" u="sng" dirty="0"/>
              <a:t> da </a:t>
            </a:r>
            <a:r>
              <a:rPr lang="en-AU" sz="3500" u="sng" dirty="0" err="1"/>
              <a:t>nörotransmitter</a:t>
            </a:r>
            <a:r>
              <a:rPr lang="en-AU" sz="3500" u="sng" dirty="0"/>
              <a:t> </a:t>
            </a:r>
            <a:r>
              <a:rPr lang="en-AU" sz="3500" dirty="0" err="1"/>
              <a:t>olarak</a:t>
            </a:r>
            <a:r>
              <a:rPr lang="en-AU" sz="3500" dirty="0"/>
              <a:t> </a:t>
            </a:r>
            <a:r>
              <a:rPr lang="en-AU" sz="3500" dirty="0" err="1"/>
              <a:t>görev</a:t>
            </a:r>
            <a:r>
              <a:rPr lang="en-AU" sz="3500" dirty="0"/>
              <a:t> </a:t>
            </a:r>
            <a:r>
              <a:rPr lang="en-AU" sz="3500" dirty="0" err="1"/>
              <a:t>yapan</a:t>
            </a:r>
            <a:r>
              <a:rPr lang="en-AU" sz="3500" dirty="0"/>
              <a:t> </a:t>
            </a:r>
            <a:r>
              <a:rPr lang="en-AU" sz="3500" dirty="0" err="1"/>
              <a:t>bir</a:t>
            </a:r>
            <a:r>
              <a:rPr lang="en-AU" sz="3500" dirty="0"/>
              <a:t> </a:t>
            </a:r>
            <a:r>
              <a:rPr lang="en-AU" sz="3500" dirty="0" err="1"/>
              <a:t>katekolamindir</a:t>
            </a:r>
            <a:r>
              <a:rPr lang="en-AU" sz="3500" dirty="0"/>
              <a:t>.</a:t>
            </a:r>
            <a:endParaRPr lang="en-US" sz="3500" dirty="0"/>
          </a:p>
          <a:p>
            <a:endParaRPr lang="en-AU" sz="3500" dirty="0" smtClean="0"/>
          </a:p>
          <a:p>
            <a:r>
              <a:rPr lang="en-AU" sz="3500" dirty="0" err="1" smtClean="0"/>
              <a:t>Dopamin</a:t>
            </a:r>
            <a:r>
              <a:rPr lang="en-AU" sz="3500" dirty="0" smtClean="0"/>
              <a:t> </a:t>
            </a:r>
            <a:r>
              <a:rPr lang="en-US" sz="3500" dirty="0"/>
              <a:t>β</a:t>
            </a:r>
            <a:r>
              <a:rPr lang="en-AU" sz="3500" dirty="0"/>
              <a:t>-</a:t>
            </a:r>
            <a:r>
              <a:rPr lang="en-AU" sz="3500" dirty="0" err="1"/>
              <a:t>hidroksilaz</a:t>
            </a:r>
            <a:r>
              <a:rPr lang="en-AU" sz="3500" dirty="0"/>
              <a:t> </a:t>
            </a:r>
            <a:r>
              <a:rPr lang="en-AU" sz="3500" dirty="0" err="1"/>
              <a:t>enzimi</a:t>
            </a:r>
            <a:r>
              <a:rPr lang="en-AU" sz="3500" dirty="0"/>
              <a:t> </a:t>
            </a:r>
            <a:r>
              <a:rPr lang="en-AU" sz="3500" dirty="0" err="1"/>
              <a:t>tarafından</a:t>
            </a:r>
            <a:r>
              <a:rPr lang="en-AU" sz="3500" dirty="0"/>
              <a:t> </a:t>
            </a:r>
            <a:r>
              <a:rPr lang="en-AU" sz="3500" dirty="0" err="1"/>
              <a:t>dopaminden</a:t>
            </a:r>
            <a:r>
              <a:rPr lang="en-AU" sz="3500" dirty="0"/>
              <a:t> </a:t>
            </a:r>
            <a:r>
              <a:rPr lang="en-AU" sz="3500" dirty="0" err="1"/>
              <a:t>sentezlenir</a:t>
            </a:r>
            <a:r>
              <a:rPr lang="en-AU" sz="3500" dirty="0"/>
              <a:t>. </a:t>
            </a:r>
            <a:endParaRPr lang="en-AU" sz="3500" dirty="0" smtClean="0"/>
          </a:p>
          <a:p>
            <a:endParaRPr lang="en-AU" sz="3500" dirty="0"/>
          </a:p>
          <a:p>
            <a:r>
              <a:rPr lang="en-AU" sz="3500" dirty="0" err="1" smtClean="0"/>
              <a:t>Medulladan</a:t>
            </a:r>
            <a:r>
              <a:rPr lang="en-AU" sz="3500" dirty="0" smtClean="0"/>
              <a:t> kana</a:t>
            </a:r>
            <a:r>
              <a:rPr lang="en-AU" sz="3500" i="1" dirty="0" smtClean="0"/>
              <a:t> </a:t>
            </a:r>
            <a:r>
              <a:rPr lang="en-AU" sz="3500" b="1" i="1" dirty="0" err="1"/>
              <a:t>hormon</a:t>
            </a:r>
            <a:r>
              <a:rPr lang="en-AU" sz="3500" i="1" dirty="0"/>
              <a:t> </a:t>
            </a:r>
            <a:r>
              <a:rPr lang="en-AU" sz="3500" dirty="0" err="1"/>
              <a:t>olarak</a:t>
            </a:r>
            <a:r>
              <a:rPr lang="en-AU" sz="3500" dirty="0"/>
              <a:t> </a:t>
            </a:r>
            <a:r>
              <a:rPr lang="en-AU" sz="3500" dirty="0" err="1"/>
              <a:t>salınır</a:t>
            </a:r>
            <a:r>
              <a:rPr lang="en-AU" sz="3500" dirty="0" smtClean="0"/>
              <a:t>.</a:t>
            </a:r>
          </a:p>
          <a:p>
            <a:endParaRPr lang="en-AU" sz="3500" dirty="0"/>
          </a:p>
          <a:p>
            <a:r>
              <a:rPr lang="en-AU" sz="3500" dirty="0" err="1"/>
              <a:t>N</a:t>
            </a:r>
            <a:r>
              <a:rPr lang="en-AU" sz="3500" dirty="0" err="1" smtClean="0"/>
              <a:t>oradrenerjik</a:t>
            </a:r>
            <a:r>
              <a:rPr lang="en-AU" sz="3500" dirty="0" smtClean="0"/>
              <a:t> </a:t>
            </a:r>
            <a:r>
              <a:rPr lang="en-AU" sz="3500" dirty="0" err="1"/>
              <a:t>nöronlardan</a:t>
            </a:r>
            <a:r>
              <a:rPr lang="en-AU" sz="3500" dirty="0"/>
              <a:t> </a:t>
            </a:r>
            <a:r>
              <a:rPr lang="en-AU" sz="3500" b="1" i="1" dirty="0" err="1"/>
              <a:t>nörotransmitter</a:t>
            </a:r>
            <a:r>
              <a:rPr lang="en-AU" sz="3500" dirty="0"/>
              <a:t> </a:t>
            </a:r>
            <a:r>
              <a:rPr lang="en-AU" sz="3500" dirty="0" err="1"/>
              <a:t>olarak</a:t>
            </a:r>
            <a:r>
              <a:rPr lang="en-AU" sz="3500" dirty="0"/>
              <a:t> </a:t>
            </a:r>
            <a:r>
              <a:rPr lang="en-AU" sz="3500" dirty="0" err="1" smtClean="0"/>
              <a:t>salındığında</a:t>
            </a:r>
            <a:r>
              <a:rPr lang="en-AU" sz="3500" dirty="0" smtClean="0"/>
              <a:t> </a:t>
            </a:r>
            <a:r>
              <a:rPr lang="en-AU" sz="3500" dirty="0" err="1" smtClean="0"/>
              <a:t>merkezi</a:t>
            </a:r>
            <a:r>
              <a:rPr lang="en-AU" sz="3500" dirty="0" smtClean="0"/>
              <a:t> </a:t>
            </a:r>
            <a:r>
              <a:rPr lang="en-AU" sz="3500" dirty="0" err="1"/>
              <a:t>sinir</a:t>
            </a:r>
            <a:r>
              <a:rPr lang="en-AU" sz="3500" dirty="0"/>
              <a:t> </a:t>
            </a:r>
            <a:r>
              <a:rPr lang="en-AU" sz="3500" dirty="0" err="1"/>
              <a:t>sistemi</a:t>
            </a:r>
            <a:r>
              <a:rPr lang="en-AU" sz="3500" dirty="0"/>
              <a:t> </a:t>
            </a:r>
            <a:r>
              <a:rPr lang="en-AU" sz="3500" dirty="0" err="1"/>
              <a:t>ve</a:t>
            </a:r>
            <a:r>
              <a:rPr lang="en-AU" sz="3500" dirty="0"/>
              <a:t> </a:t>
            </a:r>
            <a:r>
              <a:rPr lang="en-AU" sz="3500" dirty="0" err="1"/>
              <a:t>sempatik</a:t>
            </a:r>
            <a:r>
              <a:rPr lang="en-AU" sz="3500" dirty="0"/>
              <a:t> </a:t>
            </a:r>
            <a:r>
              <a:rPr lang="en-AU" sz="3500" dirty="0" err="1"/>
              <a:t>sinir</a:t>
            </a:r>
            <a:r>
              <a:rPr lang="en-AU" sz="3500" dirty="0"/>
              <a:t> </a:t>
            </a:r>
            <a:r>
              <a:rPr lang="en-AU" sz="3500" dirty="0" err="1"/>
              <a:t>sisteminde</a:t>
            </a:r>
            <a:r>
              <a:rPr lang="en-AU" sz="3500" dirty="0"/>
              <a:t> </a:t>
            </a:r>
            <a:r>
              <a:rPr lang="en-AU" sz="3500" dirty="0" err="1" smtClean="0"/>
              <a:t>görev</a:t>
            </a:r>
            <a:r>
              <a:rPr lang="en-AU" sz="3500" dirty="0" smtClean="0"/>
              <a:t> </a:t>
            </a:r>
            <a:r>
              <a:rPr lang="en-AU" sz="3500" dirty="0" err="1"/>
              <a:t>yapar</a:t>
            </a:r>
            <a:r>
              <a:rPr lang="en-AU" sz="3500" dirty="0"/>
              <a:t>. </a:t>
            </a:r>
            <a:endParaRPr lang="en-AU" sz="3500" dirty="0" smtClean="0"/>
          </a:p>
          <a:p>
            <a:endParaRPr lang="en-AU" sz="3500" dirty="0" smtClean="0"/>
          </a:p>
          <a:p>
            <a:r>
              <a:rPr lang="en-AU" sz="3500" dirty="0" err="1" smtClean="0"/>
              <a:t>Adrenerjik</a:t>
            </a:r>
            <a:r>
              <a:rPr lang="en-AU" sz="3500" dirty="0" smtClean="0"/>
              <a:t> </a:t>
            </a:r>
            <a:r>
              <a:rPr lang="en-AU" sz="3500" dirty="0" err="1"/>
              <a:t>reseptörlere</a:t>
            </a:r>
            <a:r>
              <a:rPr lang="en-AU" sz="3500" dirty="0"/>
              <a:t> </a:t>
            </a:r>
            <a:r>
              <a:rPr lang="en-AU" sz="3500" dirty="0" err="1"/>
              <a:t>bağlanarak</a:t>
            </a:r>
            <a:r>
              <a:rPr lang="en-AU" sz="3500" dirty="0"/>
              <a:t> </a:t>
            </a:r>
            <a:r>
              <a:rPr lang="en-AU" sz="3500" dirty="0" err="1"/>
              <a:t>etkilerini</a:t>
            </a:r>
            <a:r>
              <a:rPr lang="en-AU" sz="3500" dirty="0"/>
              <a:t> </a:t>
            </a:r>
            <a:r>
              <a:rPr lang="en-AU" sz="3500" dirty="0" err="1"/>
              <a:t>gösterir</a:t>
            </a:r>
            <a:r>
              <a:rPr lang="en-AU" sz="3500" dirty="0"/>
              <a:t>.</a:t>
            </a:r>
            <a:endParaRPr lang="en-US" sz="3500" dirty="0"/>
          </a:p>
          <a:p>
            <a:r>
              <a:rPr lang="en-AU" sz="3500" dirty="0"/>
              <a:t> </a:t>
            </a:r>
            <a:endParaRPr lang="en-US" sz="3500" dirty="0"/>
          </a:p>
          <a:p>
            <a:r>
              <a:rPr lang="en-AU" sz="3500" dirty="0" smtClean="0"/>
              <a:t>Noradrenalin, </a:t>
            </a:r>
            <a:r>
              <a:rPr lang="en-AU" sz="3500" dirty="0" err="1"/>
              <a:t>beynin</a:t>
            </a:r>
            <a:r>
              <a:rPr lang="en-AU" sz="3500" dirty="0"/>
              <a:t> </a:t>
            </a:r>
            <a:r>
              <a:rPr lang="en-AU" sz="3500" dirty="0" err="1"/>
              <a:t>dikkat</a:t>
            </a:r>
            <a:r>
              <a:rPr lang="en-AU" sz="3500" dirty="0"/>
              <a:t> </a:t>
            </a:r>
            <a:r>
              <a:rPr lang="en-AU" sz="3500" dirty="0" err="1"/>
              <a:t>ve</a:t>
            </a:r>
            <a:r>
              <a:rPr lang="en-AU" sz="3500" dirty="0"/>
              <a:t> </a:t>
            </a:r>
            <a:r>
              <a:rPr lang="en-AU" sz="3500" dirty="0" err="1"/>
              <a:t>çevreye</a:t>
            </a:r>
            <a:r>
              <a:rPr lang="en-AU" sz="3500" dirty="0"/>
              <a:t> </a:t>
            </a:r>
            <a:r>
              <a:rPr lang="en-AU" sz="3500" dirty="0" err="1"/>
              <a:t>yanıt</a:t>
            </a:r>
            <a:r>
              <a:rPr lang="en-AU" sz="3500" dirty="0"/>
              <a:t> </a:t>
            </a:r>
            <a:r>
              <a:rPr lang="en-AU" sz="3500" dirty="0" err="1"/>
              <a:t>verme</a:t>
            </a:r>
            <a:r>
              <a:rPr lang="en-AU" sz="3500" dirty="0"/>
              <a:t> </a:t>
            </a:r>
            <a:r>
              <a:rPr lang="en-AU" sz="3500" dirty="0" err="1"/>
              <a:t>ile</a:t>
            </a:r>
            <a:r>
              <a:rPr lang="en-AU" sz="3500" dirty="0"/>
              <a:t> </a:t>
            </a:r>
            <a:r>
              <a:rPr lang="en-AU" sz="3500" dirty="0" err="1"/>
              <a:t>ilgili</a:t>
            </a:r>
            <a:r>
              <a:rPr lang="en-AU" sz="3500" dirty="0"/>
              <a:t> </a:t>
            </a:r>
            <a:r>
              <a:rPr lang="en-AU" sz="3500" dirty="0" err="1"/>
              <a:t>bölümlerini</a:t>
            </a:r>
            <a:r>
              <a:rPr lang="en-AU" sz="3500" dirty="0"/>
              <a:t> </a:t>
            </a:r>
            <a:r>
              <a:rPr lang="en-AU" sz="3500" dirty="0" err="1"/>
              <a:t>etkilerler</a:t>
            </a:r>
            <a:r>
              <a:rPr lang="en-AU" sz="3500" dirty="0"/>
              <a:t>. </a:t>
            </a:r>
            <a:endParaRPr lang="en-AU" sz="3500" dirty="0" smtClean="0"/>
          </a:p>
          <a:p>
            <a:endParaRPr lang="en-AU" sz="3500" dirty="0"/>
          </a:p>
          <a:p>
            <a:r>
              <a:rPr lang="en-AU" sz="3500" dirty="0" err="1" smtClean="0"/>
              <a:t>Adrenalinn</a:t>
            </a:r>
            <a:r>
              <a:rPr lang="en-AU" sz="3500" dirty="0" smtClean="0"/>
              <a:t> </a:t>
            </a:r>
            <a:r>
              <a:rPr lang="en-AU" sz="3500" dirty="0" err="1"/>
              <a:t>ile</a:t>
            </a:r>
            <a:r>
              <a:rPr lang="en-AU" sz="3500" dirty="0"/>
              <a:t> </a:t>
            </a:r>
            <a:r>
              <a:rPr lang="en-AU" sz="3500" dirty="0" err="1"/>
              <a:t>birlikte</a:t>
            </a:r>
            <a:r>
              <a:rPr lang="en-AU" sz="3500" dirty="0"/>
              <a:t> </a:t>
            </a:r>
            <a:r>
              <a:rPr lang="en-AU" sz="3500" dirty="0" smtClean="0"/>
              <a:t>noradrenalin, </a:t>
            </a:r>
            <a:r>
              <a:rPr lang="en-AU" sz="3500" dirty="0" err="1"/>
              <a:t>kalp</a:t>
            </a:r>
            <a:r>
              <a:rPr lang="en-AU" sz="3500" dirty="0"/>
              <a:t> </a:t>
            </a:r>
            <a:r>
              <a:rPr lang="en-AU" sz="3500" dirty="0" err="1"/>
              <a:t>atım</a:t>
            </a:r>
            <a:r>
              <a:rPr lang="en-AU" sz="3500" dirty="0"/>
              <a:t> </a:t>
            </a:r>
            <a:r>
              <a:rPr lang="en-AU" sz="3500" dirty="0" err="1"/>
              <a:t>hızını</a:t>
            </a:r>
            <a:r>
              <a:rPr lang="en-AU" sz="3500" dirty="0"/>
              <a:t>, </a:t>
            </a:r>
            <a:r>
              <a:rPr lang="en-AU" sz="3500" dirty="0" err="1"/>
              <a:t>depolardan</a:t>
            </a:r>
            <a:r>
              <a:rPr lang="en-AU" sz="3500" dirty="0"/>
              <a:t> </a:t>
            </a:r>
            <a:r>
              <a:rPr lang="en-AU" sz="3500" dirty="0" err="1"/>
              <a:t>glikoz</a:t>
            </a:r>
            <a:r>
              <a:rPr lang="en-AU" sz="3500" dirty="0"/>
              <a:t> </a:t>
            </a:r>
            <a:r>
              <a:rPr lang="en-AU" sz="3500" dirty="0" err="1"/>
              <a:t>salınımını</a:t>
            </a:r>
            <a:r>
              <a:rPr lang="en-AU" sz="3500" dirty="0"/>
              <a:t> </a:t>
            </a:r>
            <a:r>
              <a:rPr lang="en-AU" sz="3500" dirty="0" err="1"/>
              <a:t>ve</a:t>
            </a:r>
            <a:r>
              <a:rPr lang="en-AU" sz="3500" dirty="0"/>
              <a:t> </a:t>
            </a:r>
            <a:r>
              <a:rPr lang="en-AU" sz="3500" dirty="0" err="1"/>
              <a:t>iskelet</a:t>
            </a:r>
            <a:r>
              <a:rPr lang="en-AU" sz="3500" dirty="0"/>
              <a:t> </a:t>
            </a:r>
            <a:r>
              <a:rPr lang="en-AU" sz="3500" dirty="0" err="1"/>
              <a:t>kaslarına</a:t>
            </a:r>
            <a:r>
              <a:rPr lang="en-AU" sz="3500" dirty="0"/>
              <a:t> </a:t>
            </a:r>
            <a:r>
              <a:rPr lang="en-AU" sz="3500" dirty="0" err="1"/>
              <a:t>giden</a:t>
            </a:r>
            <a:r>
              <a:rPr lang="en-AU" sz="3500" dirty="0"/>
              <a:t> </a:t>
            </a:r>
            <a:r>
              <a:rPr lang="en-AU" sz="3500" dirty="0" err="1"/>
              <a:t>kan</a:t>
            </a:r>
            <a:r>
              <a:rPr lang="en-AU" sz="3500" dirty="0"/>
              <a:t> </a:t>
            </a:r>
            <a:r>
              <a:rPr lang="en-AU" sz="3500" dirty="0" err="1"/>
              <a:t>akımını</a:t>
            </a:r>
            <a:r>
              <a:rPr lang="en-AU" sz="3500" dirty="0"/>
              <a:t> </a:t>
            </a:r>
            <a:r>
              <a:rPr lang="en-AU" sz="3500" dirty="0" err="1" smtClean="0"/>
              <a:t>artırır</a:t>
            </a:r>
            <a:r>
              <a:rPr lang="en-AU" sz="3500" dirty="0" smtClean="0"/>
              <a:t>.</a:t>
            </a:r>
            <a:endParaRPr lang="en-AU" sz="35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66" y="2286000"/>
            <a:ext cx="5984734" cy="4568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74"/>
            <a:ext cx="8229600" cy="1143000"/>
          </a:xfrm>
        </p:spPr>
        <p:txBody>
          <a:bodyPr/>
          <a:lstStyle/>
          <a:p>
            <a:r>
              <a:rPr lang="en-AU" sz="3200" b="1" dirty="0">
                <a:solidFill>
                  <a:srgbClr val="FF0000"/>
                </a:solidFill>
              </a:rPr>
              <a:t>Noradrenalin </a:t>
            </a:r>
            <a:r>
              <a:rPr lang="en-AU" sz="3200" b="1" dirty="0" err="1">
                <a:solidFill>
                  <a:srgbClr val="FF0000"/>
                </a:solidFill>
              </a:rPr>
              <a:t>ve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r>
              <a:rPr lang="en-AU" sz="3200" b="1" dirty="0" err="1">
                <a:solidFill>
                  <a:srgbClr val="FF0000"/>
                </a:solidFill>
              </a:rPr>
              <a:t>Norepinefrin</a:t>
            </a:r>
            <a:r>
              <a:rPr lang="en-AU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 err="1"/>
              <a:t>A</a:t>
            </a:r>
            <a:r>
              <a:rPr lang="en-AU" sz="2400" dirty="0" err="1" smtClean="0"/>
              <a:t>ynı</a:t>
            </a:r>
            <a:r>
              <a:rPr lang="en-AU" sz="2400" dirty="0" smtClean="0"/>
              <a:t> </a:t>
            </a:r>
            <a:r>
              <a:rPr lang="en-AU" sz="2400" dirty="0" err="1" smtClean="0"/>
              <a:t>anlama</a:t>
            </a:r>
            <a:r>
              <a:rPr lang="en-AU" sz="2400" dirty="0" smtClean="0"/>
              <a:t> </a:t>
            </a:r>
            <a:r>
              <a:rPr lang="en-AU" sz="2400" dirty="0" err="1" smtClean="0"/>
              <a:t>gelmektedir</a:t>
            </a:r>
            <a:r>
              <a:rPr lang="en-AU" sz="2400" dirty="0" smtClean="0"/>
              <a:t>  ???</a:t>
            </a:r>
          </a:p>
          <a:p>
            <a:endParaRPr lang="en-AU" sz="2400" dirty="0"/>
          </a:p>
          <a:p>
            <a:r>
              <a:rPr lang="en-AU" sz="2400" dirty="0" smtClean="0"/>
              <a:t>Ad</a:t>
            </a:r>
            <a:r>
              <a:rPr lang="en-AU" sz="2400" dirty="0"/>
              <a:t>/renal </a:t>
            </a:r>
            <a:r>
              <a:rPr lang="en-AU" sz="2400" dirty="0" err="1" smtClean="0"/>
              <a:t>latince</a:t>
            </a:r>
            <a:endParaRPr lang="en-AU" sz="2400" dirty="0" smtClean="0"/>
          </a:p>
          <a:p>
            <a:r>
              <a:rPr lang="en-AU" sz="2400" dirty="0" err="1"/>
              <a:t>E</a:t>
            </a:r>
            <a:r>
              <a:rPr lang="en-AU" sz="2400" dirty="0" err="1" smtClean="0"/>
              <a:t>pi</a:t>
            </a:r>
            <a:r>
              <a:rPr lang="en-AU" sz="2400" dirty="0"/>
              <a:t>/</a:t>
            </a:r>
            <a:r>
              <a:rPr lang="en-AU" sz="2400" dirty="0" err="1"/>
              <a:t>nefrin</a:t>
            </a:r>
            <a:r>
              <a:rPr lang="en-AU" sz="2400" dirty="0"/>
              <a:t> </a:t>
            </a:r>
            <a:r>
              <a:rPr lang="en-AU" sz="2400" dirty="0" err="1"/>
              <a:t>yunancadır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VASKÜLER YAPILAR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95" y="1600200"/>
            <a:ext cx="8417858" cy="4869329"/>
          </a:xfrm>
        </p:spPr>
        <p:txBody>
          <a:bodyPr>
            <a:normAutofit/>
          </a:bodyPr>
          <a:lstStyle/>
          <a:p>
            <a:r>
              <a:rPr lang="en-US" sz="2400" dirty="0"/>
              <a:t>Adrenal </a:t>
            </a:r>
            <a:r>
              <a:rPr lang="en-US" sz="2400" dirty="0" err="1"/>
              <a:t>bezler</a:t>
            </a:r>
            <a:r>
              <a:rPr lang="en-US" sz="2400" dirty="0"/>
              <a:t>, </a:t>
            </a:r>
            <a:r>
              <a:rPr lang="en-US" sz="2400" dirty="0" err="1"/>
              <a:t>sistemik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 smtClean="0"/>
              <a:t>hormonlar</a:t>
            </a:r>
            <a:r>
              <a:rPr lang="en-US" sz="2400" dirty="0" smtClean="0"/>
              <a:t> </a:t>
            </a:r>
            <a:r>
              <a:rPr lang="en-US" sz="2400" dirty="0" err="1" smtClean="0"/>
              <a:t>üretirler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Ö</a:t>
            </a:r>
            <a:r>
              <a:rPr lang="en-US" sz="2400" dirty="0" err="1" smtClean="0"/>
              <a:t>nemli</a:t>
            </a:r>
            <a:r>
              <a:rPr lang="en-US" sz="2400" dirty="0" smtClean="0"/>
              <a:t> </a:t>
            </a:r>
            <a:r>
              <a:rPr lang="en-US" sz="2400" dirty="0" err="1" smtClean="0"/>
              <a:t>miktarda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akımına</a:t>
            </a:r>
            <a:r>
              <a:rPr lang="en-US" sz="2400" dirty="0" smtClean="0"/>
              <a:t> </a:t>
            </a:r>
            <a:r>
              <a:rPr lang="en-US" sz="2400" dirty="0" err="1" smtClean="0"/>
              <a:t>ihtiyaç</a:t>
            </a:r>
            <a:r>
              <a:rPr lang="en-US" sz="2400" dirty="0" smtClean="0"/>
              <a:t> </a:t>
            </a:r>
            <a:r>
              <a:rPr lang="en-US" sz="2400" dirty="0" err="1" smtClean="0"/>
              <a:t>duyarlar</a:t>
            </a:r>
            <a:endParaRPr lang="en-US" sz="2400" dirty="0" smtClean="0"/>
          </a:p>
          <a:p>
            <a:r>
              <a:rPr lang="en-US" sz="2400" dirty="0" smtClean="0"/>
              <a:t>Son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 smtClean="0"/>
              <a:t>vaskülarize</a:t>
            </a:r>
            <a:r>
              <a:rPr lang="en-US" sz="2400" dirty="0" smtClean="0"/>
              <a:t> </a:t>
            </a:r>
            <a:r>
              <a:rPr lang="en-US" sz="2400" dirty="0" err="1" smtClean="0"/>
              <a:t>organlardır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akımı</a:t>
            </a:r>
            <a:r>
              <a:rPr lang="en-US" sz="2400" dirty="0" smtClean="0"/>
              <a:t> </a:t>
            </a:r>
            <a:r>
              <a:rPr lang="en-US" sz="2400" dirty="0"/>
              <a:t>adrenal </a:t>
            </a:r>
            <a:r>
              <a:rPr lang="en-US" sz="2400" dirty="0" err="1"/>
              <a:t>hormonların</a:t>
            </a:r>
            <a:r>
              <a:rPr lang="en-US" sz="2400" dirty="0"/>
              <a:t> </a:t>
            </a:r>
            <a:r>
              <a:rPr lang="en-US" sz="2400" dirty="0" err="1"/>
              <a:t>sistemik</a:t>
            </a:r>
            <a:r>
              <a:rPr lang="en-US" sz="2400" dirty="0"/>
              <a:t> </a:t>
            </a:r>
            <a:r>
              <a:rPr lang="en-US" sz="2400" dirty="0" err="1"/>
              <a:t>seviyelerini</a:t>
            </a:r>
            <a:r>
              <a:rPr lang="en-US" sz="2400" dirty="0"/>
              <a:t> </a:t>
            </a:r>
            <a:r>
              <a:rPr lang="en-US" sz="2400" dirty="0" err="1"/>
              <a:t>düzenlemenin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yöntemi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nöroendokrin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parakrin</a:t>
            </a:r>
            <a:r>
              <a:rPr lang="en-US" sz="2400" dirty="0"/>
              <a:t> </a:t>
            </a:r>
            <a:r>
              <a:rPr lang="en-US" sz="2400" dirty="0" err="1"/>
              <a:t>mekanizmalar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sıkı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>
                <a:solidFill>
                  <a:srgbClr val="FF0000"/>
                </a:solidFill>
              </a:rPr>
              <a:t>bezlere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akışının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üç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ana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kaynağı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smtClean="0"/>
              <a:t>Inferior </a:t>
            </a:r>
            <a:r>
              <a:rPr lang="en-US" sz="2400" dirty="0" err="1"/>
              <a:t>frenik</a:t>
            </a:r>
            <a:r>
              <a:rPr lang="en-US" sz="2400" dirty="0"/>
              <a:t> </a:t>
            </a:r>
            <a:r>
              <a:rPr lang="en-US" sz="2400" dirty="0" err="1"/>
              <a:t>arterden</a:t>
            </a:r>
            <a:r>
              <a:rPr lang="en-US" sz="2400" dirty="0"/>
              <a:t> </a:t>
            </a:r>
            <a:r>
              <a:rPr lang="en-US" sz="2400" dirty="0" err="1"/>
              <a:t>çıkan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dallar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smtClean="0"/>
              <a:t>“superior </a:t>
            </a:r>
            <a:r>
              <a:rPr lang="en-US" sz="2400" dirty="0"/>
              <a:t>adrenal </a:t>
            </a:r>
            <a:r>
              <a:rPr lang="en-US" sz="2400" dirty="0" err="1" smtClean="0"/>
              <a:t>arterler</a:t>
            </a:r>
            <a:r>
              <a:rPr lang="en-US" sz="2400" dirty="0" smtClean="0"/>
              <a:t>”</a:t>
            </a:r>
          </a:p>
          <a:p>
            <a:endParaRPr lang="en-US" sz="2400" dirty="0"/>
          </a:p>
          <a:p>
            <a:r>
              <a:rPr lang="en-US" sz="2400" dirty="0"/>
              <a:t>2. Orta adrenal </a:t>
            </a:r>
            <a:r>
              <a:rPr lang="en-US" sz="2400" dirty="0" err="1"/>
              <a:t>arter</a:t>
            </a:r>
            <a:r>
              <a:rPr lang="en-US" sz="2400" dirty="0"/>
              <a:t> </a:t>
            </a:r>
            <a:r>
              <a:rPr lang="en-US" sz="2400" dirty="0" err="1"/>
              <a:t>doğrudan</a:t>
            </a:r>
            <a:r>
              <a:rPr lang="en-US" sz="2400" dirty="0"/>
              <a:t> abdominal </a:t>
            </a:r>
            <a:r>
              <a:rPr lang="en-US" sz="2400" dirty="0" err="1"/>
              <a:t>aorttan</a:t>
            </a:r>
            <a:r>
              <a:rPr lang="en-US" sz="2400" dirty="0"/>
              <a:t> </a:t>
            </a:r>
            <a:r>
              <a:rPr lang="en-US" sz="2400" dirty="0" err="1"/>
              <a:t>çıkar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3. İnferior adrenal </a:t>
            </a:r>
            <a:r>
              <a:rPr lang="en-US" sz="2400" dirty="0" err="1"/>
              <a:t>arter</a:t>
            </a:r>
            <a:r>
              <a:rPr lang="en-US" sz="2400" dirty="0"/>
              <a:t> bilateral renal </a:t>
            </a:r>
            <a:r>
              <a:rPr lang="en-US" sz="2400" dirty="0" err="1"/>
              <a:t>arterden</a:t>
            </a:r>
            <a:r>
              <a:rPr lang="en-US" sz="2400" dirty="0"/>
              <a:t> </a:t>
            </a:r>
            <a:r>
              <a:rPr lang="en-US" sz="2400" dirty="0" err="1"/>
              <a:t>köken</a:t>
            </a:r>
            <a:r>
              <a:rPr lang="en-US" sz="2400" dirty="0"/>
              <a:t> </a:t>
            </a:r>
            <a:r>
              <a:rPr lang="en-US" sz="2400" dirty="0" err="1"/>
              <a:t>alır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2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3"/>
            <a:ext cx="9144000" cy="6000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083" y="5699854"/>
            <a:ext cx="8068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</a:t>
            </a:r>
            <a:r>
              <a:rPr lang="en-US" dirty="0" smtClean="0"/>
              <a:t>uperior </a:t>
            </a:r>
            <a:r>
              <a:rPr lang="en-US" dirty="0"/>
              <a:t>adrenal </a:t>
            </a:r>
            <a:r>
              <a:rPr lang="en-US" dirty="0" err="1" smtClean="0"/>
              <a:t>arterler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Orta</a:t>
            </a:r>
            <a:r>
              <a:rPr lang="en-US" dirty="0"/>
              <a:t> adrenal </a:t>
            </a:r>
            <a:r>
              <a:rPr lang="en-US" dirty="0" err="1"/>
              <a:t>a</a:t>
            </a:r>
            <a:r>
              <a:rPr lang="en-US" dirty="0" err="1" smtClean="0"/>
              <a:t>rterler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3. İnferior adrenal </a:t>
            </a:r>
            <a:r>
              <a:rPr lang="en-US" dirty="0" err="1" smtClean="0"/>
              <a:t>arterler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3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06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6" y="1047376"/>
            <a:ext cx="8591176" cy="495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Bu </a:t>
            </a:r>
            <a:r>
              <a:rPr lang="en-US" sz="2400" b="1" dirty="0" err="1" smtClean="0"/>
              <a:t>üç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vasküler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yapı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dışında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r>
              <a:rPr lang="en-US" sz="2400" dirty="0" err="1" smtClean="0"/>
              <a:t>İnterkostal</a:t>
            </a:r>
            <a:r>
              <a:rPr lang="en-US" sz="2400" dirty="0" smtClean="0"/>
              <a:t> </a:t>
            </a:r>
            <a:r>
              <a:rPr lang="en-US" sz="2400" dirty="0" err="1" smtClean="0"/>
              <a:t>arterler</a:t>
            </a:r>
            <a:endParaRPr lang="en-US" sz="2400" dirty="0" smtClean="0"/>
          </a:p>
          <a:p>
            <a:r>
              <a:rPr lang="en-US" sz="2400" dirty="0" smtClean="0"/>
              <a:t>Sol </a:t>
            </a:r>
            <a:r>
              <a:rPr lang="en-US" sz="2400" dirty="0" err="1" smtClean="0"/>
              <a:t>ovariyan</a:t>
            </a:r>
            <a:endParaRPr lang="en-US" sz="2400" dirty="0" smtClean="0"/>
          </a:p>
          <a:p>
            <a:r>
              <a:rPr lang="en-US" sz="2400" dirty="0" smtClean="0"/>
              <a:t>Sol </a:t>
            </a:r>
            <a:r>
              <a:rPr lang="en-US" sz="2400" dirty="0" err="1" smtClean="0"/>
              <a:t>spermatik</a:t>
            </a:r>
            <a:r>
              <a:rPr lang="en-US" sz="2400" dirty="0" smtClean="0"/>
              <a:t> </a:t>
            </a:r>
            <a:r>
              <a:rPr lang="en-US" sz="2400" dirty="0" err="1" smtClean="0"/>
              <a:t>arterler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dolaşıma</a:t>
            </a:r>
            <a:r>
              <a:rPr lang="en-US" sz="2400" dirty="0" smtClean="0"/>
              <a:t> </a:t>
            </a:r>
            <a:r>
              <a:rPr lang="en-US" sz="2400" dirty="0" err="1" smtClean="0"/>
              <a:t>katılabilirler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Adrenal </a:t>
            </a:r>
            <a:r>
              <a:rPr lang="en-US" sz="2400" dirty="0" err="1" smtClean="0"/>
              <a:t>dokunun</a:t>
            </a:r>
            <a:r>
              <a:rPr lang="en-US" sz="2400" dirty="0" smtClean="0"/>
              <a:t> </a:t>
            </a:r>
            <a:r>
              <a:rPr lang="en-US" sz="2400" dirty="0" err="1" smtClean="0"/>
              <a:t>kanlanması</a:t>
            </a:r>
            <a:r>
              <a:rPr lang="en-US" sz="2400" dirty="0" smtClean="0"/>
              <a:t>: 10 ml/</a:t>
            </a:r>
            <a:r>
              <a:rPr lang="en-US" sz="2400" dirty="0" err="1" smtClean="0"/>
              <a:t>dk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Korteksten</a:t>
            </a:r>
            <a:r>
              <a:rPr lang="en-US" sz="2400" dirty="0" smtClean="0"/>
              <a:t> </a:t>
            </a:r>
            <a:r>
              <a:rPr lang="en-US" sz="2400" dirty="0" err="1" smtClean="0"/>
              <a:t>medullaya</a:t>
            </a:r>
            <a:r>
              <a:rPr lang="en-US" sz="2400" dirty="0" smtClean="0"/>
              <a:t> </a:t>
            </a:r>
            <a:r>
              <a:rPr lang="en-US" sz="2400" dirty="0" err="1" smtClean="0"/>
              <a:t>doğru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akımı</a:t>
            </a:r>
            <a:r>
              <a:rPr lang="en-US" sz="2400" dirty="0" smtClean="0"/>
              <a:t> steroid </a:t>
            </a:r>
            <a:r>
              <a:rPr lang="en-US" sz="2400" dirty="0" err="1" smtClean="0"/>
              <a:t>hormonların</a:t>
            </a:r>
            <a:r>
              <a:rPr lang="en-US" sz="2400" dirty="0"/>
              <a:t> </a:t>
            </a:r>
            <a:r>
              <a:rPr lang="en-US" sz="2400" dirty="0" err="1" smtClean="0"/>
              <a:t>Norepinefrinin</a:t>
            </a:r>
            <a:r>
              <a:rPr lang="en-US" sz="2400" dirty="0" smtClean="0"/>
              <a:t>, </a:t>
            </a:r>
            <a:r>
              <a:rPr lang="en-US" sz="2400" dirty="0" err="1" smtClean="0"/>
              <a:t>epinefrine</a:t>
            </a:r>
            <a:r>
              <a:rPr lang="en-US" sz="2400" dirty="0" smtClean="0"/>
              <a:t> </a:t>
            </a:r>
            <a:r>
              <a:rPr lang="en-US" sz="2400" dirty="0" err="1" smtClean="0"/>
              <a:t>dönüşmesini</a:t>
            </a:r>
            <a:r>
              <a:rPr lang="en-US" sz="2400" dirty="0" smtClean="0"/>
              <a:t> </a:t>
            </a:r>
            <a:r>
              <a:rPr lang="en-US" sz="2400" dirty="0" err="1" smtClean="0"/>
              <a:t>stimüle</a:t>
            </a:r>
            <a:r>
              <a:rPr lang="en-US" sz="2400" dirty="0" smtClean="0"/>
              <a:t> </a:t>
            </a:r>
            <a:r>
              <a:rPr lang="en-US" sz="2400" dirty="0" err="1" smtClean="0"/>
              <a:t>eder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0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arteriyel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varyasyonlar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32434"/>
            <a:ext cx="8417859" cy="576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Superior </a:t>
            </a:r>
            <a:r>
              <a:rPr lang="en-US" sz="2200" b="1" dirty="0"/>
              <a:t>adrenal </a:t>
            </a:r>
            <a:r>
              <a:rPr lang="en-US" sz="2200" b="1" dirty="0" err="1" smtClean="0"/>
              <a:t>arterler</a:t>
            </a:r>
            <a:endParaRPr lang="en-US" sz="2200" b="1" dirty="0" smtClean="0"/>
          </a:p>
          <a:p>
            <a:r>
              <a:rPr lang="en-US" sz="2200" dirty="0" smtClean="0"/>
              <a:t>Abdominal </a:t>
            </a:r>
            <a:r>
              <a:rPr lang="en-US" sz="2200" dirty="0" err="1"/>
              <a:t>aorttan</a:t>
            </a:r>
            <a:r>
              <a:rPr lang="en-US" sz="2200" dirty="0"/>
              <a:t>, </a:t>
            </a:r>
            <a:r>
              <a:rPr lang="en-US" sz="2200" dirty="0" err="1"/>
              <a:t>çölyak</a:t>
            </a:r>
            <a:r>
              <a:rPr lang="en-US" sz="2200" dirty="0"/>
              <a:t> </a:t>
            </a:r>
            <a:r>
              <a:rPr lang="en-US" sz="2200" dirty="0" err="1"/>
              <a:t>ekseninden</a:t>
            </a:r>
            <a:r>
              <a:rPr lang="en-US" sz="2200" dirty="0"/>
              <a:t> </a:t>
            </a:r>
            <a:r>
              <a:rPr lang="en-US" sz="2200" dirty="0" err="1"/>
              <a:t>veya</a:t>
            </a:r>
            <a:r>
              <a:rPr lang="en-US" sz="2200" dirty="0"/>
              <a:t> </a:t>
            </a:r>
            <a:r>
              <a:rPr lang="en-US" sz="2200" dirty="0" err="1"/>
              <a:t>daha</a:t>
            </a:r>
            <a:r>
              <a:rPr lang="en-US" sz="2200" dirty="0"/>
              <a:t> </a:t>
            </a:r>
            <a:r>
              <a:rPr lang="en-US" sz="2200" dirty="0" err="1"/>
              <a:t>nadiren</a:t>
            </a:r>
            <a:r>
              <a:rPr lang="en-US" sz="2200" dirty="0"/>
              <a:t> </a:t>
            </a:r>
            <a:r>
              <a:rPr lang="en-US" sz="2200" dirty="0" err="1"/>
              <a:t>interkostal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arterden</a:t>
            </a:r>
            <a:r>
              <a:rPr lang="en-US" sz="2200" dirty="0"/>
              <a:t> </a:t>
            </a:r>
            <a:r>
              <a:rPr lang="en-US" sz="2200" dirty="0" err="1"/>
              <a:t>çıkabilir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/>
              <a:t>S</a:t>
            </a:r>
            <a:r>
              <a:rPr lang="en-US" sz="2200" dirty="0" smtClean="0"/>
              <a:t>uperior </a:t>
            </a:r>
            <a:r>
              <a:rPr lang="en-US" sz="2200" dirty="0"/>
              <a:t>adrenal </a:t>
            </a:r>
            <a:r>
              <a:rPr lang="en-US" sz="2200" dirty="0" err="1"/>
              <a:t>arter</a:t>
            </a:r>
            <a:r>
              <a:rPr lang="en-US" sz="2200" dirty="0"/>
              <a:t> </a:t>
            </a:r>
            <a:r>
              <a:rPr lang="en-US" sz="2200" dirty="0" err="1"/>
              <a:t>ayrıca</a:t>
            </a:r>
            <a:r>
              <a:rPr lang="en-US" sz="2200" dirty="0"/>
              <a:t> </a:t>
            </a:r>
            <a:r>
              <a:rPr lang="en-US" sz="2200" dirty="0" err="1"/>
              <a:t>yaygın</a:t>
            </a:r>
            <a:r>
              <a:rPr lang="en-US" sz="2200" dirty="0"/>
              <a:t> </a:t>
            </a:r>
            <a:r>
              <a:rPr lang="en-US" sz="2200" dirty="0" err="1"/>
              <a:t>olarak</a:t>
            </a:r>
            <a:r>
              <a:rPr lang="en-US" sz="2200" dirty="0"/>
              <a:t> </a:t>
            </a:r>
            <a:r>
              <a:rPr lang="en-US" sz="2200" dirty="0" err="1"/>
              <a:t>çoklu</a:t>
            </a:r>
            <a:r>
              <a:rPr lang="en-US" sz="2200" dirty="0"/>
              <a:t> </a:t>
            </a:r>
            <a:r>
              <a:rPr lang="en-US" sz="2200" dirty="0" err="1"/>
              <a:t>arterler</a:t>
            </a:r>
            <a:r>
              <a:rPr lang="en-US" sz="2200" dirty="0"/>
              <a:t> </a:t>
            </a:r>
            <a:r>
              <a:rPr lang="en-US" sz="2200" dirty="0" err="1"/>
              <a:t>olarak</a:t>
            </a:r>
            <a:r>
              <a:rPr lang="en-US" sz="2200" dirty="0"/>
              <a:t> </a:t>
            </a:r>
            <a:r>
              <a:rPr lang="en-US" sz="2200" dirty="0" err="1"/>
              <a:t>bulunur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Orta </a:t>
            </a:r>
            <a:r>
              <a:rPr lang="en-US" sz="2200" b="1" dirty="0"/>
              <a:t>adrenal </a:t>
            </a:r>
            <a:r>
              <a:rPr lang="en-US" sz="2200" b="1" dirty="0" err="1" smtClean="0"/>
              <a:t>arterler</a:t>
            </a:r>
            <a:endParaRPr lang="en-US" sz="2200" b="1" dirty="0" smtClean="0"/>
          </a:p>
          <a:p>
            <a:r>
              <a:rPr lang="en-US" sz="2200" dirty="0" smtClean="0"/>
              <a:t>inferior </a:t>
            </a:r>
            <a:r>
              <a:rPr lang="en-US" sz="2200" dirty="0" err="1"/>
              <a:t>frenik</a:t>
            </a:r>
            <a:r>
              <a:rPr lang="en-US" sz="2200" dirty="0"/>
              <a:t>, renal </a:t>
            </a:r>
            <a:r>
              <a:rPr lang="en-US" sz="2200" dirty="0" err="1"/>
              <a:t>veya</a:t>
            </a:r>
            <a:r>
              <a:rPr lang="en-US" sz="2200" dirty="0"/>
              <a:t> superior </a:t>
            </a:r>
            <a:r>
              <a:rPr lang="en-US" sz="2200" dirty="0" err="1"/>
              <a:t>mezenterik</a:t>
            </a:r>
            <a:r>
              <a:rPr lang="en-US" sz="2200" dirty="0"/>
              <a:t> </a:t>
            </a:r>
            <a:r>
              <a:rPr lang="en-US" sz="2200" dirty="0" err="1"/>
              <a:t>arterlerden</a:t>
            </a:r>
            <a:r>
              <a:rPr lang="en-US" sz="2200" dirty="0"/>
              <a:t> </a:t>
            </a:r>
            <a:r>
              <a:rPr lang="en-US" sz="2200" dirty="0" err="1"/>
              <a:t>veya</a:t>
            </a:r>
            <a:r>
              <a:rPr lang="en-US" sz="2200" dirty="0"/>
              <a:t> </a:t>
            </a:r>
            <a:r>
              <a:rPr lang="en-US" sz="2200" dirty="0" err="1"/>
              <a:t>çölyak</a:t>
            </a:r>
            <a:r>
              <a:rPr lang="en-US" sz="2200" dirty="0"/>
              <a:t> </a:t>
            </a:r>
            <a:r>
              <a:rPr lang="en-US" sz="2200" dirty="0" err="1"/>
              <a:t>ekseninden</a:t>
            </a:r>
            <a:r>
              <a:rPr lang="en-US" sz="2200" dirty="0"/>
              <a:t> </a:t>
            </a:r>
            <a:r>
              <a:rPr lang="en-US" sz="2200" dirty="0" err="1"/>
              <a:t>çıkabilir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İnferior </a:t>
            </a:r>
            <a:r>
              <a:rPr lang="en-US" sz="2200" b="1" dirty="0"/>
              <a:t>adrenal </a:t>
            </a:r>
            <a:r>
              <a:rPr lang="en-US" sz="2200" b="1" dirty="0" err="1"/>
              <a:t>arterler</a:t>
            </a:r>
            <a:r>
              <a:rPr lang="en-US" sz="2200" b="1" dirty="0"/>
              <a:t> </a:t>
            </a:r>
            <a:endParaRPr lang="en-US" sz="2200" b="1" dirty="0" smtClean="0"/>
          </a:p>
          <a:p>
            <a:r>
              <a:rPr lang="en-US" sz="2200" dirty="0" err="1"/>
              <a:t>A</a:t>
            </a:r>
            <a:r>
              <a:rPr lang="en-US" sz="2200" dirty="0" err="1" smtClean="0"/>
              <a:t>yrıca</a:t>
            </a:r>
            <a:r>
              <a:rPr lang="en-US" sz="2200" dirty="0" smtClean="0"/>
              <a:t> </a:t>
            </a:r>
            <a:r>
              <a:rPr lang="en-US" sz="2200" dirty="0"/>
              <a:t>abdominal </a:t>
            </a:r>
            <a:r>
              <a:rPr lang="en-US" sz="2200" dirty="0" err="1"/>
              <a:t>aorttan</a:t>
            </a:r>
            <a:r>
              <a:rPr lang="en-US" sz="2200" dirty="0"/>
              <a:t> </a:t>
            </a:r>
            <a:r>
              <a:rPr lang="en-US" sz="2200" dirty="0" err="1"/>
              <a:t>veya</a:t>
            </a:r>
            <a:r>
              <a:rPr lang="en-US" sz="2200" dirty="0"/>
              <a:t> inferior </a:t>
            </a:r>
            <a:r>
              <a:rPr lang="en-US" sz="2200" dirty="0" err="1"/>
              <a:t>frenik</a:t>
            </a:r>
            <a:r>
              <a:rPr lang="en-US" sz="2200" dirty="0"/>
              <a:t> </a:t>
            </a:r>
            <a:r>
              <a:rPr lang="en-US" sz="2200" dirty="0" err="1"/>
              <a:t>arterden</a:t>
            </a:r>
            <a:r>
              <a:rPr lang="en-US" sz="2200" dirty="0"/>
              <a:t> </a:t>
            </a:r>
            <a:r>
              <a:rPr lang="en-US" sz="2200" dirty="0" err="1"/>
              <a:t>köken</a:t>
            </a:r>
            <a:r>
              <a:rPr lang="en-US" sz="2200" dirty="0"/>
              <a:t> </a:t>
            </a:r>
            <a:r>
              <a:rPr lang="en-US" sz="2200" dirty="0" err="1"/>
              <a:t>alabilir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96697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V</a:t>
            </a:r>
            <a:r>
              <a:rPr lang="en-US" sz="3200" b="1" dirty="0" err="1" smtClean="0">
                <a:solidFill>
                  <a:srgbClr val="0000FF"/>
                </a:solidFill>
              </a:rPr>
              <a:t>enöz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drenaj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88"/>
            <a:ext cx="8387976" cy="56612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Adrenal </a:t>
            </a:r>
            <a:r>
              <a:rPr lang="en-US" sz="2400" dirty="0" err="1" smtClean="0"/>
              <a:t>bezin</a:t>
            </a:r>
            <a:r>
              <a:rPr lang="en-US" sz="2400" dirty="0" smtClean="0"/>
              <a:t> </a:t>
            </a:r>
            <a:r>
              <a:rPr lang="en-US" sz="2400" dirty="0" err="1" smtClean="0"/>
              <a:t>ana</a:t>
            </a:r>
            <a:r>
              <a:rPr lang="en-US" sz="2400" dirty="0" smtClean="0"/>
              <a:t> </a:t>
            </a:r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 smtClean="0"/>
              <a:t>drenajı</a:t>
            </a:r>
            <a:r>
              <a:rPr lang="en-US" sz="2400" dirty="0" smtClean="0"/>
              <a:t> </a:t>
            </a:r>
            <a:r>
              <a:rPr lang="en-US" sz="2400" dirty="0" err="1" smtClean="0"/>
              <a:t>genelde</a:t>
            </a:r>
            <a:r>
              <a:rPr lang="en-US" sz="2400" dirty="0" smtClean="0"/>
              <a:t> </a:t>
            </a:r>
            <a:r>
              <a:rPr lang="en-US" sz="2400" dirty="0" err="1" smtClean="0"/>
              <a:t>hilustan</a:t>
            </a:r>
            <a:r>
              <a:rPr lang="en-US" sz="2400" dirty="0" smtClean="0"/>
              <a:t> </a:t>
            </a:r>
            <a:r>
              <a:rPr lang="en-US" sz="2400" dirty="0" err="1" smtClean="0"/>
              <a:t>çıkan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büyük</a:t>
            </a:r>
            <a:r>
              <a:rPr lang="en-US" sz="2400" dirty="0" smtClean="0"/>
              <a:t> </a:t>
            </a:r>
            <a:r>
              <a:rPr lang="en-US" sz="2400" dirty="0" err="1" smtClean="0"/>
              <a:t>ven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sağlanır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SOL </a:t>
            </a:r>
            <a:r>
              <a:rPr lang="en-US" sz="2400" dirty="0">
                <a:solidFill>
                  <a:srgbClr val="000000"/>
                </a:solidFill>
              </a:rPr>
              <a:t>adrenal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bez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anatomik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inferior vena </a:t>
            </a:r>
            <a:r>
              <a:rPr lang="en-US" sz="2400" dirty="0" err="1"/>
              <a:t>kavadan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 smtClean="0"/>
              <a:t>uzaktadır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 </a:t>
            </a:r>
            <a:r>
              <a:rPr lang="en-US" sz="2400" dirty="0" err="1"/>
              <a:t>nedenle</a:t>
            </a:r>
            <a:r>
              <a:rPr lang="en-US" sz="2400" dirty="0"/>
              <a:t> sol adrenal </a:t>
            </a:r>
            <a:r>
              <a:rPr lang="en-US" sz="2400" dirty="0" err="1"/>
              <a:t>ven</a:t>
            </a:r>
            <a:r>
              <a:rPr lang="en-US" sz="2400" dirty="0"/>
              <a:t> </a:t>
            </a:r>
            <a:r>
              <a:rPr lang="en-US" sz="2400" dirty="0" err="1" smtClean="0"/>
              <a:t>bazen</a:t>
            </a:r>
            <a:r>
              <a:rPr lang="en-US" sz="2400" dirty="0" smtClean="0"/>
              <a:t> de sol inferior </a:t>
            </a:r>
            <a:r>
              <a:rPr lang="en-US" sz="2400" dirty="0" err="1" smtClean="0"/>
              <a:t>frenik</a:t>
            </a:r>
            <a:r>
              <a:rPr lang="en-US" sz="2400" dirty="0" smtClean="0"/>
              <a:t> </a:t>
            </a:r>
            <a:r>
              <a:rPr lang="en-US" sz="2400" dirty="0" err="1" smtClean="0"/>
              <a:t>venle</a:t>
            </a:r>
            <a:r>
              <a:rPr lang="en-US" sz="2400" dirty="0" smtClean="0"/>
              <a:t> </a:t>
            </a:r>
            <a:r>
              <a:rPr lang="en-US" sz="2400" dirty="0" err="1" smtClean="0"/>
              <a:t>birleşerek</a:t>
            </a:r>
            <a:r>
              <a:rPr lang="en-US" sz="2400" dirty="0" smtClean="0"/>
              <a:t> sol </a:t>
            </a:r>
            <a:r>
              <a:rPr lang="en-US" sz="2400" dirty="0"/>
              <a:t>renal </a:t>
            </a:r>
            <a:r>
              <a:rPr lang="en-US" sz="2400" dirty="0" err="1"/>
              <a:t>vene</a:t>
            </a:r>
            <a:r>
              <a:rPr lang="en-US" sz="2400" dirty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Adrenal </a:t>
            </a:r>
            <a:r>
              <a:rPr lang="en-US" sz="2400" dirty="0" err="1" smtClean="0"/>
              <a:t>dokuyu</a:t>
            </a:r>
            <a:r>
              <a:rPr lang="en-US" sz="2400" dirty="0" smtClean="0"/>
              <a:t> anterior </a:t>
            </a:r>
            <a:r>
              <a:rPr lang="en-US" sz="2400" dirty="0" err="1" smtClean="0"/>
              <a:t>yüzden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alt 1/3 </a:t>
            </a:r>
            <a:r>
              <a:rPr lang="en-US" sz="2400" dirty="0" err="1" smtClean="0"/>
              <a:t>kesiminden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terkeder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Sol </a:t>
            </a:r>
            <a:r>
              <a:rPr lang="en-US" sz="2400" dirty="0" err="1" smtClean="0"/>
              <a:t>tarafta</a:t>
            </a:r>
            <a:r>
              <a:rPr lang="en-US" sz="2400" dirty="0" smtClean="0"/>
              <a:t> </a:t>
            </a:r>
            <a:r>
              <a:rPr lang="en-US" sz="2400" dirty="0" err="1" smtClean="0"/>
              <a:t>pankreas</a:t>
            </a:r>
            <a:r>
              <a:rPr lang="en-US" sz="2400" dirty="0" smtClean="0"/>
              <a:t> </a:t>
            </a:r>
            <a:r>
              <a:rPr lang="en-US" sz="2400" dirty="0" err="1" smtClean="0"/>
              <a:t>kuyruk</a:t>
            </a:r>
            <a:r>
              <a:rPr lang="en-US" sz="2400" dirty="0" smtClean="0"/>
              <a:t> </a:t>
            </a:r>
            <a:r>
              <a:rPr lang="en-US" sz="2400" dirty="0" err="1" smtClean="0"/>
              <a:t>venleri</a:t>
            </a:r>
            <a:r>
              <a:rPr lang="en-US" sz="2400" dirty="0" smtClean="0"/>
              <a:t> </a:t>
            </a:r>
            <a:r>
              <a:rPr lang="en-US" sz="2400" dirty="0" err="1" smtClean="0"/>
              <a:t>aracılığı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portal </a:t>
            </a:r>
            <a:r>
              <a:rPr lang="en-US" sz="2400" dirty="0" err="1" smtClean="0"/>
              <a:t>venlerle</a:t>
            </a:r>
            <a:r>
              <a:rPr lang="en-US" sz="2400" dirty="0" smtClean="0"/>
              <a:t> </a:t>
            </a:r>
            <a:r>
              <a:rPr lang="en-US" sz="2400" dirty="0" err="1" smtClean="0"/>
              <a:t>ilişklileri</a:t>
            </a:r>
            <a:r>
              <a:rPr lang="en-US" sz="2400" dirty="0" smtClean="0"/>
              <a:t> </a:t>
            </a:r>
            <a:r>
              <a:rPr lang="en-US" sz="2400" dirty="0" err="1" smtClean="0"/>
              <a:t>gözlenmiştir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88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SAĞ</a:t>
            </a:r>
            <a:r>
              <a:rPr lang="en-US" sz="2400" dirty="0" smtClean="0"/>
              <a:t> </a:t>
            </a:r>
            <a:r>
              <a:rPr lang="en-US" sz="2400" dirty="0"/>
              <a:t>adrenal </a:t>
            </a:r>
            <a:r>
              <a:rPr lang="en-US" sz="2400" dirty="0" err="1"/>
              <a:t>ven</a:t>
            </a:r>
            <a:r>
              <a:rPr lang="en-US" sz="2400" dirty="0"/>
              <a:t> inferior vena </a:t>
            </a:r>
            <a:r>
              <a:rPr lang="en-US" sz="2400" dirty="0" err="1"/>
              <a:t>kavaya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yakındır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doğrudan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damara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.</a:t>
            </a:r>
          </a:p>
          <a:p>
            <a:r>
              <a:rPr lang="en-US" sz="2400" dirty="0"/>
              <a:t>Adrenal </a:t>
            </a:r>
            <a:r>
              <a:rPr lang="en-US" sz="2400" dirty="0" err="1"/>
              <a:t>dokuyu</a:t>
            </a:r>
            <a:r>
              <a:rPr lang="en-US" sz="2400" dirty="0"/>
              <a:t> anterior </a:t>
            </a:r>
            <a:r>
              <a:rPr lang="en-US" sz="2400" dirty="0" err="1"/>
              <a:t>yüzden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1/3 </a:t>
            </a:r>
            <a:r>
              <a:rPr lang="en-US" sz="2400" dirty="0" err="1"/>
              <a:t>kesiminden</a:t>
            </a:r>
            <a:r>
              <a:rPr lang="en-US" sz="2400" dirty="0"/>
              <a:t>, </a:t>
            </a:r>
            <a:r>
              <a:rPr lang="en-US" sz="2400" dirty="0" err="1"/>
              <a:t>hatta</a:t>
            </a:r>
            <a:r>
              <a:rPr lang="en-US" sz="2400" dirty="0"/>
              <a:t> </a:t>
            </a:r>
            <a:r>
              <a:rPr lang="en-US" sz="2400" dirty="0" err="1"/>
              <a:t>apeksten</a:t>
            </a:r>
            <a:r>
              <a:rPr lang="en-US" sz="2400" dirty="0"/>
              <a:t> </a:t>
            </a:r>
            <a:r>
              <a:rPr lang="en-US" sz="2400" dirty="0" err="1"/>
              <a:t>terkeder</a:t>
            </a:r>
            <a:endParaRPr lang="en-US" sz="2400" dirty="0"/>
          </a:p>
          <a:p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kalın</a:t>
            </a:r>
            <a:r>
              <a:rPr lang="en-US" sz="2400" dirty="0"/>
              <a:t> </a:t>
            </a:r>
            <a:r>
              <a:rPr lang="en-US" sz="2400" dirty="0" err="1"/>
              <a:t>yapıda</a:t>
            </a:r>
            <a:endParaRPr lang="en-US" sz="2400" dirty="0"/>
          </a:p>
          <a:p>
            <a:r>
              <a:rPr lang="en-US" sz="2400" dirty="0"/>
              <a:t>Vena </a:t>
            </a:r>
            <a:r>
              <a:rPr lang="en-US" sz="2400" dirty="0" err="1"/>
              <a:t>kavaya</a:t>
            </a:r>
            <a:r>
              <a:rPr lang="en-US" sz="2400" dirty="0"/>
              <a:t> posterior-lateral </a:t>
            </a:r>
            <a:r>
              <a:rPr lang="en-US" sz="2400" dirty="0" err="1"/>
              <a:t>kenarından</a:t>
            </a:r>
            <a:r>
              <a:rPr lang="en-US" sz="2400" dirty="0"/>
              <a:t> </a:t>
            </a:r>
            <a:r>
              <a:rPr lang="en-US" sz="2400" dirty="0" err="1"/>
              <a:t>dökülür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Hepatik</a:t>
            </a:r>
            <a:r>
              <a:rPr lang="en-US" sz="2400" dirty="0"/>
              <a:t> </a:t>
            </a:r>
            <a:r>
              <a:rPr lang="en-US" sz="2400" dirty="0" err="1"/>
              <a:t>venlerin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döküldüğü</a:t>
            </a:r>
            <a:r>
              <a:rPr lang="en-US" sz="2400" dirty="0"/>
              <a:t> </a:t>
            </a:r>
            <a:r>
              <a:rPr lang="en-US" sz="2400" dirty="0" err="1"/>
              <a:t>durumlar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açıdan</a:t>
            </a:r>
            <a:r>
              <a:rPr lang="en-US" sz="2400" dirty="0"/>
              <a:t> </a:t>
            </a:r>
            <a:r>
              <a:rPr lang="en-US" sz="2400" dirty="0" err="1"/>
              <a:t>önemlidir</a:t>
            </a:r>
            <a:r>
              <a:rPr lang="en-US" sz="2400" dirty="0"/>
              <a:t>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6836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8436"/>
            <a:ext cx="8229600" cy="5138270"/>
          </a:xfrm>
        </p:spPr>
        <p:txBody>
          <a:bodyPr>
            <a:normAutofit/>
          </a:bodyPr>
          <a:lstStyle/>
          <a:p>
            <a:r>
              <a:rPr lang="en-US" sz="2400" dirty="0"/>
              <a:t>Adrenal </a:t>
            </a:r>
            <a:r>
              <a:rPr lang="en-US" sz="2400" dirty="0" err="1"/>
              <a:t>venöz</a:t>
            </a:r>
            <a:r>
              <a:rPr lang="en-US" sz="2400" dirty="0"/>
              <a:t> </a:t>
            </a:r>
            <a:r>
              <a:rPr lang="en-US" sz="2400" dirty="0" err="1"/>
              <a:t>yapılarda</a:t>
            </a:r>
            <a:r>
              <a:rPr lang="en-US" sz="2400" dirty="0"/>
              <a:t> 2-4 </a:t>
            </a:r>
            <a:r>
              <a:rPr lang="en-US" sz="2400" dirty="0" err="1"/>
              <a:t>adet</a:t>
            </a:r>
            <a:r>
              <a:rPr lang="en-US" sz="2400" dirty="0"/>
              <a:t> </a:t>
            </a:r>
            <a:r>
              <a:rPr lang="en-US" sz="2400" dirty="0" err="1"/>
              <a:t>düz</a:t>
            </a:r>
            <a:r>
              <a:rPr lang="en-US" sz="2400" dirty="0"/>
              <a:t> </a:t>
            </a:r>
            <a:r>
              <a:rPr lang="en-US" sz="2400" dirty="0" err="1"/>
              <a:t>kas</a:t>
            </a:r>
            <a:r>
              <a:rPr lang="en-US" sz="2400" dirty="0"/>
              <a:t> </a:t>
            </a:r>
            <a:r>
              <a:rPr lang="en-US" sz="2400" dirty="0" err="1" smtClean="0"/>
              <a:t>yapısı</a:t>
            </a:r>
            <a:r>
              <a:rPr lang="en-US" sz="2400" dirty="0" smtClean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alır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Venöz</a:t>
            </a:r>
            <a:r>
              <a:rPr lang="en-US" sz="2400" dirty="0" smtClean="0"/>
              <a:t> </a:t>
            </a:r>
            <a:r>
              <a:rPr lang="en-US" sz="2400" dirty="0" err="1"/>
              <a:t>akımı</a:t>
            </a:r>
            <a:r>
              <a:rPr lang="en-US" sz="2400" dirty="0"/>
              <a:t> </a:t>
            </a:r>
            <a:r>
              <a:rPr lang="en-US" sz="2400" dirty="0" err="1"/>
              <a:t>yavaşlatarak</a:t>
            </a:r>
            <a:r>
              <a:rPr lang="en-US" sz="2400" dirty="0"/>
              <a:t>, </a:t>
            </a:r>
            <a:r>
              <a:rPr lang="en-US" sz="2400" dirty="0" err="1"/>
              <a:t>medüllanın</a:t>
            </a:r>
            <a:r>
              <a:rPr lang="en-US" sz="2400" dirty="0"/>
              <a:t> </a:t>
            </a:r>
            <a:r>
              <a:rPr lang="en-US" sz="2400" dirty="0" err="1"/>
              <a:t>kortizole</a:t>
            </a:r>
            <a:r>
              <a:rPr lang="en-US" sz="2400" dirty="0"/>
              <a:t> </a:t>
            </a:r>
            <a:r>
              <a:rPr lang="en-US" sz="2400" dirty="0" err="1"/>
              <a:t>maruz</a:t>
            </a:r>
            <a:r>
              <a:rPr lang="en-US" sz="2400" dirty="0"/>
              <a:t> </a:t>
            </a:r>
            <a:r>
              <a:rPr lang="en-US" sz="2400" dirty="0" err="1"/>
              <a:t>kalışını</a:t>
            </a:r>
            <a:r>
              <a:rPr lang="en-US" sz="2400" dirty="0"/>
              <a:t> </a:t>
            </a:r>
            <a:r>
              <a:rPr lang="en-US" sz="2400" dirty="0" err="1"/>
              <a:t>regüle</a:t>
            </a:r>
            <a:r>
              <a:rPr lang="en-US" sz="2400" dirty="0"/>
              <a:t> </a:t>
            </a:r>
            <a:r>
              <a:rPr lang="en-US" sz="2400" dirty="0" err="1"/>
              <a:t>eder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Adrenal </a:t>
            </a:r>
            <a:r>
              <a:rPr lang="en-US" sz="2400" dirty="0" err="1"/>
              <a:t>venöz</a:t>
            </a:r>
            <a:r>
              <a:rPr lang="en-US" sz="2400" dirty="0"/>
              <a:t> </a:t>
            </a:r>
            <a:r>
              <a:rPr lang="en-US" sz="2400" dirty="0" err="1"/>
              <a:t>drenajdaki</a:t>
            </a:r>
            <a:r>
              <a:rPr lang="en-US" sz="2400" dirty="0"/>
              <a:t> </a:t>
            </a:r>
            <a:r>
              <a:rPr lang="en-US" sz="2400" dirty="0" err="1"/>
              <a:t>varyasyonlar</a:t>
            </a:r>
            <a:r>
              <a:rPr lang="en-US" sz="2400" dirty="0"/>
              <a:t>, </a:t>
            </a:r>
            <a:r>
              <a:rPr lang="en-US" sz="2400" dirty="0" err="1"/>
              <a:t>özellikle</a:t>
            </a:r>
            <a:r>
              <a:rPr lang="en-US" sz="2400" dirty="0"/>
              <a:t> sol </a:t>
            </a:r>
            <a:r>
              <a:rPr lang="en-US" sz="2400" dirty="0" err="1"/>
              <a:t>tarafta</a:t>
            </a:r>
            <a:r>
              <a:rPr lang="en-US" sz="2400" dirty="0"/>
              <a:t> </a:t>
            </a:r>
            <a:r>
              <a:rPr lang="en-US" sz="2400" dirty="0" err="1"/>
              <a:t>yaygındır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Sol </a:t>
            </a:r>
            <a:r>
              <a:rPr lang="en-US" sz="2400" dirty="0"/>
              <a:t>adrenal </a:t>
            </a:r>
            <a:r>
              <a:rPr lang="en-US" sz="2400" dirty="0" err="1"/>
              <a:t>ven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sol genital </a:t>
            </a:r>
            <a:r>
              <a:rPr lang="en-US" sz="2400" dirty="0" err="1"/>
              <a:t>ven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inferior </a:t>
            </a:r>
            <a:r>
              <a:rPr lang="en-US" sz="2400" dirty="0" err="1"/>
              <a:t>frenik</a:t>
            </a:r>
            <a:r>
              <a:rPr lang="en-US" sz="2400" dirty="0"/>
              <a:t> </a:t>
            </a:r>
            <a:r>
              <a:rPr lang="en-US" sz="2400" dirty="0" err="1"/>
              <a:t>ven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venöz</a:t>
            </a:r>
            <a:r>
              <a:rPr lang="en-US" sz="2400" dirty="0"/>
              <a:t> </a:t>
            </a:r>
            <a:r>
              <a:rPr lang="en-US" sz="2400" dirty="0" err="1"/>
              <a:t>bağlantılar</a:t>
            </a:r>
            <a:r>
              <a:rPr lang="en-US" sz="2400" dirty="0"/>
              <a:t> </a:t>
            </a:r>
            <a:r>
              <a:rPr lang="en-US" sz="2400" dirty="0" err="1" smtClean="0"/>
              <a:t>gözlenmiştir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sz="2400" dirty="0" err="1"/>
              <a:t>Çift</a:t>
            </a:r>
            <a:r>
              <a:rPr lang="en-US" sz="2400" dirty="0"/>
              <a:t> sol adrenal </a:t>
            </a:r>
            <a:r>
              <a:rPr lang="en-US" sz="2400" dirty="0" err="1"/>
              <a:t>venler</a:t>
            </a:r>
            <a:r>
              <a:rPr lang="en-US" sz="2400" dirty="0"/>
              <a:t> de </a:t>
            </a:r>
            <a:r>
              <a:rPr lang="en-US" sz="2400" dirty="0" err="1"/>
              <a:t>yaygındır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765"/>
            <a:ext cx="4577975" cy="64097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Adrenal </a:t>
            </a:r>
            <a:r>
              <a:rPr lang="en-US" sz="2400" dirty="0" err="1" smtClean="0"/>
              <a:t>bezler</a:t>
            </a:r>
            <a:r>
              <a:rPr lang="en-US" sz="2400" dirty="0" smtClean="0"/>
              <a:t> </a:t>
            </a:r>
            <a:r>
              <a:rPr lang="en-US" sz="2400" dirty="0" err="1" smtClean="0"/>
              <a:t>kritik</a:t>
            </a:r>
            <a:r>
              <a:rPr lang="en-US" sz="2400" dirty="0" smtClean="0"/>
              <a:t> </a:t>
            </a:r>
            <a:r>
              <a:rPr lang="en-US" sz="2400" dirty="0" err="1" smtClean="0"/>
              <a:t>damar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organlara</a:t>
            </a:r>
            <a:r>
              <a:rPr lang="en-US" sz="2400" dirty="0" smtClean="0"/>
              <a:t> </a:t>
            </a:r>
            <a:r>
              <a:rPr lang="en-US" sz="2400" dirty="0" err="1" smtClean="0"/>
              <a:t>yakındır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Retroperitoneal  </a:t>
            </a:r>
            <a:r>
              <a:rPr lang="en-US" sz="2400" dirty="0" err="1" smtClean="0"/>
              <a:t>alanda</a:t>
            </a:r>
            <a:r>
              <a:rPr lang="en-US" sz="2400" dirty="0" smtClean="0"/>
              <a:t>   </a:t>
            </a:r>
            <a:r>
              <a:rPr lang="en-US" sz="2400" dirty="0" err="1" smtClean="0"/>
              <a:t>perirenal</a:t>
            </a:r>
            <a:r>
              <a:rPr lang="en-US" sz="2400" dirty="0" smtClean="0"/>
              <a:t> </a:t>
            </a:r>
            <a:r>
              <a:rPr lang="en-US" sz="2400" dirty="0" err="1" smtClean="0"/>
              <a:t>boşlukta</a:t>
            </a:r>
            <a:r>
              <a:rPr lang="en-US" sz="2400" dirty="0" smtClean="0"/>
              <a:t> </a:t>
            </a:r>
            <a:r>
              <a:rPr lang="en-US" sz="2400" dirty="0" err="1" smtClean="0"/>
              <a:t>otururlar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Böbreğin</a:t>
            </a:r>
            <a:r>
              <a:rPr lang="en-US" sz="2400" dirty="0" smtClean="0"/>
              <a:t> superior medial </a:t>
            </a:r>
            <a:r>
              <a:rPr lang="en-US" sz="2400" dirty="0" err="1" smtClean="0"/>
              <a:t>yüzeyi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yakın</a:t>
            </a:r>
            <a:r>
              <a:rPr lang="en-US" sz="2400" dirty="0" smtClean="0"/>
              <a:t> </a:t>
            </a:r>
            <a:r>
              <a:rPr lang="en-US" sz="2400" dirty="0" err="1" smtClean="0"/>
              <a:t>ilişki</a:t>
            </a:r>
            <a:r>
              <a:rPr lang="en-US" sz="2400" dirty="0" smtClean="0"/>
              <a:t> </a:t>
            </a:r>
            <a:r>
              <a:rPr lang="en-US" sz="2400" dirty="0" err="1" smtClean="0"/>
              <a:t>içerisinde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Kendi</a:t>
            </a:r>
            <a:r>
              <a:rPr lang="en-US" sz="2400" dirty="0" smtClean="0"/>
              <a:t> </a:t>
            </a:r>
            <a:r>
              <a:rPr lang="en-US" sz="2400" dirty="0" err="1" smtClean="0"/>
              <a:t>taraflarındaki</a:t>
            </a:r>
            <a:r>
              <a:rPr lang="en-US" sz="2400" dirty="0" smtClean="0"/>
              <a:t> </a:t>
            </a:r>
            <a:r>
              <a:rPr lang="en-US" sz="2400" dirty="0" err="1" smtClean="0"/>
              <a:t>diyafram</a:t>
            </a:r>
            <a:r>
              <a:rPr lang="en-US" sz="2400" dirty="0" smtClean="0"/>
              <a:t> </a:t>
            </a:r>
            <a:r>
              <a:rPr lang="en-US" sz="2400" dirty="0" err="1" smtClean="0"/>
              <a:t>krusuna</a:t>
            </a:r>
            <a:r>
              <a:rPr lang="en-US" sz="2400" dirty="0" smtClean="0"/>
              <a:t> </a:t>
            </a:r>
            <a:r>
              <a:rPr lang="en-US" sz="2400" dirty="0" err="1" smtClean="0"/>
              <a:t>yakın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Karaciğer</a:t>
            </a:r>
            <a:r>
              <a:rPr lang="en-US" sz="2400" dirty="0" smtClean="0"/>
              <a:t> </a:t>
            </a:r>
            <a:r>
              <a:rPr lang="en-US" sz="2400" dirty="0" err="1" smtClean="0"/>
              <a:t>nedeni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sağ</a:t>
            </a:r>
            <a:r>
              <a:rPr lang="en-US" sz="2400" dirty="0" smtClean="0"/>
              <a:t> </a:t>
            </a:r>
            <a:r>
              <a:rPr lang="en-US" sz="2400" dirty="0" err="1" smtClean="0"/>
              <a:t>böbrek</a:t>
            </a:r>
            <a:r>
              <a:rPr lang="en-US" sz="2400" dirty="0" smtClean="0"/>
              <a:t> </a:t>
            </a:r>
            <a:r>
              <a:rPr lang="en-US" sz="2400" dirty="0" err="1" smtClean="0"/>
              <a:t>genellikle</a:t>
            </a:r>
            <a:r>
              <a:rPr lang="en-US" sz="2400" dirty="0" smtClean="0"/>
              <a:t> </a:t>
            </a:r>
            <a:r>
              <a:rPr lang="en-US" sz="2400" dirty="0" err="1" smtClean="0"/>
              <a:t>biraz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aşağıda</a:t>
            </a:r>
            <a:r>
              <a:rPr lang="en-US" sz="2400" dirty="0" smtClean="0"/>
              <a:t> </a:t>
            </a:r>
            <a:r>
              <a:rPr lang="en-US" sz="2400" dirty="0" err="1" smtClean="0"/>
              <a:t>yer</a:t>
            </a:r>
            <a:r>
              <a:rPr lang="en-US" sz="2400" dirty="0" smtClean="0"/>
              <a:t> </a:t>
            </a:r>
            <a:r>
              <a:rPr lang="en-US" sz="2400" dirty="0" err="1" smtClean="0"/>
              <a:t>alsa</a:t>
            </a:r>
            <a:r>
              <a:rPr lang="en-US" sz="2400" dirty="0" smtClean="0"/>
              <a:t> da, </a:t>
            </a:r>
            <a:r>
              <a:rPr lang="en-US" sz="2400" dirty="0" err="1" smtClean="0"/>
              <a:t>sağ</a:t>
            </a:r>
            <a:r>
              <a:rPr lang="en-US" sz="2400" dirty="0" smtClean="0"/>
              <a:t> adrenal sola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 smtClean="0"/>
              <a:t>biraz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yukarı</a:t>
            </a:r>
            <a:r>
              <a:rPr lang="en-US" sz="2400" dirty="0" smtClean="0"/>
              <a:t> </a:t>
            </a:r>
            <a:r>
              <a:rPr lang="en-US" sz="2400" dirty="0" err="1" smtClean="0"/>
              <a:t>yerleşimlidir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Content Placeholder 5" descr="IMG_4345 2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9" b="789"/>
          <a:stretch/>
        </p:blipFill>
        <p:spPr>
          <a:xfrm>
            <a:off x="5035175" y="298824"/>
            <a:ext cx="4108825" cy="5634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847" y="3735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Sağ Adrenal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Venöz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Varyasyonlar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G_42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54461"/>
            <a:ext cx="7191263" cy="57242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96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32"/>
            <a:ext cx="3756212" cy="359512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Sol </a:t>
            </a:r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err="1" smtClean="0">
                <a:solidFill>
                  <a:srgbClr val="FF0000"/>
                </a:solidFill>
              </a:rPr>
              <a:t>Venöz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Varyasyonlar</a:t>
            </a:r>
            <a:endParaRPr lang="en-US" sz="3200" dirty="0"/>
          </a:p>
        </p:txBody>
      </p:sp>
      <p:pic>
        <p:nvPicPr>
          <p:cNvPr id="4" name="Picture 3" descr="IMG_42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05" y="274638"/>
            <a:ext cx="4606539" cy="63161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8000"/>
                </a:solidFill>
              </a:rPr>
              <a:t>Lenfatik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90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Sağ </a:t>
            </a:r>
            <a:r>
              <a:rPr lang="en-US" b="1" dirty="0" err="1" smtClean="0">
                <a:solidFill>
                  <a:srgbClr val="008000"/>
                </a:solidFill>
              </a:rPr>
              <a:t>tarafta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ü</a:t>
            </a:r>
            <a:r>
              <a:rPr lang="en-US" b="1" dirty="0" err="1" smtClean="0">
                <a:solidFill>
                  <a:srgbClr val="008000"/>
                </a:solidFill>
              </a:rPr>
              <a:t>ç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ana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lenfatik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drenaj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yolu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vardır</a:t>
            </a: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Çölyak</a:t>
            </a:r>
            <a:r>
              <a:rPr lang="en-US" dirty="0" smtClean="0"/>
              <a:t> </a:t>
            </a:r>
            <a:r>
              <a:rPr lang="en-US" dirty="0" err="1" smtClean="0"/>
              <a:t>trunkus</a:t>
            </a:r>
            <a:r>
              <a:rPr lang="en-US" dirty="0" smtClean="0"/>
              <a:t> </a:t>
            </a:r>
            <a:r>
              <a:rPr lang="en-US" dirty="0" err="1" smtClean="0"/>
              <a:t>proksimalinden</a:t>
            </a:r>
            <a:r>
              <a:rPr lang="en-US" dirty="0" smtClean="0"/>
              <a:t>,  Sağ lateral </a:t>
            </a:r>
            <a:r>
              <a:rPr lang="en-US" dirty="0" err="1" smtClean="0"/>
              <a:t>aortik</a:t>
            </a:r>
            <a:r>
              <a:rPr lang="en-US" dirty="0" smtClean="0"/>
              <a:t> </a:t>
            </a:r>
            <a:r>
              <a:rPr lang="en-US" dirty="0" err="1" smtClean="0"/>
              <a:t>nodlara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2. Sol renal </a:t>
            </a:r>
            <a:r>
              <a:rPr lang="en-US" dirty="0" err="1" smtClean="0"/>
              <a:t>ven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vena cava </a:t>
            </a:r>
            <a:r>
              <a:rPr lang="en-US" dirty="0" err="1" smtClean="0"/>
              <a:t>birleşinin</a:t>
            </a:r>
            <a:r>
              <a:rPr lang="en-US" dirty="0" smtClean="0"/>
              <a:t> </a:t>
            </a:r>
            <a:r>
              <a:rPr lang="en-US" dirty="0" err="1" smtClean="0"/>
              <a:t>proksimalinden</a:t>
            </a:r>
            <a:r>
              <a:rPr lang="en-US" dirty="0" smtClean="0"/>
              <a:t>, Sağ </a:t>
            </a:r>
            <a:r>
              <a:rPr lang="en-US" dirty="0"/>
              <a:t>lateral </a:t>
            </a:r>
            <a:r>
              <a:rPr lang="en-US" dirty="0" err="1"/>
              <a:t>aortik</a:t>
            </a:r>
            <a:r>
              <a:rPr lang="en-US" dirty="0"/>
              <a:t> </a:t>
            </a:r>
            <a:r>
              <a:rPr lang="en-US" dirty="0" err="1"/>
              <a:t>nodlara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torasikus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posterior </a:t>
            </a:r>
            <a:r>
              <a:rPr lang="en-US" dirty="0" err="1" smtClean="0"/>
              <a:t>mediastinal</a:t>
            </a:r>
            <a:r>
              <a:rPr lang="en-US" dirty="0" smtClean="0"/>
              <a:t> </a:t>
            </a:r>
            <a:r>
              <a:rPr lang="en-US" dirty="0" err="1" smtClean="0"/>
              <a:t>nodlara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(adrenal </a:t>
            </a:r>
            <a:r>
              <a:rPr lang="en-US" dirty="0" err="1" smtClean="0"/>
              <a:t>kanserlerin</a:t>
            </a:r>
            <a:r>
              <a:rPr lang="en-US" dirty="0" smtClean="0"/>
              <a:t> </a:t>
            </a:r>
            <a:r>
              <a:rPr lang="en-US" dirty="0" err="1" smtClean="0"/>
              <a:t>uzak</a:t>
            </a:r>
            <a:r>
              <a:rPr lang="en-US" dirty="0" smtClean="0"/>
              <a:t> </a:t>
            </a:r>
            <a:r>
              <a:rPr lang="en-US" dirty="0" err="1" smtClean="0"/>
              <a:t>metastazlarından</a:t>
            </a:r>
            <a:r>
              <a:rPr lang="en-US" dirty="0" smtClean="0"/>
              <a:t> </a:t>
            </a:r>
            <a:r>
              <a:rPr lang="en-US" dirty="0" err="1" smtClean="0"/>
              <a:t>sorumlu</a:t>
            </a:r>
            <a:r>
              <a:rPr lang="en-US" dirty="0" smtClean="0"/>
              <a:t> !)</a:t>
            </a:r>
            <a:endParaRPr lang="en-US" dirty="0"/>
          </a:p>
          <a:p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8000"/>
                </a:solidFill>
              </a:rPr>
              <a:t>Sol </a:t>
            </a:r>
            <a:r>
              <a:rPr lang="en-US" b="1" dirty="0" err="1">
                <a:solidFill>
                  <a:srgbClr val="008000"/>
                </a:solidFill>
              </a:rPr>
              <a:t>tarafta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üç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ana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lenfatik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drenaj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yolu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vardır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1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2.  </a:t>
            </a:r>
            <a:r>
              <a:rPr lang="en-US" dirty="0" err="1" smtClean="0">
                <a:solidFill>
                  <a:srgbClr val="000000"/>
                </a:solidFill>
              </a:rPr>
              <a:t>çölyak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trunkus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sol adrenal </a:t>
            </a:r>
            <a:r>
              <a:rPr lang="en-US" dirty="0" err="1" smtClean="0">
                <a:solidFill>
                  <a:srgbClr val="000000"/>
                </a:solidFill>
              </a:rPr>
              <a:t>ven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proksimalinden</a:t>
            </a:r>
            <a:r>
              <a:rPr lang="en-US" dirty="0" smtClean="0">
                <a:solidFill>
                  <a:srgbClr val="000000"/>
                </a:solidFill>
              </a:rPr>
              <a:t>,  sol lateral </a:t>
            </a:r>
            <a:r>
              <a:rPr lang="en-US" dirty="0" err="1" smtClean="0">
                <a:solidFill>
                  <a:srgbClr val="000000"/>
                </a:solidFill>
              </a:rPr>
              <a:t>aortik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nodlara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3. Sağ </a:t>
            </a:r>
            <a:r>
              <a:rPr lang="en-US" dirty="0" err="1" smtClean="0">
                <a:solidFill>
                  <a:srgbClr val="000000"/>
                </a:solidFill>
              </a:rPr>
              <a:t>tarafa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benzer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biçimde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diyaframı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geçerek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r>
              <a:rPr lang="en-US" dirty="0" err="1" smtClean="0"/>
              <a:t>Lenfatikler</a:t>
            </a:r>
            <a:r>
              <a:rPr lang="en-US" dirty="0" smtClean="0"/>
              <a:t> </a:t>
            </a:r>
            <a:r>
              <a:rPr lang="en-US" dirty="0" err="1" smtClean="0"/>
              <a:t>korteksi</a:t>
            </a:r>
            <a:r>
              <a:rPr lang="en-US" dirty="0" smtClean="0"/>
              <a:t> </a:t>
            </a:r>
            <a:r>
              <a:rPr lang="en-US" dirty="0" err="1" smtClean="0"/>
              <a:t>drene</a:t>
            </a:r>
            <a:r>
              <a:rPr lang="en-US" dirty="0" smtClean="0"/>
              <a:t> </a:t>
            </a:r>
            <a:r>
              <a:rPr lang="en-US" dirty="0" err="1" smtClean="0"/>
              <a:t>ederken</a:t>
            </a:r>
            <a:r>
              <a:rPr lang="en-US" dirty="0" smtClean="0"/>
              <a:t>, </a:t>
            </a:r>
            <a:r>
              <a:rPr lang="en-US" dirty="0" err="1" smtClean="0"/>
              <a:t>medullayı</a:t>
            </a:r>
            <a:r>
              <a:rPr lang="en-US" dirty="0" smtClean="0"/>
              <a:t> </a:t>
            </a:r>
            <a:r>
              <a:rPr lang="en-US" dirty="0" err="1" smtClean="0"/>
              <a:t>etmezler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9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12" y="134472"/>
            <a:ext cx="3735294" cy="73211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Innervasyon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58" y="1480675"/>
            <a:ext cx="8552330" cy="5631327"/>
          </a:xfrm>
        </p:spPr>
        <p:txBody>
          <a:bodyPr>
            <a:normAutofit/>
          </a:bodyPr>
          <a:lstStyle/>
          <a:p>
            <a:r>
              <a:rPr lang="en-AU" sz="2200" dirty="0" err="1" smtClean="0"/>
              <a:t>Adrenalektomi</a:t>
            </a:r>
            <a:r>
              <a:rPr lang="en-AU" sz="2200" dirty="0" smtClean="0"/>
              <a:t> </a:t>
            </a:r>
            <a:r>
              <a:rPr lang="en-AU" sz="2200" dirty="0" err="1"/>
              <a:t>sırasında</a:t>
            </a:r>
            <a:r>
              <a:rPr lang="en-AU" sz="2200" dirty="0"/>
              <a:t>, </a:t>
            </a:r>
            <a:r>
              <a:rPr lang="en-AU" sz="2200" dirty="0" err="1"/>
              <a:t>sinirler</a:t>
            </a:r>
            <a:r>
              <a:rPr lang="en-AU" sz="2200" dirty="0"/>
              <a:t> </a:t>
            </a:r>
            <a:r>
              <a:rPr lang="en-AU" sz="2200" dirty="0" smtClean="0"/>
              <a:t>de </a:t>
            </a:r>
            <a:r>
              <a:rPr lang="en-AU" sz="2200" dirty="0" err="1" smtClean="0"/>
              <a:t>bağlanır</a:t>
            </a:r>
            <a:r>
              <a:rPr lang="en-AU" sz="2200" dirty="0"/>
              <a:t>.</a:t>
            </a:r>
            <a:endParaRPr lang="en-AU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 smtClean="0"/>
              <a:t>M</a:t>
            </a:r>
            <a:r>
              <a:rPr lang="en-AU" sz="2200" b="1" dirty="0" err="1" smtClean="0"/>
              <a:t>edulla</a:t>
            </a:r>
            <a:r>
              <a:rPr lang="en-AU" sz="2200" b="1" dirty="0" smtClean="0"/>
              <a:t>, </a:t>
            </a:r>
            <a:r>
              <a:rPr lang="en-AU" sz="2200" b="1" dirty="0" err="1" smtClean="0"/>
              <a:t>sinir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sinyallerini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endokrin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sinyallere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dönüştüren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bir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nöroendokrin</a:t>
            </a:r>
            <a:r>
              <a:rPr lang="en-AU" sz="2200" b="1" dirty="0" smtClean="0"/>
              <a:t> </a:t>
            </a:r>
            <a:r>
              <a:rPr lang="en-AU" sz="2200" b="1" dirty="0" err="1" smtClean="0"/>
              <a:t>dönüştürücüdür</a:t>
            </a:r>
            <a:endParaRPr lang="en-AU" sz="2200" b="1" dirty="0" smtClean="0"/>
          </a:p>
          <a:p>
            <a:r>
              <a:rPr lang="en-US" sz="2200" dirty="0" smtClean="0"/>
              <a:t>Adrenal </a:t>
            </a:r>
            <a:r>
              <a:rPr lang="en-US" sz="2200" dirty="0" err="1" smtClean="0"/>
              <a:t>bezde</a:t>
            </a:r>
            <a:r>
              <a:rPr lang="en-US" sz="2200" dirty="0"/>
              <a:t> </a:t>
            </a:r>
            <a:r>
              <a:rPr lang="en-US" sz="2200" dirty="0" err="1" smtClean="0"/>
              <a:t>hilusatan</a:t>
            </a:r>
            <a:r>
              <a:rPr lang="en-US" sz="2200" dirty="0" smtClean="0"/>
              <a:t> </a:t>
            </a:r>
            <a:r>
              <a:rPr lang="en-US" sz="2200" dirty="0" err="1" smtClean="0"/>
              <a:t>girerek</a:t>
            </a:r>
            <a:r>
              <a:rPr lang="en-US" sz="2200" dirty="0" smtClean="0"/>
              <a:t> </a:t>
            </a:r>
            <a:r>
              <a:rPr lang="en-US" sz="2200" dirty="0" smtClean="0"/>
              <a:t>medulla </a:t>
            </a:r>
            <a:r>
              <a:rPr lang="en-US" sz="2200" dirty="0" err="1" smtClean="0"/>
              <a:t>hücreleri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sinaps</a:t>
            </a:r>
            <a:r>
              <a:rPr lang="en-US" sz="2200" dirty="0" smtClean="0"/>
              <a:t> </a:t>
            </a:r>
            <a:r>
              <a:rPr lang="en-US" sz="2200" dirty="0" err="1" smtClean="0"/>
              <a:t>yapan</a:t>
            </a:r>
            <a:r>
              <a:rPr lang="en-US" sz="2200" dirty="0" smtClean="0"/>
              <a:t> </a:t>
            </a:r>
            <a:r>
              <a:rPr lang="en-US" sz="2200" i="1" dirty="0" smtClean="0"/>
              <a:t>“</a:t>
            </a:r>
            <a:r>
              <a:rPr lang="en-US" sz="2200" i="1" dirty="0" err="1" smtClean="0"/>
              <a:t>myelinli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kolinerjik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preganglionik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sempatik</a:t>
            </a:r>
            <a:r>
              <a:rPr lang="en-US" sz="2200" i="1" dirty="0" smtClean="0"/>
              <a:t>”</a:t>
            </a:r>
            <a:r>
              <a:rPr lang="en-US" sz="2200" dirty="0" smtClean="0"/>
              <a:t> </a:t>
            </a:r>
            <a:r>
              <a:rPr lang="en-US" sz="2200" dirty="0" err="1" smtClean="0"/>
              <a:t>liflerin</a:t>
            </a:r>
            <a:r>
              <a:rPr lang="en-US" sz="2200" dirty="0" smtClean="0"/>
              <a:t> </a:t>
            </a:r>
            <a:r>
              <a:rPr lang="en-US" sz="2200" dirty="0" err="1" smtClean="0"/>
              <a:t>innervasyonu</a:t>
            </a:r>
            <a:r>
              <a:rPr lang="en-US" sz="2200" dirty="0" smtClean="0"/>
              <a:t> </a:t>
            </a:r>
            <a:r>
              <a:rPr lang="en-US" sz="2200" dirty="0" err="1" smtClean="0"/>
              <a:t>gözlenir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Böylece</a:t>
            </a:r>
            <a:r>
              <a:rPr lang="en-US" sz="2200" dirty="0" smtClean="0"/>
              <a:t> </a:t>
            </a:r>
            <a:r>
              <a:rPr lang="en-US" sz="2200" dirty="0" err="1" smtClean="0"/>
              <a:t>bu</a:t>
            </a:r>
            <a:r>
              <a:rPr lang="en-US" sz="2200" dirty="0" smtClean="0"/>
              <a:t> </a:t>
            </a:r>
            <a:r>
              <a:rPr lang="en-US" sz="2200" dirty="0" err="1" smtClean="0"/>
              <a:t>lifler</a:t>
            </a:r>
            <a:r>
              <a:rPr lang="en-US" sz="2200" dirty="0" smtClean="0"/>
              <a:t> </a:t>
            </a:r>
            <a:r>
              <a:rPr lang="en-US" sz="2200" dirty="0" err="1" smtClean="0"/>
              <a:t>postgangliyonik</a:t>
            </a:r>
            <a:r>
              <a:rPr lang="en-US" sz="2200" dirty="0" smtClean="0"/>
              <a:t> </a:t>
            </a:r>
            <a:r>
              <a:rPr lang="en-US" sz="2200" dirty="0" err="1" smtClean="0"/>
              <a:t>semtatik</a:t>
            </a:r>
            <a:r>
              <a:rPr lang="en-US" sz="2200" dirty="0" smtClean="0"/>
              <a:t> </a:t>
            </a:r>
            <a:r>
              <a:rPr lang="en-US" sz="2200" dirty="0" err="1" smtClean="0"/>
              <a:t>nöronlar</a:t>
            </a:r>
            <a:r>
              <a:rPr lang="en-US" sz="2200" dirty="0" smtClean="0"/>
              <a:t> </a:t>
            </a:r>
            <a:r>
              <a:rPr lang="en-US" sz="2200" dirty="0" err="1" smtClean="0"/>
              <a:t>gibi</a:t>
            </a:r>
            <a:r>
              <a:rPr lang="en-US" sz="2200" dirty="0" smtClean="0"/>
              <a:t> </a:t>
            </a:r>
            <a:r>
              <a:rPr lang="en-US" sz="2200" dirty="0" err="1" smtClean="0"/>
              <a:t>davranırlar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000" dirty="0"/>
              <a:t>Posterior vagal </a:t>
            </a:r>
            <a:r>
              <a:rPr lang="en-US" sz="2000" dirty="0" err="1"/>
              <a:t>trunkustan</a:t>
            </a:r>
            <a:r>
              <a:rPr lang="en-US" sz="2000" dirty="0"/>
              <a:t> da efferent </a:t>
            </a:r>
            <a:r>
              <a:rPr lang="en-US" sz="2000" b="1" i="1" dirty="0" err="1"/>
              <a:t>parasempatik</a:t>
            </a:r>
            <a:r>
              <a:rPr lang="en-US" sz="2000" b="1" i="1" dirty="0"/>
              <a:t> </a:t>
            </a:r>
            <a:r>
              <a:rPr lang="en-US" sz="2000" b="1" i="1" dirty="0" err="1"/>
              <a:t>lifler</a:t>
            </a:r>
            <a:r>
              <a:rPr lang="en-US" sz="2000" b="1" i="1" dirty="0"/>
              <a:t> </a:t>
            </a:r>
            <a:r>
              <a:rPr lang="en-US" sz="2000" dirty="0" err="1"/>
              <a:t>gözlenir</a:t>
            </a:r>
            <a:r>
              <a:rPr lang="en-US" sz="2000" dirty="0"/>
              <a:t>.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" y="-74136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141"/>
            <a:ext cx="8229600" cy="524285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Adrenal </a:t>
            </a:r>
            <a:r>
              <a:rPr lang="en-US" sz="2400" b="1" dirty="0" err="1"/>
              <a:t>korteks</a:t>
            </a:r>
            <a:r>
              <a:rPr lang="en-US" sz="2400" b="1" dirty="0"/>
              <a:t> </a:t>
            </a:r>
            <a:r>
              <a:rPr lang="en-US" sz="2400" b="1" dirty="0" err="1"/>
              <a:t>sadece</a:t>
            </a:r>
            <a:r>
              <a:rPr lang="en-US" sz="2400" b="1" dirty="0"/>
              <a:t> </a:t>
            </a:r>
            <a:r>
              <a:rPr lang="en-US" sz="2400" b="1" dirty="0" err="1"/>
              <a:t>vazomotor</a:t>
            </a:r>
            <a:r>
              <a:rPr lang="en-US" sz="2400" b="1" dirty="0"/>
              <a:t> </a:t>
            </a:r>
            <a:r>
              <a:rPr lang="en-US" sz="2400" b="1" dirty="0" err="1"/>
              <a:t>sinir</a:t>
            </a:r>
            <a:r>
              <a:rPr lang="en-US" sz="2400" b="1" dirty="0"/>
              <a:t> </a:t>
            </a:r>
            <a:r>
              <a:rPr lang="en-US" sz="2400" b="1" dirty="0" err="1"/>
              <a:t>innervasyonuna</a:t>
            </a:r>
            <a:r>
              <a:rPr lang="en-US" sz="2400" b="1" dirty="0"/>
              <a:t> </a:t>
            </a:r>
            <a:r>
              <a:rPr lang="en-US" sz="2400" b="1" dirty="0" err="1"/>
              <a:t>sahiptir</a:t>
            </a:r>
            <a:r>
              <a:rPr lang="en-US" sz="2400" b="1" dirty="0"/>
              <a:t>.</a:t>
            </a:r>
          </a:p>
          <a:p>
            <a:r>
              <a:rPr lang="en-US" sz="2400" dirty="0" err="1"/>
              <a:t>Sempatik</a:t>
            </a:r>
            <a:r>
              <a:rPr lang="en-US" sz="2400" dirty="0"/>
              <a:t> </a:t>
            </a:r>
            <a:r>
              <a:rPr lang="en-US" sz="2400" dirty="0" err="1"/>
              <a:t>aksonlar</a:t>
            </a:r>
            <a:r>
              <a:rPr lang="en-US" sz="2400" dirty="0"/>
              <a:t> </a:t>
            </a:r>
            <a:r>
              <a:rPr lang="en-US" sz="2400" dirty="0" err="1"/>
              <a:t>subkapsüler</a:t>
            </a:r>
            <a:r>
              <a:rPr lang="en-US" sz="2400" dirty="0"/>
              <a:t> </a:t>
            </a:r>
            <a:r>
              <a:rPr lang="en-US" sz="2400" dirty="0" err="1"/>
              <a:t>arterioler</a:t>
            </a:r>
            <a:r>
              <a:rPr lang="en-US" sz="2400" dirty="0"/>
              <a:t> </a:t>
            </a:r>
            <a:r>
              <a:rPr lang="en-US" sz="2400" dirty="0" err="1"/>
              <a:t>pleksusu</a:t>
            </a:r>
            <a:r>
              <a:rPr lang="en-US" sz="2400" dirty="0"/>
              <a:t> innerve </a:t>
            </a:r>
            <a:r>
              <a:rPr lang="en-US" sz="2400" dirty="0" err="1"/>
              <a:t>ederler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G_433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849" b="31019"/>
          <a:stretch/>
        </p:blipFill>
        <p:spPr>
          <a:xfrm>
            <a:off x="337671" y="528638"/>
            <a:ext cx="8642514" cy="56121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43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96701" y="840928"/>
            <a:ext cx="8957653" cy="492636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Adrenal </a:t>
            </a:r>
            <a:r>
              <a:rPr lang="en-US" sz="2200" b="1" dirty="0" err="1" smtClean="0"/>
              <a:t>fonksiyonlar</a:t>
            </a:r>
            <a:r>
              <a:rPr lang="en-US" sz="2200" b="1" dirty="0" smtClean="0"/>
              <a:t> </a:t>
            </a:r>
          </a:p>
          <a:p>
            <a:r>
              <a:rPr lang="en-US" sz="2200" dirty="0" smtClean="0"/>
              <a:t>Hem hormonal </a:t>
            </a:r>
            <a:r>
              <a:rPr lang="en-US" sz="2200" dirty="0" err="1" smtClean="0"/>
              <a:t>stimülasyon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Hem de </a:t>
            </a:r>
            <a:r>
              <a:rPr lang="en-US" sz="2200" dirty="0" err="1" smtClean="0"/>
              <a:t>sinaptik</a:t>
            </a:r>
            <a:r>
              <a:rPr lang="en-US" sz="2200" dirty="0" smtClean="0"/>
              <a:t> </a:t>
            </a:r>
            <a:r>
              <a:rPr lang="en-US" sz="2200" dirty="0" err="1" smtClean="0"/>
              <a:t>stimülasyon</a:t>
            </a:r>
            <a:r>
              <a:rPr lang="en-US" sz="2200" dirty="0" smtClean="0"/>
              <a:t> </a:t>
            </a:r>
            <a:r>
              <a:rPr lang="en-US" sz="2200" dirty="0" err="1" smtClean="0"/>
              <a:t>arcılığı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sağlanır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err="1"/>
              <a:t>Ön</a:t>
            </a:r>
            <a:r>
              <a:rPr lang="en-US" sz="2200" dirty="0"/>
              <a:t> </a:t>
            </a:r>
            <a:r>
              <a:rPr lang="en-US" sz="2200" dirty="0" err="1"/>
              <a:t>hipofiz</a:t>
            </a:r>
            <a:r>
              <a:rPr lang="en-US" sz="2200" dirty="0"/>
              <a:t> </a:t>
            </a:r>
            <a:r>
              <a:rPr lang="en-US" sz="2200" dirty="0" err="1"/>
              <a:t>bezinden</a:t>
            </a:r>
            <a:r>
              <a:rPr lang="en-US" sz="2200" dirty="0"/>
              <a:t> </a:t>
            </a:r>
            <a:r>
              <a:rPr lang="en-US" sz="2200" dirty="0" err="1"/>
              <a:t>salgılanan</a:t>
            </a:r>
            <a:r>
              <a:rPr lang="en-US" sz="2200" dirty="0"/>
              <a:t> </a:t>
            </a:r>
            <a:r>
              <a:rPr lang="en-US" sz="2200" dirty="0" err="1"/>
              <a:t>adrenokortikotropik</a:t>
            </a:r>
            <a:r>
              <a:rPr lang="en-US" sz="2200" dirty="0"/>
              <a:t> </a:t>
            </a:r>
            <a:r>
              <a:rPr lang="en-US" sz="2200" dirty="0" err="1"/>
              <a:t>hormon</a:t>
            </a:r>
            <a:r>
              <a:rPr lang="en-US" sz="2200" dirty="0"/>
              <a:t> (ACTH), adrenal </a:t>
            </a:r>
            <a:r>
              <a:rPr lang="en-US" sz="2200" dirty="0" err="1"/>
              <a:t>korteksi</a:t>
            </a:r>
            <a:r>
              <a:rPr lang="en-US" sz="2200" dirty="0"/>
              <a:t> </a:t>
            </a:r>
            <a:r>
              <a:rPr lang="en-US" sz="2200" dirty="0" err="1"/>
              <a:t>aktive</a:t>
            </a:r>
            <a:r>
              <a:rPr lang="en-US" sz="2200" dirty="0"/>
              <a:t> </a:t>
            </a:r>
            <a:r>
              <a:rPr lang="en-US" sz="2200" dirty="0" err="1"/>
              <a:t>eder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err="1" smtClean="0"/>
              <a:t>Daha</a:t>
            </a:r>
            <a:r>
              <a:rPr lang="en-US" sz="2200" dirty="0" smtClean="0"/>
              <a:t> </a:t>
            </a:r>
            <a:r>
              <a:rPr lang="en-US" sz="2200" dirty="0" err="1"/>
              <a:t>sonra</a:t>
            </a:r>
            <a:r>
              <a:rPr lang="en-US" sz="2200" dirty="0"/>
              <a:t> ACTH, </a:t>
            </a:r>
            <a:r>
              <a:rPr lang="en-US" sz="2200" dirty="0" err="1"/>
              <a:t>kortikosteroidler</a:t>
            </a:r>
            <a:r>
              <a:rPr lang="en-US" sz="2200" dirty="0"/>
              <a:t> </a:t>
            </a:r>
            <a:r>
              <a:rPr lang="en-US" sz="2200" dirty="0" err="1"/>
              <a:t>oluşturmak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ilgili</a:t>
            </a:r>
            <a:r>
              <a:rPr lang="en-US" sz="2200" dirty="0"/>
              <a:t> </a:t>
            </a:r>
            <a:r>
              <a:rPr lang="en-US" sz="2200" dirty="0" err="1"/>
              <a:t>kortikal</a:t>
            </a:r>
            <a:r>
              <a:rPr lang="en-US" sz="2200" dirty="0"/>
              <a:t> </a:t>
            </a:r>
            <a:r>
              <a:rPr lang="en-US" sz="2200" dirty="0" err="1"/>
              <a:t>bölgeleri</a:t>
            </a:r>
            <a:r>
              <a:rPr lang="en-US" sz="2200" dirty="0"/>
              <a:t> </a:t>
            </a:r>
            <a:r>
              <a:rPr lang="en-US" sz="2200" dirty="0" err="1"/>
              <a:t>aktive</a:t>
            </a:r>
            <a:r>
              <a:rPr lang="en-US" sz="2200" dirty="0"/>
              <a:t> </a:t>
            </a:r>
            <a:r>
              <a:rPr lang="en-US" sz="2200" dirty="0" err="1"/>
              <a:t>eder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3035" cy="4525963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A</a:t>
            </a:r>
            <a:r>
              <a:rPr lang="en-US" sz="2200" dirty="0" smtClean="0"/>
              <a:t>drenal </a:t>
            </a:r>
            <a:r>
              <a:rPr lang="en-US" sz="2200" dirty="0"/>
              <a:t>medulla, </a:t>
            </a:r>
            <a:r>
              <a:rPr lang="en-US" sz="2200" dirty="0" err="1"/>
              <a:t>omuriliğin</a:t>
            </a:r>
            <a:r>
              <a:rPr lang="en-US" sz="2200" dirty="0"/>
              <a:t> T5-T8 </a:t>
            </a:r>
            <a:r>
              <a:rPr lang="en-US" sz="2200" dirty="0" err="1"/>
              <a:t>omurilik</a:t>
            </a:r>
            <a:r>
              <a:rPr lang="en-US" sz="2200" dirty="0"/>
              <a:t> </a:t>
            </a:r>
            <a:r>
              <a:rPr lang="en-US" sz="2200" dirty="0" err="1"/>
              <a:t>segmentlerinden</a:t>
            </a:r>
            <a:r>
              <a:rPr lang="en-US" sz="2200" dirty="0"/>
              <a:t> </a:t>
            </a:r>
            <a:r>
              <a:rPr lang="en-US" sz="2200" dirty="0" err="1"/>
              <a:t>gelen</a:t>
            </a:r>
            <a:r>
              <a:rPr lang="en-US" sz="2200" dirty="0"/>
              <a:t> </a:t>
            </a:r>
            <a:r>
              <a:rPr lang="en-US" sz="2200" dirty="0" err="1"/>
              <a:t>yan</a:t>
            </a:r>
            <a:r>
              <a:rPr lang="en-US" sz="2200" dirty="0"/>
              <a:t> </a:t>
            </a:r>
            <a:r>
              <a:rPr lang="en-US" sz="2200" dirty="0" err="1"/>
              <a:t>boynuzunun</a:t>
            </a:r>
            <a:r>
              <a:rPr lang="en-US" sz="2200" dirty="0"/>
              <a:t> </a:t>
            </a:r>
            <a:r>
              <a:rPr lang="en-US" sz="2200" dirty="0" err="1"/>
              <a:t>intermediolateral</a:t>
            </a:r>
            <a:r>
              <a:rPr lang="en-US" sz="2200" dirty="0"/>
              <a:t> </a:t>
            </a:r>
            <a:r>
              <a:rPr lang="en-US" sz="2200" dirty="0" err="1"/>
              <a:t>hücre</a:t>
            </a:r>
            <a:r>
              <a:rPr lang="en-US" sz="2200" dirty="0"/>
              <a:t> </a:t>
            </a:r>
            <a:r>
              <a:rPr lang="en-US" sz="2200" dirty="0" err="1"/>
              <a:t>kolonundan</a:t>
            </a:r>
            <a:r>
              <a:rPr lang="en-US" sz="2200" dirty="0"/>
              <a:t> </a:t>
            </a:r>
            <a:r>
              <a:rPr lang="en-US" sz="2200" dirty="0" err="1"/>
              <a:t>çıkan</a:t>
            </a:r>
            <a:r>
              <a:rPr lang="en-US" sz="2200" dirty="0"/>
              <a:t> </a:t>
            </a:r>
            <a:r>
              <a:rPr lang="en-US" sz="2200" dirty="0" err="1"/>
              <a:t>preganglionik</a:t>
            </a:r>
            <a:r>
              <a:rPr lang="en-US" sz="2200" dirty="0"/>
              <a:t>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/>
              <a:t>lifleri</a:t>
            </a:r>
            <a:r>
              <a:rPr lang="en-US" sz="2200" dirty="0"/>
              <a:t> (tip B) </a:t>
            </a:r>
            <a:r>
              <a:rPr lang="en-US" sz="2200" dirty="0" err="1"/>
              <a:t>tarafından</a:t>
            </a:r>
            <a:r>
              <a:rPr lang="en-US" sz="2200" dirty="0"/>
              <a:t> innerve </a:t>
            </a:r>
            <a:r>
              <a:rPr lang="en-US" sz="2200" dirty="0" err="1"/>
              <a:t>edilir</a:t>
            </a:r>
            <a:r>
              <a:rPr lang="en-US" sz="2200" dirty="0"/>
              <a:t> </a:t>
            </a:r>
            <a:endParaRPr lang="en-US" sz="2200" dirty="0" smtClean="0"/>
          </a:p>
          <a:p>
            <a:pPr algn="just"/>
            <a:endParaRPr lang="en-US" sz="2200" dirty="0" smtClean="0"/>
          </a:p>
          <a:p>
            <a:pPr algn="just"/>
            <a:r>
              <a:rPr lang="en-US" sz="2200" dirty="0"/>
              <a:t>Bu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/>
              <a:t>lifleri</a:t>
            </a:r>
            <a:r>
              <a:rPr lang="en-US" sz="2200" dirty="0"/>
              <a:t>, </a:t>
            </a:r>
            <a:r>
              <a:rPr lang="en-US" sz="2200" i="1" dirty="0"/>
              <a:t>paravertebral </a:t>
            </a:r>
            <a:r>
              <a:rPr lang="en-US" sz="2200" i="1" dirty="0" err="1"/>
              <a:t>sempatik</a:t>
            </a:r>
            <a:r>
              <a:rPr lang="en-US" sz="2200" i="1" dirty="0"/>
              <a:t> ganglion </a:t>
            </a:r>
            <a:r>
              <a:rPr lang="en-US" sz="2200" i="1" dirty="0" err="1"/>
              <a:t>zincirine</a:t>
            </a:r>
            <a:r>
              <a:rPr lang="en-US" sz="2200" i="1" dirty="0"/>
              <a:t> </a:t>
            </a:r>
            <a:r>
              <a:rPr lang="en-US" sz="2200" dirty="0" err="1" smtClean="0"/>
              <a:t>girmezler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b="1" dirty="0" err="1"/>
              <a:t>büyük</a:t>
            </a:r>
            <a:r>
              <a:rPr lang="en-US" sz="2200" b="1" dirty="0"/>
              <a:t> </a:t>
            </a:r>
            <a:r>
              <a:rPr lang="en-US" sz="2200" b="1" dirty="0" err="1"/>
              <a:t>splanknik</a:t>
            </a:r>
            <a:r>
              <a:rPr lang="en-US" sz="2200" b="1" dirty="0"/>
              <a:t> </a:t>
            </a:r>
            <a:r>
              <a:rPr lang="en-US" sz="2200" b="1" dirty="0" err="1"/>
              <a:t>siniri</a:t>
            </a:r>
            <a:r>
              <a:rPr lang="en-US" sz="2200" b="1" dirty="0"/>
              <a:t> </a:t>
            </a:r>
            <a:r>
              <a:rPr lang="en-US" sz="2200" dirty="0" err="1" smtClean="0"/>
              <a:t>oluştururlar</a:t>
            </a:r>
            <a:r>
              <a:rPr lang="en-US" sz="2200" dirty="0" smtClean="0"/>
              <a:t>.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/>
              <a:t>Büyük </a:t>
            </a:r>
            <a:r>
              <a:rPr lang="en-US" sz="2200" dirty="0" err="1"/>
              <a:t>splanknik</a:t>
            </a:r>
            <a:r>
              <a:rPr lang="en-US" sz="2200" dirty="0"/>
              <a:t> </a:t>
            </a:r>
            <a:r>
              <a:rPr lang="en-US" sz="2200" dirty="0" err="1"/>
              <a:t>sinirden</a:t>
            </a:r>
            <a:r>
              <a:rPr lang="en-US" sz="2200" dirty="0"/>
              <a:t> </a:t>
            </a:r>
            <a:r>
              <a:rPr lang="en-US" sz="2200" dirty="0" err="1"/>
              <a:t>gelen</a:t>
            </a:r>
            <a:r>
              <a:rPr lang="en-US" sz="2200" dirty="0"/>
              <a:t> </a:t>
            </a:r>
            <a:r>
              <a:rPr lang="en-US" sz="2200" dirty="0" err="1"/>
              <a:t>bazı</a:t>
            </a:r>
            <a:r>
              <a:rPr lang="en-US" sz="2200" dirty="0"/>
              <a:t> </a:t>
            </a:r>
            <a:r>
              <a:rPr lang="en-US" sz="2200" dirty="0" err="1"/>
              <a:t>sinir</a:t>
            </a:r>
            <a:r>
              <a:rPr lang="en-US" sz="2200" dirty="0"/>
              <a:t> </a:t>
            </a:r>
            <a:r>
              <a:rPr lang="en-US" sz="2200" dirty="0" err="1" smtClean="0"/>
              <a:t>lifleri</a:t>
            </a:r>
            <a:r>
              <a:rPr lang="en-US" sz="2200" dirty="0" smtClean="0"/>
              <a:t> </a:t>
            </a:r>
            <a:r>
              <a:rPr lang="en-US" sz="2200" dirty="0" err="1"/>
              <a:t>çölyak</a:t>
            </a:r>
            <a:r>
              <a:rPr lang="en-US" sz="2200" dirty="0"/>
              <a:t> </a:t>
            </a:r>
            <a:r>
              <a:rPr lang="en-US" sz="2200" dirty="0" err="1"/>
              <a:t>ganglionunda</a:t>
            </a:r>
            <a:r>
              <a:rPr lang="en-US" sz="2200" dirty="0"/>
              <a:t> </a:t>
            </a:r>
            <a:r>
              <a:rPr lang="en-US" sz="2200" dirty="0" err="1"/>
              <a:t>sinaps</a:t>
            </a:r>
            <a:r>
              <a:rPr lang="en-US" sz="2200" dirty="0"/>
              <a:t> </a:t>
            </a:r>
            <a:r>
              <a:rPr lang="en-US" sz="2200" dirty="0" err="1"/>
              <a:t>yapar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/>
            <a:r>
              <a:rPr lang="en-US" sz="2200" dirty="0" smtClean="0"/>
              <a:t>Adrenal </a:t>
            </a:r>
            <a:r>
              <a:rPr lang="en-US" sz="2200" dirty="0" err="1"/>
              <a:t>bezleri</a:t>
            </a:r>
            <a:r>
              <a:rPr lang="en-US" sz="2200" dirty="0"/>
              <a:t> </a:t>
            </a:r>
            <a:r>
              <a:rPr lang="en-US" sz="2200" dirty="0" err="1"/>
              <a:t>besleyen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damarları</a:t>
            </a:r>
            <a:r>
              <a:rPr lang="en-US" sz="2200" dirty="0"/>
              <a:t> </a:t>
            </a:r>
            <a:r>
              <a:rPr lang="en-US" sz="2200" dirty="0" err="1"/>
              <a:t>daha</a:t>
            </a:r>
            <a:r>
              <a:rPr lang="en-US" sz="2200" dirty="0"/>
              <a:t> </a:t>
            </a:r>
            <a:r>
              <a:rPr lang="en-US" sz="2200" dirty="0" err="1"/>
              <a:t>sonra</a:t>
            </a:r>
            <a:r>
              <a:rPr lang="en-US" sz="2200" dirty="0"/>
              <a:t> </a:t>
            </a:r>
            <a:r>
              <a:rPr lang="en-US" sz="2200" dirty="0" err="1"/>
              <a:t>innervasyonlarını</a:t>
            </a:r>
            <a:r>
              <a:rPr lang="en-US" sz="2200" dirty="0"/>
              <a:t> </a:t>
            </a:r>
            <a:r>
              <a:rPr lang="en-US" sz="2200" dirty="0" err="1"/>
              <a:t>çölyak</a:t>
            </a:r>
            <a:r>
              <a:rPr lang="en-US" sz="2200" dirty="0"/>
              <a:t> </a:t>
            </a:r>
            <a:r>
              <a:rPr lang="en-US" sz="2200" dirty="0" err="1"/>
              <a:t>ganglionun</a:t>
            </a:r>
            <a:r>
              <a:rPr lang="en-US" sz="2200" dirty="0"/>
              <a:t> </a:t>
            </a:r>
            <a:r>
              <a:rPr lang="en-US" sz="2200" dirty="0" err="1"/>
              <a:t>postsinaptik</a:t>
            </a:r>
            <a:r>
              <a:rPr lang="en-US" sz="2200" dirty="0"/>
              <a:t> </a:t>
            </a:r>
            <a:r>
              <a:rPr lang="en-US" sz="2200" dirty="0" err="1"/>
              <a:t>liflerinden</a:t>
            </a:r>
            <a:r>
              <a:rPr lang="en-US" sz="2200" dirty="0"/>
              <a:t> </a:t>
            </a:r>
            <a:r>
              <a:rPr lang="en-US" sz="2200" dirty="0" err="1"/>
              <a:t>alacaktır</a:t>
            </a:r>
            <a:r>
              <a:rPr lang="en-US" sz="2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71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671"/>
            <a:ext cx="8229600" cy="53773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 err="1"/>
              <a:t>Öte</a:t>
            </a:r>
            <a:r>
              <a:rPr lang="en-US" sz="2200" dirty="0"/>
              <a:t> </a:t>
            </a:r>
            <a:r>
              <a:rPr lang="en-US" sz="2200" dirty="0" err="1"/>
              <a:t>yandan</a:t>
            </a:r>
            <a:r>
              <a:rPr lang="en-US" sz="2200" dirty="0"/>
              <a:t>, </a:t>
            </a:r>
            <a:r>
              <a:rPr lang="en-US" sz="2200" dirty="0" err="1"/>
              <a:t>büyük</a:t>
            </a:r>
            <a:r>
              <a:rPr lang="en-US" sz="2200" dirty="0"/>
              <a:t> </a:t>
            </a:r>
            <a:r>
              <a:rPr lang="en-US" sz="2200" dirty="0" err="1"/>
              <a:t>splanknik</a:t>
            </a:r>
            <a:r>
              <a:rPr lang="en-US" sz="2200" dirty="0"/>
              <a:t> </a:t>
            </a:r>
            <a:r>
              <a:rPr lang="en-US" sz="2200" dirty="0" err="1"/>
              <a:t>sinirin</a:t>
            </a:r>
            <a:r>
              <a:rPr lang="en-US" sz="2200" dirty="0"/>
              <a:t> </a:t>
            </a:r>
            <a:r>
              <a:rPr lang="en-US" sz="2200" dirty="0" err="1"/>
              <a:t>bazı</a:t>
            </a:r>
            <a:r>
              <a:rPr lang="en-US" sz="2200" dirty="0"/>
              <a:t> </a:t>
            </a:r>
            <a:r>
              <a:rPr lang="en-US" sz="2200" dirty="0" err="1"/>
              <a:t>lifleri</a:t>
            </a:r>
            <a:r>
              <a:rPr lang="en-US" sz="2200" dirty="0"/>
              <a:t> </a:t>
            </a:r>
            <a:r>
              <a:rPr lang="en-US" sz="2200" dirty="0" err="1" smtClean="0"/>
              <a:t>kromafin</a:t>
            </a:r>
            <a:r>
              <a:rPr lang="en-US" sz="2200" dirty="0" smtClean="0"/>
              <a:t> </a:t>
            </a:r>
            <a:r>
              <a:rPr lang="en-US" sz="2200" dirty="0" err="1"/>
              <a:t>hücrelerinin</a:t>
            </a:r>
            <a:r>
              <a:rPr lang="en-US" sz="2200" dirty="0"/>
              <a:t> </a:t>
            </a:r>
            <a:r>
              <a:rPr lang="en-US" sz="2200" dirty="0" err="1"/>
              <a:t>zarlarında</a:t>
            </a:r>
            <a:r>
              <a:rPr lang="en-US" sz="2200" dirty="0"/>
              <a:t> </a:t>
            </a:r>
            <a:r>
              <a:rPr lang="en-US" sz="2200" dirty="0" err="1"/>
              <a:t>sinaps</a:t>
            </a:r>
            <a:r>
              <a:rPr lang="en-US" sz="2200" dirty="0"/>
              <a:t> </a:t>
            </a:r>
            <a:r>
              <a:rPr lang="en-US" sz="2200" dirty="0" err="1"/>
              <a:t>yapmak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doğrudan</a:t>
            </a:r>
            <a:r>
              <a:rPr lang="en-US" sz="2200" dirty="0"/>
              <a:t> adrenal </a:t>
            </a:r>
            <a:r>
              <a:rPr lang="en-US" sz="2200" dirty="0" err="1"/>
              <a:t>beze</a:t>
            </a:r>
            <a:r>
              <a:rPr lang="en-US" sz="2200" dirty="0"/>
              <a:t> </a:t>
            </a:r>
            <a:r>
              <a:rPr lang="en-US" sz="2200" dirty="0" err="1"/>
              <a:t>girer</a:t>
            </a:r>
            <a:r>
              <a:rPr lang="en-US" sz="2200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Adrenal </a:t>
            </a:r>
            <a:r>
              <a:rPr lang="en-US" sz="2200" dirty="0" err="1"/>
              <a:t>medullanın</a:t>
            </a:r>
            <a:r>
              <a:rPr lang="en-US" sz="2200" dirty="0"/>
              <a:t> </a:t>
            </a:r>
            <a:r>
              <a:rPr lang="en-US" sz="2200" dirty="0" err="1"/>
              <a:t>iki</a:t>
            </a:r>
            <a:r>
              <a:rPr lang="en-US" sz="2200" dirty="0"/>
              <a:t> </a:t>
            </a:r>
            <a:r>
              <a:rPr lang="en-US" sz="2200" dirty="0" err="1"/>
              <a:t>fizyolojik</a:t>
            </a:r>
            <a:r>
              <a:rPr lang="en-US" sz="2200" dirty="0"/>
              <a:t> segment </a:t>
            </a:r>
            <a:r>
              <a:rPr lang="en-US" sz="2200" dirty="0" err="1"/>
              <a:t>arasında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smtClean="0"/>
              <a:t>“</a:t>
            </a:r>
            <a:r>
              <a:rPr lang="en-US" sz="2200" dirty="0" err="1" smtClean="0"/>
              <a:t>nöroendokrin</a:t>
            </a:r>
            <a:r>
              <a:rPr lang="en-US" sz="2200" dirty="0" smtClean="0"/>
              <a:t> </a:t>
            </a:r>
            <a:r>
              <a:rPr lang="en-US" sz="2200" dirty="0" err="1" smtClean="0"/>
              <a:t>kavşak</a:t>
            </a:r>
            <a:r>
              <a:rPr lang="en-US" sz="2200" dirty="0" smtClean="0"/>
              <a:t>” </a:t>
            </a:r>
            <a:r>
              <a:rPr lang="en-US" sz="2200" dirty="0" err="1"/>
              <a:t>görevi</a:t>
            </a:r>
            <a:r>
              <a:rPr lang="en-US" sz="2200" dirty="0"/>
              <a:t> </a:t>
            </a:r>
            <a:r>
              <a:rPr lang="en-US" sz="2200" dirty="0" err="1"/>
              <a:t>görmesinin</a:t>
            </a:r>
            <a:r>
              <a:rPr lang="en-US" sz="2200" dirty="0"/>
              <a:t> </a:t>
            </a:r>
            <a:r>
              <a:rPr lang="en-US" sz="2200" dirty="0" err="1"/>
              <a:t>nedeni</a:t>
            </a:r>
            <a:r>
              <a:rPr lang="en-US" sz="2200" dirty="0"/>
              <a:t> </a:t>
            </a:r>
            <a:r>
              <a:rPr lang="en-US" sz="2200" dirty="0" err="1"/>
              <a:t>budur</a:t>
            </a:r>
            <a:r>
              <a:rPr lang="en-US" sz="2200" dirty="0"/>
              <a:t>. </a:t>
            </a:r>
            <a:endParaRPr lang="en-US" sz="2200" dirty="0" smtClean="0"/>
          </a:p>
          <a:p>
            <a:pPr>
              <a:lnSpc>
                <a:spcPct val="110000"/>
              </a:lnSpc>
            </a:pPr>
            <a:endParaRPr lang="en-US" sz="22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200" b="1" dirty="0" err="1" smtClean="0"/>
              <a:t>Kromafin</a:t>
            </a:r>
            <a:r>
              <a:rPr lang="en-US" sz="2200" b="1" dirty="0" smtClean="0"/>
              <a:t> </a:t>
            </a:r>
            <a:r>
              <a:rPr lang="en-US" sz="2200" b="1" dirty="0" err="1"/>
              <a:t>hücreler</a:t>
            </a:r>
            <a:r>
              <a:rPr lang="en-US" sz="2200" dirty="0"/>
              <a:t>, </a:t>
            </a:r>
            <a:r>
              <a:rPr lang="en-US" sz="2200" dirty="0" err="1"/>
              <a:t>yaygın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sempatik</a:t>
            </a:r>
            <a:r>
              <a:rPr lang="en-US" sz="2200" dirty="0"/>
              <a:t> </a:t>
            </a:r>
            <a:r>
              <a:rPr lang="en-US" sz="2200" dirty="0" err="1"/>
              <a:t>tepki</a:t>
            </a:r>
            <a:r>
              <a:rPr lang="en-US" sz="2200" dirty="0"/>
              <a:t> </a:t>
            </a:r>
            <a:r>
              <a:rPr lang="en-US" sz="2200" dirty="0" err="1"/>
              <a:t>oluşturmak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nörohormonlarını</a:t>
            </a:r>
            <a:r>
              <a:rPr lang="en-US" sz="2200" dirty="0"/>
              <a:t> </a:t>
            </a:r>
            <a:r>
              <a:rPr lang="en-US" sz="2200" dirty="0" err="1"/>
              <a:t>doğrudan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dolaşımına</a:t>
            </a:r>
            <a:r>
              <a:rPr lang="en-US" sz="2200" dirty="0"/>
              <a:t> </a:t>
            </a:r>
            <a:r>
              <a:rPr lang="en-US" sz="2200" dirty="0" err="1"/>
              <a:t>salarlar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görünüşe</a:t>
            </a:r>
            <a:r>
              <a:rPr lang="en-US" sz="2200" dirty="0"/>
              <a:t> </a:t>
            </a:r>
            <a:r>
              <a:rPr lang="en-US" sz="2200" dirty="0" err="1"/>
              <a:t>göre</a:t>
            </a:r>
            <a:r>
              <a:rPr lang="en-US" sz="2200" dirty="0"/>
              <a:t> </a:t>
            </a:r>
            <a:r>
              <a:rPr lang="en-US" sz="2200" dirty="0" err="1"/>
              <a:t>özel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tür</a:t>
            </a:r>
            <a:r>
              <a:rPr lang="en-US" sz="2200" dirty="0"/>
              <a:t> </a:t>
            </a:r>
            <a:r>
              <a:rPr lang="en-US" sz="2200" dirty="0" err="1"/>
              <a:t>postsinaptik</a:t>
            </a:r>
            <a:r>
              <a:rPr lang="en-US" sz="2200" dirty="0"/>
              <a:t> </a:t>
            </a:r>
            <a:r>
              <a:rPr lang="en-US" sz="2200" dirty="0" err="1"/>
              <a:t>nöron</a:t>
            </a:r>
            <a:r>
              <a:rPr lang="en-US" sz="2200" dirty="0"/>
              <a:t> </a:t>
            </a:r>
            <a:r>
              <a:rPr lang="en-US" sz="2200" dirty="0" err="1"/>
              <a:t>gibi</a:t>
            </a:r>
            <a:r>
              <a:rPr lang="en-US" sz="2200" dirty="0"/>
              <a:t> </a:t>
            </a:r>
            <a:r>
              <a:rPr lang="en-US" sz="2200" dirty="0" err="1"/>
              <a:t>davranırlar</a:t>
            </a:r>
            <a:r>
              <a:rPr lang="en-US" sz="22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3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4" y="1341743"/>
            <a:ext cx="3158941" cy="416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Embriyolojik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Gelişim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06" y="1177391"/>
            <a:ext cx="5842000" cy="5396727"/>
          </a:xfrm>
        </p:spPr>
        <p:txBody>
          <a:bodyPr>
            <a:normAutofit/>
          </a:bodyPr>
          <a:lstStyle/>
          <a:p>
            <a:r>
              <a:rPr lang="en-US" sz="2200" b="1" dirty="0" err="1" smtClean="0"/>
              <a:t>Corteks</a:t>
            </a:r>
            <a:r>
              <a:rPr lang="en-US" sz="2200" dirty="0" smtClean="0"/>
              <a:t> </a:t>
            </a:r>
            <a:r>
              <a:rPr lang="en-US" sz="2200" dirty="0" err="1" smtClean="0"/>
              <a:t>mezoderm</a:t>
            </a:r>
            <a:r>
              <a:rPr lang="en-US" sz="2200" dirty="0" smtClean="0"/>
              <a:t> </a:t>
            </a:r>
            <a:r>
              <a:rPr lang="en-US" sz="2200" dirty="0" err="1" smtClean="0"/>
              <a:t>kaynaklı</a:t>
            </a:r>
            <a:endParaRPr lang="en-US" sz="2200" dirty="0" smtClean="0"/>
          </a:p>
          <a:p>
            <a:r>
              <a:rPr lang="en-US" sz="2200" b="1" dirty="0" smtClean="0"/>
              <a:t>Medulla</a:t>
            </a:r>
            <a:r>
              <a:rPr lang="en-US" sz="2200" dirty="0" smtClean="0"/>
              <a:t>, </a:t>
            </a:r>
            <a:r>
              <a:rPr lang="en-US" sz="2200" dirty="0" err="1" smtClean="0"/>
              <a:t>nöroektodermal</a:t>
            </a:r>
            <a:r>
              <a:rPr lang="en-US" sz="2200" dirty="0" smtClean="0"/>
              <a:t> </a:t>
            </a:r>
            <a:r>
              <a:rPr lang="en-US" sz="2200" dirty="0" err="1" smtClean="0"/>
              <a:t>kaynaklı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Gelişimin 5. </a:t>
            </a:r>
            <a:r>
              <a:rPr lang="en-US" sz="2200" dirty="0" err="1"/>
              <a:t>haftasında</a:t>
            </a:r>
            <a:r>
              <a:rPr lang="en-US" sz="2200" dirty="0"/>
              <a:t>, </a:t>
            </a:r>
            <a:r>
              <a:rPr lang="en-US" sz="2200" dirty="0" err="1" smtClean="0"/>
              <a:t>ürogenital</a:t>
            </a:r>
            <a:r>
              <a:rPr lang="en-US" sz="2200" dirty="0" smtClean="0"/>
              <a:t> </a:t>
            </a:r>
            <a:r>
              <a:rPr lang="en-US" sz="2200" dirty="0" err="1"/>
              <a:t>sırtta</a:t>
            </a:r>
            <a:r>
              <a:rPr lang="en-US" sz="2200" dirty="0"/>
              <a:t> </a:t>
            </a:r>
            <a:r>
              <a:rPr lang="en-US" sz="2200" dirty="0" err="1"/>
              <a:t>izole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hücre</a:t>
            </a:r>
            <a:r>
              <a:rPr lang="en-US" sz="2200" dirty="0"/>
              <a:t> </a:t>
            </a:r>
            <a:r>
              <a:rPr lang="en-US" sz="2200" dirty="0" err="1"/>
              <a:t>kümesi</a:t>
            </a:r>
            <a:r>
              <a:rPr lang="en-US" sz="2200" dirty="0"/>
              <a:t> </a:t>
            </a:r>
            <a:r>
              <a:rPr lang="en-US" sz="2200" dirty="0" err="1" smtClean="0"/>
              <a:t>olarak</a:t>
            </a:r>
            <a:r>
              <a:rPr lang="en-US" sz="2200" dirty="0" smtClean="0"/>
              <a:t> </a:t>
            </a:r>
            <a:r>
              <a:rPr lang="en-US" sz="2200" dirty="0" err="1" smtClean="0"/>
              <a:t>ortaya</a:t>
            </a:r>
            <a:r>
              <a:rPr lang="en-US" sz="2200" dirty="0" smtClean="0"/>
              <a:t> </a:t>
            </a:r>
            <a:r>
              <a:rPr lang="en-US" sz="2200" dirty="0" err="1"/>
              <a:t>çıkar</a:t>
            </a:r>
            <a:r>
              <a:rPr lang="en-US" sz="2200" dirty="0"/>
              <a:t>.</a:t>
            </a:r>
          </a:p>
          <a:p>
            <a:r>
              <a:rPr lang="en-US" sz="2200" dirty="0"/>
              <a:t>Büyük </a:t>
            </a:r>
            <a:r>
              <a:rPr lang="en-US" sz="2200" dirty="0" err="1"/>
              <a:t>asidofilik</a:t>
            </a:r>
            <a:r>
              <a:rPr lang="en-US" sz="2200" dirty="0"/>
              <a:t> </a:t>
            </a:r>
            <a:r>
              <a:rPr lang="en-US" sz="2200" dirty="0" err="1"/>
              <a:t>hücreler</a:t>
            </a:r>
            <a:r>
              <a:rPr lang="en-US" sz="2200" dirty="0"/>
              <a:t>, </a:t>
            </a:r>
            <a:r>
              <a:rPr lang="en-US" sz="2200" dirty="0" err="1" smtClean="0"/>
              <a:t>korteks</a:t>
            </a:r>
            <a:r>
              <a:rPr lang="en-US" sz="2200" dirty="0" smtClean="0"/>
              <a:t> </a:t>
            </a:r>
            <a:r>
              <a:rPr lang="en-US" sz="2200" dirty="0" err="1"/>
              <a:t>oluşturmak</a:t>
            </a:r>
            <a:r>
              <a:rPr lang="en-US" sz="2200" dirty="0"/>
              <a:t> </a:t>
            </a:r>
            <a:r>
              <a:rPr lang="en-US" sz="2200" dirty="0" err="1"/>
              <a:t>için</a:t>
            </a:r>
            <a:r>
              <a:rPr lang="en-US" sz="2200" dirty="0"/>
              <a:t> </a:t>
            </a:r>
            <a:r>
              <a:rPr lang="en-US" sz="2200" dirty="0" err="1"/>
              <a:t>farklılaşır</a:t>
            </a:r>
            <a:endParaRPr lang="en-US" sz="2200" dirty="0"/>
          </a:p>
          <a:p>
            <a:r>
              <a:rPr lang="en-US" sz="2200" dirty="0" err="1"/>
              <a:t>Korteks</a:t>
            </a:r>
            <a:r>
              <a:rPr lang="en-US" sz="2200" dirty="0"/>
              <a:t>, </a:t>
            </a:r>
            <a:r>
              <a:rPr lang="en-US" sz="2200" dirty="0" err="1"/>
              <a:t>embriyonik</a:t>
            </a:r>
            <a:r>
              <a:rPr lang="en-US" sz="2200" dirty="0"/>
              <a:t> </a:t>
            </a:r>
            <a:r>
              <a:rPr lang="en-US" sz="2200" dirty="0" err="1"/>
              <a:t>gelişimin</a:t>
            </a:r>
            <a:r>
              <a:rPr lang="en-US" sz="2200" dirty="0"/>
              <a:t> </a:t>
            </a:r>
            <a:r>
              <a:rPr lang="en-US" sz="2200" dirty="0" err="1"/>
              <a:t>sonraki</a:t>
            </a:r>
            <a:r>
              <a:rPr lang="en-US" sz="2200" dirty="0"/>
              <a:t> </a:t>
            </a:r>
            <a:r>
              <a:rPr lang="en-US" sz="2200" dirty="0" err="1"/>
              <a:t>aşamalarında</a:t>
            </a:r>
            <a:r>
              <a:rPr lang="en-US" sz="2200" dirty="0"/>
              <a:t> </a:t>
            </a:r>
            <a:r>
              <a:rPr lang="en-US" sz="2200" dirty="0" err="1"/>
              <a:t>tüm</a:t>
            </a:r>
            <a:r>
              <a:rPr lang="en-US" sz="2200" dirty="0"/>
              <a:t> </a:t>
            </a:r>
            <a:r>
              <a:rPr lang="en-US" sz="2200" dirty="0" err="1"/>
              <a:t>medullayı</a:t>
            </a:r>
            <a:r>
              <a:rPr lang="en-US" sz="2200" dirty="0"/>
              <a:t> </a:t>
            </a:r>
            <a:r>
              <a:rPr lang="en-US" sz="2200" dirty="0" err="1"/>
              <a:t>yavaş</a:t>
            </a:r>
            <a:r>
              <a:rPr lang="en-US" sz="2200" dirty="0"/>
              <a:t> </a:t>
            </a:r>
            <a:r>
              <a:rPr lang="en-US" sz="2200" dirty="0" err="1"/>
              <a:t>yavaş</a:t>
            </a:r>
            <a:r>
              <a:rPr lang="en-US" sz="2200" dirty="0"/>
              <a:t> </a:t>
            </a:r>
            <a:r>
              <a:rPr lang="en-US" sz="2200" dirty="0" err="1"/>
              <a:t>içine</a:t>
            </a:r>
            <a:r>
              <a:rPr lang="en-US" sz="2200" dirty="0"/>
              <a:t> </a:t>
            </a:r>
            <a:r>
              <a:rPr lang="en-US" sz="2200" dirty="0" err="1"/>
              <a:t>alır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yutar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Doğumda</a:t>
            </a:r>
            <a:r>
              <a:rPr lang="en-US" sz="2200" dirty="0"/>
              <a:t>, </a:t>
            </a:r>
            <a:r>
              <a:rPr lang="en-US" sz="2200" dirty="0" err="1" smtClean="0"/>
              <a:t>boyutu</a:t>
            </a:r>
            <a:r>
              <a:rPr lang="en-US" sz="2200" dirty="0" smtClean="0"/>
              <a:t> </a:t>
            </a:r>
            <a:r>
              <a:rPr lang="en-US" sz="2200" dirty="0" err="1" smtClean="0"/>
              <a:t>böbreğin</a:t>
            </a:r>
            <a:r>
              <a:rPr lang="en-US" sz="2200" dirty="0" smtClean="0"/>
              <a:t> </a:t>
            </a:r>
            <a:r>
              <a:rPr lang="en-US" sz="2200" dirty="0" err="1"/>
              <a:t>kabaca</a:t>
            </a:r>
            <a:r>
              <a:rPr lang="en-US" sz="2200" dirty="0"/>
              <a:t> </a:t>
            </a:r>
            <a:r>
              <a:rPr lang="en-US" sz="2200" dirty="0" smtClean="0"/>
              <a:t>1/3 </a:t>
            </a:r>
            <a:r>
              <a:rPr lang="en-US" sz="2200" dirty="0" err="1" smtClean="0"/>
              <a:t>ü</a:t>
            </a:r>
            <a:r>
              <a:rPr lang="en-US" sz="2200" dirty="0" smtClean="0"/>
              <a:t> </a:t>
            </a:r>
            <a:r>
              <a:rPr lang="en-US" sz="2200" dirty="0" err="1" smtClean="0"/>
              <a:t>kadar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Yetişkinlikte</a:t>
            </a:r>
            <a:r>
              <a:rPr lang="en-US" sz="2200" dirty="0"/>
              <a:t> </a:t>
            </a:r>
            <a:r>
              <a:rPr lang="en-US" sz="2200" dirty="0" err="1" smtClean="0"/>
              <a:t>böbreğin</a:t>
            </a:r>
            <a:r>
              <a:rPr lang="en-US" sz="2200" dirty="0" smtClean="0"/>
              <a:t> 1/30 u </a:t>
            </a:r>
            <a:r>
              <a:rPr lang="en-US" sz="2200" dirty="0" err="1" smtClean="0"/>
              <a:t>kadar</a:t>
            </a:r>
            <a:endParaRPr lang="en-US" sz="2200" dirty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 descr="IMG_4337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" b="1233"/>
          <a:stretch/>
        </p:blipFill>
        <p:spPr>
          <a:xfrm>
            <a:off x="0" y="950676"/>
            <a:ext cx="9144000" cy="51464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56188" y="1243283"/>
            <a:ext cx="6868097" cy="4633704"/>
            <a:chOff x="1696343" y="1706454"/>
            <a:chExt cx="6868097" cy="4633704"/>
          </a:xfrm>
        </p:grpSpPr>
        <p:sp>
          <p:nvSpPr>
            <p:cNvPr id="8" name="TextBox 7"/>
            <p:cNvSpPr txBox="1"/>
            <p:nvPr/>
          </p:nvSpPr>
          <p:spPr>
            <a:xfrm>
              <a:off x="5116991" y="2818687"/>
              <a:ext cx="891328" cy="430887"/>
            </a:xfrm>
            <a:prstGeom prst="rect">
              <a:avLst/>
            </a:prstGeom>
            <a:solidFill>
              <a:srgbClr val="FEFEFE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/>
                <a:t>Çöliyak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gangliyon</a:t>
              </a:r>
              <a:endParaRPr lang="en-US" sz="11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696343" y="1706454"/>
              <a:ext cx="6868097" cy="4633704"/>
              <a:chOff x="1696343" y="1706454"/>
              <a:chExt cx="6868097" cy="46337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696343" y="4157201"/>
                <a:ext cx="891328" cy="261610"/>
              </a:xfrm>
              <a:prstGeom prst="rect">
                <a:avLst/>
              </a:prstGeom>
              <a:solidFill>
                <a:srgbClr val="FEFE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Spinal </a:t>
                </a:r>
                <a:r>
                  <a:rPr lang="en-US" sz="1100" dirty="0" err="1" smtClean="0"/>
                  <a:t>Kord</a:t>
                </a:r>
                <a:endParaRPr lang="en-US" sz="11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960930" y="4090806"/>
                <a:ext cx="891328" cy="430887"/>
              </a:xfrm>
              <a:prstGeom prst="rect">
                <a:avLst/>
              </a:prstGeom>
              <a:solidFill>
                <a:srgbClr val="FEFEFE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err="1" smtClean="0"/>
                  <a:t>Sempatik</a:t>
                </a:r>
                <a:r>
                  <a:rPr lang="en-US" sz="1100" dirty="0" smtClean="0"/>
                  <a:t> </a:t>
                </a:r>
                <a:r>
                  <a:rPr lang="en-US" sz="1100" dirty="0" err="1" smtClean="0"/>
                  <a:t>Trunkus</a:t>
                </a:r>
                <a:endParaRPr lang="en-US" sz="11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70436" y="2470986"/>
                <a:ext cx="1046555" cy="769441"/>
              </a:xfrm>
              <a:prstGeom prst="rect">
                <a:avLst/>
              </a:prstGeom>
              <a:solidFill>
                <a:srgbClr val="FEFEF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Büyük </a:t>
                </a:r>
                <a:r>
                  <a:rPr lang="en-US" sz="1100" dirty="0" err="1" smtClean="0"/>
                  <a:t>torasik</a:t>
                </a:r>
                <a:r>
                  <a:rPr lang="en-US" sz="1100" dirty="0" smtClean="0"/>
                  <a:t> </a:t>
                </a:r>
                <a:r>
                  <a:rPr lang="en-US" sz="1100" dirty="0" err="1" smtClean="0"/>
                  <a:t>splakik</a:t>
                </a:r>
                <a:r>
                  <a:rPr lang="en-US" sz="1100" dirty="0" smtClean="0"/>
                  <a:t> </a:t>
                </a:r>
                <a:r>
                  <a:rPr lang="en-US" sz="1100" dirty="0" err="1" smtClean="0"/>
                  <a:t>sinir</a:t>
                </a:r>
                <a:r>
                  <a:rPr lang="en-US" sz="1100" dirty="0" smtClean="0"/>
                  <a:t> (</a:t>
                </a:r>
                <a:r>
                  <a:rPr lang="en-US" sz="1100" dirty="0" err="1" smtClean="0"/>
                  <a:t>preganglionik</a:t>
                </a:r>
                <a:r>
                  <a:rPr lang="en-US" sz="1100" dirty="0" smtClean="0"/>
                  <a:t> </a:t>
                </a:r>
                <a:r>
                  <a:rPr lang="en-US" sz="1100" dirty="0" err="1" smtClean="0"/>
                  <a:t>lifler</a:t>
                </a:r>
                <a:r>
                  <a:rPr lang="en-US" sz="1100" dirty="0" smtClean="0"/>
                  <a:t>)</a:t>
                </a:r>
                <a:endParaRPr lang="en-US" sz="1100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981958" y="1706454"/>
                <a:ext cx="5582482" cy="4633704"/>
                <a:chOff x="2935310" y="1706454"/>
                <a:chExt cx="5582482" cy="463370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5007117" y="5300917"/>
                  <a:ext cx="1379844" cy="769441"/>
                </a:xfrm>
                <a:prstGeom prst="rect">
                  <a:avLst/>
                </a:prstGeom>
                <a:solidFill>
                  <a:srgbClr val="FEFEF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Medulla </a:t>
                  </a:r>
                  <a:r>
                    <a:rPr lang="en-US" sz="1100" dirty="0" err="1" smtClean="0"/>
                    <a:t>hücreleri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arasında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dallara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ayrılan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preganglionik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lifler</a:t>
                  </a:r>
                  <a:endParaRPr lang="en-US" sz="11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350406" y="6078548"/>
                  <a:ext cx="1028952" cy="261610"/>
                </a:xfrm>
                <a:prstGeom prst="rect">
                  <a:avLst/>
                </a:prstGeom>
                <a:solidFill>
                  <a:srgbClr val="FEFEFE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err="1" smtClean="0"/>
                    <a:t>Surrenal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Bez</a:t>
                  </a:r>
                  <a:endParaRPr lang="en-US" sz="11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20441" y="2242238"/>
                  <a:ext cx="734265" cy="261610"/>
                </a:xfrm>
                <a:prstGeom prst="rect">
                  <a:avLst/>
                </a:prstGeom>
                <a:solidFill>
                  <a:srgbClr val="FEFEFE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smtClean="0"/>
                    <a:t>Medulla</a:t>
                  </a:r>
                  <a:endParaRPr lang="en-US" sz="11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64882" y="2202653"/>
                  <a:ext cx="652910" cy="261610"/>
                </a:xfrm>
                <a:prstGeom prst="rect">
                  <a:avLst/>
                </a:prstGeom>
                <a:solidFill>
                  <a:srgbClr val="FEFEFE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err="1" smtClean="0"/>
                    <a:t>Korteks</a:t>
                  </a:r>
                  <a:endParaRPr lang="en-US" sz="11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967214" y="2535311"/>
                  <a:ext cx="1120747" cy="769441"/>
                </a:xfrm>
                <a:prstGeom prst="rect">
                  <a:avLst/>
                </a:prstGeom>
                <a:solidFill>
                  <a:srgbClr val="FEFEF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err="1" smtClean="0"/>
                    <a:t>Kan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damarları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ile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ilişkili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postgangliyonik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lifler</a:t>
                  </a:r>
                  <a:endParaRPr lang="en-US" sz="11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935310" y="1706454"/>
                  <a:ext cx="2007662" cy="430887"/>
                </a:xfrm>
                <a:prstGeom prst="rect">
                  <a:avLst/>
                </a:prstGeom>
                <a:solidFill>
                  <a:srgbClr val="FEFEFE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 err="1" smtClean="0"/>
                    <a:t>Gri</a:t>
                  </a:r>
                  <a:r>
                    <a:rPr lang="en-US" sz="1100" dirty="0" smtClean="0"/>
                    <a:t> </a:t>
                  </a:r>
                  <a:r>
                    <a:rPr lang="en-US" sz="1100" dirty="0" err="1" smtClean="0"/>
                    <a:t>cevherin</a:t>
                  </a:r>
                  <a:r>
                    <a:rPr lang="en-US" sz="1100" dirty="0" smtClean="0"/>
                    <a:t> lateral </a:t>
                  </a:r>
                  <a:r>
                    <a:rPr lang="en-US" sz="1100" dirty="0" err="1" smtClean="0"/>
                    <a:t>boynuzu</a:t>
                  </a:r>
                  <a:endParaRPr lang="en-US" sz="1100" dirty="0" smtClean="0"/>
                </a:p>
                <a:p>
                  <a:endParaRPr lang="en-US" sz="1100" dirty="0"/>
                </a:p>
              </p:txBody>
            </p:sp>
          </p:grpSp>
        </p:grpSp>
      </p:grpSp>
      <p:sp>
        <p:nvSpPr>
          <p:cNvPr id="19" name="TextBox 18"/>
          <p:cNvSpPr txBox="1"/>
          <p:nvPr/>
        </p:nvSpPr>
        <p:spPr>
          <a:xfrm>
            <a:off x="4924555" y="1469394"/>
            <a:ext cx="1836423" cy="430887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 </a:t>
            </a:r>
            <a:r>
              <a:rPr lang="en-US" sz="1100" dirty="0" smtClean="0"/>
              <a:t>  </a:t>
            </a:r>
          </a:p>
          <a:p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IMG_435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04" b="-463"/>
          <a:stretch/>
        </p:blipFill>
        <p:spPr>
          <a:xfrm>
            <a:off x="642081" y="-625549"/>
            <a:ext cx="8158272" cy="706519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Cerrahi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Bakış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95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Feokromositoma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çıkartılırken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(Adrenal </a:t>
            </a:r>
            <a:r>
              <a:rPr lang="en-US" sz="2400" dirty="0" err="1">
                <a:solidFill>
                  <a:srgbClr val="000000"/>
                </a:solidFill>
              </a:rPr>
              <a:t>medullanın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büyük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miktarlarda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katekolamin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üreten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kromafin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hücrelerine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dayanan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nöroendokrin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tümör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Organın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manipülasyonundan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önce</a:t>
            </a:r>
            <a:r>
              <a:rPr lang="en-US" sz="2400" dirty="0">
                <a:solidFill>
                  <a:srgbClr val="000000"/>
                </a:solidFill>
              </a:rPr>
              <a:t> adrenal venin </a:t>
            </a:r>
            <a:r>
              <a:rPr lang="en-US" sz="2400" dirty="0" err="1">
                <a:solidFill>
                  <a:srgbClr val="000000"/>
                </a:solidFill>
              </a:rPr>
              <a:t>bağlanması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çok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önemlidir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Ö</a:t>
            </a:r>
            <a:r>
              <a:rPr lang="en-US" sz="2400" dirty="0" err="1" smtClean="0">
                <a:solidFill>
                  <a:srgbClr val="000000"/>
                </a:solidFill>
              </a:rPr>
              <a:t>nce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adrenal </a:t>
            </a:r>
            <a:r>
              <a:rPr lang="en-US" sz="2400" dirty="0" err="1">
                <a:solidFill>
                  <a:srgbClr val="000000"/>
                </a:solidFill>
              </a:rPr>
              <a:t>ven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bağlanmazsa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feokromositoma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sistemik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dolaşıma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önemli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seviyelerde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katekolaminler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salabilir</a:t>
            </a:r>
            <a:r>
              <a:rPr lang="en-US" sz="2400" dirty="0">
                <a:solidFill>
                  <a:srgbClr val="000000"/>
                </a:solidFill>
              </a:rPr>
              <a:t>; </a:t>
            </a:r>
            <a:r>
              <a:rPr lang="en-US" sz="2400" dirty="0" err="1">
                <a:solidFill>
                  <a:srgbClr val="000000"/>
                </a:solidFill>
              </a:rPr>
              <a:t>bu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katekolamin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hücumuna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olarak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şiddetli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hipertansiyon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taşikardinin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hızlı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şekilde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başlamasına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neden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/>
              <a:t>olur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0253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7141"/>
            <a:ext cx="8229600" cy="539227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Ektopik</a:t>
            </a:r>
            <a:r>
              <a:rPr lang="en-US" sz="2400" b="1" dirty="0" smtClean="0"/>
              <a:t> adrenal </a:t>
            </a:r>
            <a:r>
              <a:rPr lang="en-US" sz="2400" b="1" dirty="0" err="1" smtClean="0"/>
              <a:t>doku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Adrenal </a:t>
            </a:r>
            <a:r>
              <a:rPr lang="en-US" sz="2400" dirty="0" err="1"/>
              <a:t>bezin</a:t>
            </a:r>
            <a:r>
              <a:rPr lang="en-US" sz="2400" dirty="0"/>
              <a:t> </a:t>
            </a:r>
            <a:r>
              <a:rPr lang="en-US" sz="2400" dirty="0" err="1"/>
              <a:t>cerrahi</a:t>
            </a:r>
            <a:r>
              <a:rPr lang="en-US" sz="2400" dirty="0"/>
              <a:t> </a:t>
            </a:r>
            <a:r>
              <a:rPr lang="en-US" sz="2400" dirty="0" err="1"/>
              <a:t>rezeksiyonu</a:t>
            </a:r>
            <a:r>
              <a:rPr lang="en-US" sz="2400" dirty="0"/>
              <a:t> </a:t>
            </a:r>
            <a:r>
              <a:rPr lang="en-US" sz="2400" dirty="0" err="1" smtClean="0"/>
              <a:t>yapılırken</a:t>
            </a:r>
            <a:r>
              <a:rPr lang="en-US" sz="2400" dirty="0" smtClean="0"/>
              <a:t>,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 smtClean="0"/>
              <a:t>olup</a:t>
            </a:r>
            <a:r>
              <a:rPr lang="en-US" sz="2400" dirty="0" smtClean="0"/>
              <a:t> </a:t>
            </a:r>
            <a:r>
              <a:rPr lang="en-US" sz="2400" dirty="0" err="1" smtClean="0"/>
              <a:t>olmadığı</a:t>
            </a:r>
            <a:r>
              <a:rPr lang="en-US" sz="2400" dirty="0" smtClean="0"/>
              <a:t> </a:t>
            </a:r>
            <a:r>
              <a:rPr lang="en-US" sz="2400" dirty="0" err="1" smtClean="0"/>
              <a:t>değerlendirilmelidir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Ektopik</a:t>
            </a:r>
            <a:r>
              <a:rPr lang="en-US" sz="2400" dirty="0" smtClean="0"/>
              <a:t> </a:t>
            </a:r>
            <a:r>
              <a:rPr lang="en-US" sz="2400" dirty="0" err="1"/>
              <a:t>kortikal</a:t>
            </a:r>
            <a:r>
              <a:rPr lang="en-US" sz="2400" dirty="0"/>
              <a:t> </a:t>
            </a:r>
            <a:r>
              <a:rPr lang="en-US" sz="2400" dirty="0" err="1"/>
              <a:t>doku</a:t>
            </a:r>
            <a:r>
              <a:rPr lang="en-US" sz="2400" dirty="0"/>
              <a:t> </a:t>
            </a:r>
            <a:r>
              <a:rPr lang="en-US" sz="2400" dirty="0" err="1"/>
              <a:t>genellikle</a:t>
            </a:r>
            <a:r>
              <a:rPr lang="en-US" sz="2400" dirty="0"/>
              <a:t> </a:t>
            </a:r>
            <a:r>
              <a:rPr lang="en-US" sz="2400" dirty="0" err="1"/>
              <a:t>böbreğe</a:t>
            </a:r>
            <a:r>
              <a:rPr lang="en-US" sz="2400" dirty="0"/>
              <a:t> </a:t>
            </a:r>
            <a:r>
              <a:rPr lang="en-US" sz="2400" dirty="0" err="1"/>
              <a:t>bitişik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pelviste</a:t>
            </a:r>
            <a:r>
              <a:rPr lang="en-US" sz="2400" dirty="0"/>
              <a:t> </a:t>
            </a:r>
            <a:r>
              <a:rPr lang="en-US" sz="2400" dirty="0" err="1"/>
              <a:t>bulunur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Ektopik</a:t>
            </a:r>
            <a:r>
              <a:rPr lang="en-US" sz="2400" dirty="0" smtClean="0"/>
              <a:t> </a:t>
            </a:r>
            <a:r>
              <a:rPr lang="en-US" sz="2400" dirty="0" err="1"/>
              <a:t>medüller</a:t>
            </a:r>
            <a:r>
              <a:rPr lang="en-US" sz="2400" dirty="0"/>
              <a:t> </a:t>
            </a:r>
            <a:r>
              <a:rPr lang="en-US" sz="2400" dirty="0" err="1"/>
              <a:t>doku</a:t>
            </a:r>
            <a:r>
              <a:rPr lang="en-US" sz="2400" dirty="0"/>
              <a:t>, </a:t>
            </a:r>
            <a:r>
              <a:rPr lang="en-US" sz="2400" dirty="0" err="1"/>
              <a:t>nöral</a:t>
            </a:r>
            <a:r>
              <a:rPr lang="en-US" sz="2400" dirty="0"/>
              <a:t> </a:t>
            </a:r>
            <a:r>
              <a:rPr lang="en-US" sz="2400" dirty="0" err="1"/>
              <a:t>krest</a:t>
            </a:r>
            <a:r>
              <a:rPr lang="en-US" sz="2400" dirty="0"/>
              <a:t> </a:t>
            </a:r>
            <a:r>
              <a:rPr lang="en-US" sz="2400" dirty="0" err="1"/>
              <a:t>hücrelerinin</a:t>
            </a:r>
            <a:r>
              <a:rPr lang="en-US" sz="2400" dirty="0"/>
              <a:t> </a:t>
            </a:r>
            <a:r>
              <a:rPr lang="en-US" sz="2400" dirty="0" err="1"/>
              <a:t>inen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alır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88" y="-696539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Adrenohepatik</a:t>
            </a:r>
            <a:r>
              <a:rPr lang="en-US" sz="2400" b="1" dirty="0" smtClean="0"/>
              <a:t> </a:t>
            </a:r>
            <a:r>
              <a:rPr lang="en-US" sz="2400" b="1" dirty="0" err="1"/>
              <a:t>füzyon</a:t>
            </a:r>
            <a:r>
              <a:rPr lang="en-US" sz="2400" b="1" dirty="0"/>
              <a:t> </a:t>
            </a:r>
          </a:p>
          <a:p>
            <a:r>
              <a:rPr lang="en-US" sz="2400" dirty="0" smtClean="0"/>
              <a:t>Adrenal </a:t>
            </a:r>
            <a:r>
              <a:rPr lang="en-US" sz="2400" dirty="0" err="1"/>
              <a:t>bez</a:t>
            </a:r>
            <a:r>
              <a:rPr lang="en-US" sz="2400" dirty="0"/>
              <a:t>, </a:t>
            </a:r>
            <a:r>
              <a:rPr lang="en-US" sz="2400" dirty="0" err="1" smtClean="0"/>
              <a:t>bazı</a:t>
            </a:r>
            <a:r>
              <a:rPr lang="en-US" sz="2400" dirty="0" smtClean="0"/>
              <a:t> </a:t>
            </a:r>
            <a:r>
              <a:rPr lang="en-US" sz="2400" dirty="0" err="1" smtClean="0"/>
              <a:t>hastalarda</a:t>
            </a:r>
            <a:r>
              <a:rPr lang="en-US" sz="2400" dirty="0" smtClean="0"/>
              <a:t> </a:t>
            </a:r>
            <a:r>
              <a:rPr lang="en-US" sz="2400" dirty="0" err="1" smtClean="0"/>
              <a:t>karaciğere</a:t>
            </a:r>
            <a:r>
              <a:rPr lang="en-US" sz="2400" dirty="0" smtClean="0"/>
              <a:t> </a:t>
            </a:r>
            <a:r>
              <a:rPr lang="en-US" sz="2400" dirty="0" err="1"/>
              <a:t>kaynaşabilir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Bu </a:t>
            </a:r>
            <a:r>
              <a:rPr lang="en-US" sz="2400" dirty="0" err="1" smtClean="0"/>
              <a:t>füzyon</a:t>
            </a:r>
            <a:r>
              <a:rPr lang="en-US" sz="2400" dirty="0" smtClean="0"/>
              <a:t> </a:t>
            </a:r>
            <a:r>
              <a:rPr lang="en-US" sz="2400" dirty="0" err="1" smtClean="0"/>
              <a:t>sağ</a:t>
            </a:r>
            <a:r>
              <a:rPr lang="en-US" sz="2400" dirty="0" smtClean="0"/>
              <a:t> </a:t>
            </a:r>
            <a:r>
              <a:rPr lang="en-US" sz="2400" dirty="0" err="1"/>
              <a:t>adrenalektomiyi</a:t>
            </a:r>
            <a:r>
              <a:rPr lang="en-US" sz="2400" dirty="0"/>
              <a:t> </a:t>
            </a:r>
            <a:r>
              <a:rPr lang="en-US" sz="2400" dirty="0" err="1" smtClean="0"/>
              <a:t>zorlaştırabilir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/>
              <a:t>A</a:t>
            </a:r>
            <a:r>
              <a:rPr lang="en-US" sz="2400" dirty="0" err="1" smtClean="0"/>
              <a:t>şırı</a:t>
            </a:r>
            <a:r>
              <a:rPr lang="en-US" sz="2400" dirty="0" smtClean="0"/>
              <a:t> </a:t>
            </a:r>
            <a:r>
              <a:rPr lang="en-US" sz="2400" dirty="0" err="1" smtClean="0"/>
              <a:t>kanamayı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/>
              <a:t>karaciğer</a:t>
            </a:r>
            <a:r>
              <a:rPr lang="en-US" sz="2400" dirty="0"/>
              <a:t> </a:t>
            </a:r>
            <a:r>
              <a:rPr lang="en-US" sz="2400" dirty="0" err="1"/>
              <a:t>hasarını</a:t>
            </a:r>
            <a:r>
              <a:rPr lang="en-US" sz="2400" dirty="0"/>
              <a:t> </a:t>
            </a:r>
            <a:r>
              <a:rPr lang="en-US" sz="2400" dirty="0" err="1"/>
              <a:t>önlemek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 smtClean="0"/>
              <a:t>hepatik</a:t>
            </a:r>
            <a:r>
              <a:rPr lang="en-US" sz="2400" dirty="0" smtClean="0"/>
              <a:t> </a:t>
            </a:r>
            <a:r>
              <a:rPr lang="en-US" sz="2400" dirty="0" err="1"/>
              <a:t>vasküler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 smtClean="0"/>
              <a:t>gerektirebilir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97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06" y="29328"/>
            <a:ext cx="8803062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Adrenal </a:t>
            </a:r>
            <a:r>
              <a:rPr lang="en-US" sz="3200" b="1" dirty="0" err="1" smtClean="0">
                <a:solidFill>
                  <a:srgbClr val="FF0000"/>
                </a:solidFill>
              </a:rPr>
              <a:t>tümörlerde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arteriyel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embolizasyon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376"/>
            <a:ext cx="8229600" cy="5227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</a:t>
            </a:r>
            <a:r>
              <a:rPr lang="en-US" sz="2400" dirty="0" err="1" smtClean="0"/>
              <a:t>errahi</a:t>
            </a:r>
            <a:r>
              <a:rPr lang="en-US" sz="2400" dirty="0" smtClean="0"/>
              <a:t> </a:t>
            </a:r>
            <a:r>
              <a:rPr lang="en-US" sz="2400" dirty="0" err="1"/>
              <a:t>endike</a:t>
            </a:r>
            <a:r>
              <a:rPr lang="en-US" sz="2400" dirty="0"/>
              <a:t> </a:t>
            </a:r>
            <a:r>
              <a:rPr lang="en-US" sz="2400" dirty="0" err="1"/>
              <a:t>olmadığında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güvensiz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 smtClean="0"/>
              <a:t>edildiğinde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Endikasyonlar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r>
              <a:rPr lang="en-US" sz="2400" dirty="0" err="1" smtClean="0"/>
              <a:t>Palyatif</a:t>
            </a:r>
            <a:r>
              <a:rPr lang="en-US" sz="2400" dirty="0" smtClean="0"/>
              <a:t> </a:t>
            </a:r>
            <a:r>
              <a:rPr lang="en-US" sz="2400" dirty="0" err="1"/>
              <a:t>ağrı</a:t>
            </a:r>
            <a:r>
              <a:rPr lang="en-US" sz="2400" dirty="0"/>
              <a:t> </a:t>
            </a:r>
            <a:r>
              <a:rPr lang="en-US" sz="2400" dirty="0" err="1" smtClean="0"/>
              <a:t>tedavisi</a:t>
            </a:r>
            <a:endParaRPr lang="en-US" sz="2400" dirty="0" smtClean="0"/>
          </a:p>
          <a:p>
            <a:r>
              <a:rPr lang="en-US" sz="2400" dirty="0" err="1"/>
              <a:t>A</a:t>
            </a:r>
            <a:r>
              <a:rPr lang="en-US" sz="2400" dirty="0" err="1" smtClean="0"/>
              <a:t>meliyattan</a:t>
            </a:r>
            <a:r>
              <a:rPr lang="en-US" sz="2400" dirty="0" smtClean="0"/>
              <a:t> </a:t>
            </a:r>
            <a:r>
              <a:rPr lang="en-US" sz="2400" dirty="0" err="1" smtClean="0"/>
              <a:t>kaçınan</a:t>
            </a:r>
            <a:r>
              <a:rPr lang="en-US" sz="2400" dirty="0" smtClean="0"/>
              <a:t> </a:t>
            </a:r>
            <a:r>
              <a:rPr lang="en-US" sz="2400" dirty="0" err="1" smtClean="0"/>
              <a:t>hastalar</a:t>
            </a:r>
            <a:endParaRPr lang="en-US" sz="2400" dirty="0" smtClean="0"/>
          </a:p>
          <a:p>
            <a:r>
              <a:rPr lang="en-US" sz="2400" dirty="0" err="1"/>
              <a:t>T</a:t>
            </a:r>
            <a:r>
              <a:rPr lang="en-US" sz="2400" dirty="0" err="1" smtClean="0"/>
              <a:t>ümör</a:t>
            </a:r>
            <a:r>
              <a:rPr lang="en-US" sz="2400" dirty="0" smtClean="0"/>
              <a:t> </a:t>
            </a:r>
            <a:r>
              <a:rPr lang="en-US" sz="2400" dirty="0" err="1" smtClean="0"/>
              <a:t>hacmini</a:t>
            </a:r>
            <a:r>
              <a:rPr lang="en-US" sz="2400" dirty="0" smtClean="0"/>
              <a:t> </a:t>
            </a:r>
            <a:r>
              <a:rPr lang="en-US" sz="2400" dirty="0" err="1" smtClean="0"/>
              <a:t>küçültme</a:t>
            </a:r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drenal </a:t>
            </a:r>
            <a:r>
              <a:rPr lang="en-US" sz="2400" dirty="0" err="1" smtClean="0"/>
              <a:t>kanamalar</a:t>
            </a:r>
            <a:endParaRPr lang="en-US" sz="2400" dirty="0" smtClean="0"/>
          </a:p>
          <a:p>
            <a:r>
              <a:rPr lang="en-US" sz="2400" dirty="0" err="1" smtClean="0"/>
              <a:t>Hiper</a:t>
            </a:r>
            <a:r>
              <a:rPr lang="en-US" sz="2400" dirty="0" err="1"/>
              <a:t>-fonksiyonel</a:t>
            </a:r>
            <a:r>
              <a:rPr lang="en-US" sz="2400" dirty="0"/>
              <a:t> adrenal </a:t>
            </a:r>
            <a:r>
              <a:rPr lang="en-US" sz="2400" dirty="0" err="1"/>
              <a:t>kitleleri</a:t>
            </a:r>
            <a:r>
              <a:rPr lang="en-US" sz="2400" dirty="0"/>
              <a:t> </a:t>
            </a:r>
            <a:r>
              <a:rPr lang="en-US" sz="2400" dirty="0" err="1"/>
              <a:t>içerir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4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8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Klinik </a:t>
            </a:r>
            <a:r>
              <a:rPr lang="en-US" sz="3200" b="1" dirty="0" err="1" smtClean="0">
                <a:solidFill>
                  <a:srgbClr val="FF0000"/>
                </a:solidFill>
              </a:rPr>
              <a:t>Önemi</a:t>
            </a:r>
            <a:r>
              <a:rPr lang="en-US" sz="3200" b="1" dirty="0" smtClean="0">
                <a:solidFill>
                  <a:srgbClr val="FF0000"/>
                </a:solidFill>
              </a:rPr>
              <a:t> 1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582"/>
            <a:ext cx="8229600" cy="5095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Adrenal </a:t>
            </a:r>
            <a:r>
              <a:rPr lang="en-AU" sz="2200" dirty="0" err="1"/>
              <a:t>korteks</a:t>
            </a:r>
            <a:r>
              <a:rPr lang="en-AU" sz="2200" dirty="0"/>
              <a:t>, </a:t>
            </a:r>
            <a:r>
              <a:rPr lang="en-AU" sz="2200" dirty="0" err="1" smtClean="0"/>
              <a:t>hormon</a:t>
            </a:r>
            <a:r>
              <a:rPr lang="en-AU" sz="2200" dirty="0" smtClean="0"/>
              <a:t> </a:t>
            </a:r>
            <a:r>
              <a:rPr lang="en-AU" sz="2200" dirty="0" err="1" smtClean="0"/>
              <a:t>sentezinde</a:t>
            </a:r>
            <a:r>
              <a:rPr lang="en-AU" sz="2200" dirty="0" smtClean="0"/>
              <a:t>  </a:t>
            </a:r>
            <a:r>
              <a:rPr lang="en-AU" sz="2200" dirty="0" err="1"/>
              <a:t>için</a:t>
            </a:r>
            <a:r>
              <a:rPr lang="en-AU" sz="2200" dirty="0"/>
              <a:t> </a:t>
            </a:r>
            <a:r>
              <a:rPr lang="en-AU" sz="2200" dirty="0" err="1"/>
              <a:t>önemli</a:t>
            </a:r>
            <a:r>
              <a:rPr lang="en-AU" sz="2200" dirty="0"/>
              <a:t> </a:t>
            </a:r>
            <a:r>
              <a:rPr lang="en-AU" sz="2200" dirty="0" err="1"/>
              <a:t>bir</a:t>
            </a:r>
            <a:r>
              <a:rPr lang="en-AU" sz="2200" dirty="0"/>
              <a:t> </a:t>
            </a:r>
            <a:r>
              <a:rPr lang="en-AU" sz="2200" dirty="0" err="1" smtClean="0"/>
              <a:t>prekürsör</a:t>
            </a:r>
            <a:r>
              <a:rPr lang="en-AU" sz="2200" dirty="0" smtClean="0"/>
              <a:t> </a:t>
            </a:r>
            <a:r>
              <a:rPr lang="en-AU" sz="2200" dirty="0" err="1" smtClean="0"/>
              <a:t>olarak</a:t>
            </a:r>
            <a:r>
              <a:rPr lang="en-AU" sz="2200" dirty="0" smtClean="0"/>
              <a:t> </a:t>
            </a:r>
            <a:r>
              <a:rPr lang="en-AU" sz="2200" dirty="0" err="1" smtClean="0"/>
              <a:t>kolesterolü</a:t>
            </a:r>
            <a:r>
              <a:rPr lang="en-AU" sz="2200" dirty="0" smtClean="0"/>
              <a:t> </a:t>
            </a:r>
            <a:r>
              <a:rPr lang="en-AU" sz="2200" dirty="0" err="1" smtClean="0"/>
              <a:t>kullanır</a:t>
            </a:r>
            <a:r>
              <a:rPr lang="en-AU" sz="2200" dirty="0" smtClean="0"/>
              <a:t>.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AU" sz="2200" b="1" dirty="0" err="1">
                <a:solidFill>
                  <a:srgbClr val="FF0000"/>
                </a:solidFill>
              </a:rPr>
              <a:t>Korteks</a:t>
            </a:r>
            <a:r>
              <a:rPr lang="en-AU" sz="2200" b="1" dirty="0">
                <a:solidFill>
                  <a:srgbClr val="FF0000"/>
                </a:solidFill>
              </a:rPr>
              <a:t> </a:t>
            </a:r>
            <a:r>
              <a:rPr lang="en-AU" sz="2200" b="1" dirty="0" err="1">
                <a:solidFill>
                  <a:srgbClr val="FF0000"/>
                </a:solidFill>
              </a:rPr>
              <a:t>bölgelerinin</a:t>
            </a:r>
            <a:r>
              <a:rPr lang="en-AU" sz="2200" b="1" dirty="0">
                <a:solidFill>
                  <a:srgbClr val="FF0000"/>
                </a:solidFill>
              </a:rPr>
              <a:t> </a:t>
            </a:r>
            <a:r>
              <a:rPr lang="en-AU" sz="2200" b="1" dirty="0" err="1">
                <a:solidFill>
                  <a:srgbClr val="FF0000"/>
                </a:solidFill>
              </a:rPr>
              <a:t>patolojik</a:t>
            </a:r>
            <a:r>
              <a:rPr lang="en-AU" sz="2200" b="1" dirty="0">
                <a:solidFill>
                  <a:srgbClr val="FF0000"/>
                </a:solidFill>
              </a:rPr>
              <a:t> </a:t>
            </a:r>
            <a:r>
              <a:rPr lang="en-AU" sz="2200" b="1" dirty="0" err="1">
                <a:solidFill>
                  <a:srgbClr val="FF0000"/>
                </a:solidFill>
              </a:rPr>
              <a:t>olayları</a:t>
            </a:r>
            <a:r>
              <a:rPr lang="en-AU" sz="2200" b="1" dirty="0">
                <a:solidFill>
                  <a:srgbClr val="FF0000"/>
                </a:solidFill>
              </a:rPr>
              <a:t> </a:t>
            </a:r>
            <a:r>
              <a:rPr lang="en-AU" sz="2200" b="1" dirty="0" err="1">
                <a:solidFill>
                  <a:srgbClr val="FF0000"/>
                </a:solidFill>
              </a:rPr>
              <a:t>aşağıdakilerle</a:t>
            </a:r>
            <a:r>
              <a:rPr lang="en-AU" sz="2200" b="1" dirty="0">
                <a:solidFill>
                  <a:srgbClr val="FF0000"/>
                </a:solidFill>
              </a:rPr>
              <a:t> </a:t>
            </a:r>
            <a:r>
              <a:rPr lang="en-AU" sz="2200" b="1" dirty="0" err="1">
                <a:solidFill>
                  <a:srgbClr val="FF0000"/>
                </a:solidFill>
              </a:rPr>
              <a:t>sonuçlanır</a:t>
            </a:r>
            <a:r>
              <a:rPr lang="en-AU" sz="22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sz="2200" b="1" dirty="0"/>
              <a:t>G</a:t>
            </a:r>
            <a:r>
              <a:rPr lang="en-AU" sz="2200" b="1" dirty="0" smtClean="0"/>
              <a:t>. Zona </a:t>
            </a:r>
            <a:r>
              <a:rPr lang="en-AU" sz="2200" b="1" dirty="0" err="1"/>
              <a:t>Glomerüloza</a:t>
            </a:r>
            <a:r>
              <a:rPr lang="en-AU" sz="2200" b="1" dirty="0"/>
              <a:t>: </a:t>
            </a:r>
            <a:endParaRPr lang="en-AU" sz="2200" b="1" dirty="0" smtClean="0"/>
          </a:p>
          <a:p>
            <a:r>
              <a:rPr lang="en-AU" sz="2200" dirty="0" smtClean="0"/>
              <a:t>Conn </a:t>
            </a:r>
            <a:r>
              <a:rPr lang="en-AU" sz="2200" dirty="0" err="1"/>
              <a:t>sendromu</a:t>
            </a:r>
            <a:r>
              <a:rPr lang="en-AU" sz="2200" dirty="0"/>
              <a:t>, renin-</a:t>
            </a:r>
            <a:r>
              <a:rPr lang="en-AU" sz="2200" dirty="0" err="1"/>
              <a:t>aldosteron</a:t>
            </a:r>
            <a:r>
              <a:rPr lang="en-AU" sz="2200" dirty="0"/>
              <a:t>-</a:t>
            </a:r>
            <a:r>
              <a:rPr lang="en-AU" sz="2200" dirty="0" err="1"/>
              <a:t>anjiyotensin</a:t>
            </a:r>
            <a:r>
              <a:rPr lang="en-AU" sz="2200" dirty="0"/>
              <a:t> </a:t>
            </a:r>
            <a:r>
              <a:rPr lang="en-AU" sz="2200" dirty="0" err="1"/>
              <a:t>sistemini</a:t>
            </a:r>
            <a:r>
              <a:rPr lang="en-AU" sz="2200" dirty="0"/>
              <a:t> (RAA) </a:t>
            </a:r>
            <a:r>
              <a:rPr lang="en-AU" sz="2200" dirty="0" err="1"/>
              <a:t>uyaran</a:t>
            </a:r>
            <a:r>
              <a:rPr lang="en-AU" sz="2200" dirty="0"/>
              <a:t> </a:t>
            </a:r>
            <a:r>
              <a:rPr lang="en-AU" sz="2200" dirty="0" err="1"/>
              <a:t>hiperaldosteronizm</a:t>
            </a:r>
            <a:r>
              <a:rPr lang="en-AU" sz="2200" dirty="0"/>
              <a:t> </a:t>
            </a:r>
            <a:r>
              <a:rPr lang="en-AU" sz="2200" dirty="0" err="1"/>
              <a:t>ile</a:t>
            </a:r>
            <a:r>
              <a:rPr lang="en-AU" sz="2200" dirty="0"/>
              <a:t> </a:t>
            </a:r>
            <a:r>
              <a:rPr lang="en-AU" sz="2200" dirty="0" err="1"/>
              <a:t>kendini</a:t>
            </a:r>
            <a:r>
              <a:rPr lang="en-AU" sz="2200" dirty="0"/>
              <a:t> </a:t>
            </a:r>
            <a:r>
              <a:rPr lang="en-AU" sz="2200" dirty="0" err="1"/>
              <a:t>gösterir</a:t>
            </a:r>
            <a:r>
              <a:rPr lang="en-AU" sz="2200" dirty="0"/>
              <a:t>. </a:t>
            </a:r>
            <a:endParaRPr lang="en-AU" sz="2200" dirty="0" smtClean="0"/>
          </a:p>
          <a:p>
            <a:r>
              <a:rPr lang="en-AU" sz="2200" dirty="0" smtClean="0"/>
              <a:t>Bu </a:t>
            </a:r>
            <a:r>
              <a:rPr lang="en-AU" sz="2200" dirty="0"/>
              <a:t>durum, </a:t>
            </a:r>
            <a:r>
              <a:rPr lang="en-AU" sz="2200" dirty="0" err="1"/>
              <a:t>tipik</a:t>
            </a:r>
            <a:r>
              <a:rPr lang="en-AU" sz="2200" dirty="0"/>
              <a:t> </a:t>
            </a:r>
            <a:r>
              <a:rPr lang="en-AU" sz="2200" dirty="0" err="1"/>
              <a:t>olarak</a:t>
            </a:r>
            <a:r>
              <a:rPr lang="en-AU" sz="2200" dirty="0"/>
              <a:t> </a:t>
            </a:r>
            <a:r>
              <a:rPr lang="en-AU" sz="2200" dirty="0" err="1"/>
              <a:t>kalıcı</a:t>
            </a:r>
            <a:r>
              <a:rPr lang="en-AU" sz="2200" dirty="0"/>
              <a:t> </a:t>
            </a:r>
            <a:r>
              <a:rPr lang="en-AU" sz="2200" dirty="0" err="1"/>
              <a:t>hipertansiyonu</a:t>
            </a:r>
            <a:r>
              <a:rPr lang="en-AU" sz="2200" dirty="0"/>
              <a:t> </a:t>
            </a:r>
            <a:r>
              <a:rPr lang="en-AU" sz="2200" dirty="0" err="1"/>
              <a:t>olan</a:t>
            </a:r>
            <a:r>
              <a:rPr lang="en-AU" sz="2200" dirty="0"/>
              <a:t> </a:t>
            </a:r>
            <a:r>
              <a:rPr lang="en-AU" sz="2200" dirty="0" err="1"/>
              <a:t>üç</a:t>
            </a:r>
            <a:r>
              <a:rPr lang="en-AU" sz="2200" dirty="0"/>
              <a:t> anti-</a:t>
            </a:r>
            <a:r>
              <a:rPr lang="en-AU" sz="2200" dirty="0" err="1"/>
              <a:t>hipertansif</a:t>
            </a:r>
            <a:r>
              <a:rPr lang="en-AU" sz="2200" dirty="0"/>
              <a:t> </a:t>
            </a:r>
            <a:r>
              <a:rPr lang="en-AU" sz="2200" dirty="0" err="1"/>
              <a:t>alan</a:t>
            </a:r>
            <a:r>
              <a:rPr lang="en-AU" sz="2200" dirty="0"/>
              <a:t> </a:t>
            </a:r>
            <a:r>
              <a:rPr lang="en-AU" sz="2200" dirty="0" err="1"/>
              <a:t>bir</a:t>
            </a:r>
            <a:r>
              <a:rPr lang="en-AU" sz="2200" dirty="0"/>
              <a:t> </a:t>
            </a:r>
            <a:r>
              <a:rPr lang="en-AU" sz="2200" dirty="0" err="1"/>
              <a:t>hastayla</a:t>
            </a:r>
            <a:r>
              <a:rPr lang="en-AU" sz="2200" dirty="0"/>
              <a:t> </a:t>
            </a:r>
            <a:r>
              <a:rPr lang="en-AU" sz="2200" dirty="0" err="1"/>
              <a:t>sonuçlanır</a:t>
            </a:r>
            <a:r>
              <a:rPr lang="en-AU" sz="2200" dirty="0" smtClean="0"/>
              <a:t>.</a:t>
            </a:r>
          </a:p>
          <a:p>
            <a:r>
              <a:rPr lang="en-AU" sz="2200" dirty="0" err="1" smtClean="0"/>
              <a:t>Laboratuvar</a:t>
            </a:r>
            <a:r>
              <a:rPr lang="en-AU" sz="2200" dirty="0" smtClean="0"/>
              <a:t> </a:t>
            </a:r>
            <a:r>
              <a:rPr lang="en-AU" sz="2200" dirty="0" err="1"/>
              <a:t>kimyası</a:t>
            </a:r>
            <a:r>
              <a:rPr lang="en-AU" sz="2200" dirty="0"/>
              <a:t> </a:t>
            </a:r>
            <a:r>
              <a:rPr lang="en-AU" sz="2200" dirty="0" err="1"/>
              <a:t>tipik</a:t>
            </a:r>
            <a:r>
              <a:rPr lang="en-AU" sz="2200" dirty="0"/>
              <a:t> </a:t>
            </a:r>
            <a:r>
              <a:rPr lang="en-AU" sz="2200" dirty="0" err="1"/>
              <a:t>olarak</a:t>
            </a:r>
            <a:r>
              <a:rPr lang="en-AU" sz="2200" dirty="0"/>
              <a:t> </a:t>
            </a:r>
            <a:r>
              <a:rPr lang="en-AU" sz="2200" dirty="0" err="1"/>
              <a:t>hipokalemi</a:t>
            </a:r>
            <a:r>
              <a:rPr lang="en-AU" sz="2200" dirty="0"/>
              <a:t> </a:t>
            </a:r>
            <a:r>
              <a:rPr lang="en-AU" sz="2200" dirty="0" err="1"/>
              <a:t>ve</a:t>
            </a:r>
            <a:r>
              <a:rPr lang="en-AU" sz="2200" dirty="0"/>
              <a:t> </a:t>
            </a:r>
            <a:r>
              <a:rPr lang="en-AU" sz="2200" dirty="0" err="1"/>
              <a:t>hafif</a:t>
            </a:r>
            <a:r>
              <a:rPr lang="en-AU" sz="2200" dirty="0"/>
              <a:t> </a:t>
            </a:r>
            <a:r>
              <a:rPr lang="en-AU" sz="2200" dirty="0" err="1"/>
              <a:t>hipernatremiyi</a:t>
            </a:r>
            <a:r>
              <a:rPr lang="en-AU" sz="2200" dirty="0"/>
              <a:t> </a:t>
            </a:r>
            <a:r>
              <a:rPr lang="en-AU" sz="2200" dirty="0" err="1"/>
              <a:t>gösterir</a:t>
            </a:r>
            <a:r>
              <a:rPr lang="en-AU" sz="2200" dirty="0"/>
              <a:t>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9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31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Klinik </a:t>
            </a:r>
            <a:r>
              <a:rPr lang="en-US" sz="3200" b="1" dirty="0" err="1">
                <a:solidFill>
                  <a:srgbClr val="FF0000"/>
                </a:solidFill>
              </a:rPr>
              <a:t>Önemi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b="1" dirty="0"/>
              <a:t>F</a:t>
            </a:r>
            <a:r>
              <a:rPr lang="en-AU" sz="2200" b="1" dirty="0" smtClean="0"/>
              <a:t>. Zona </a:t>
            </a:r>
            <a:r>
              <a:rPr lang="en-AU" sz="2200" b="1" dirty="0" err="1"/>
              <a:t>Fasiculata</a:t>
            </a:r>
            <a:r>
              <a:rPr lang="en-AU" sz="2200" b="1" dirty="0"/>
              <a:t>: </a:t>
            </a:r>
            <a:endParaRPr lang="en-AU" sz="2200" b="1" dirty="0" smtClean="0"/>
          </a:p>
          <a:p>
            <a:r>
              <a:rPr lang="en-AU" sz="2200" dirty="0" smtClean="0"/>
              <a:t>Cushing </a:t>
            </a:r>
            <a:r>
              <a:rPr lang="en-AU" sz="2200" dirty="0" err="1" smtClean="0"/>
              <a:t>hastalığı</a:t>
            </a:r>
            <a:endParaRPr lang="en-AU" sz="2200" dirty="0" smtClean="0"/>
          </a:p>
          <a:p>
            <a:r>
              <a:rPr lang="en-AU" sz="2200" dirty="0" err="1"/>
              <a:t>Y</a:t>
            </a:r>
            <a:r>
              <a:rPr lang="en-AU" sz="2200" dirty="0" err="1" smtClean="0"/>
              <a:t>üksek</a:t>
            </a:r>
            <a:r>
              <a:rPr lang="en-AU" sz="2200" dirty="0" smtClean="0"/>
              <a:t> </a:t>
            </a:r>
            <a:r>
              <a:rPr lang="en-AU" sz="2200" dirty="0" err="1"/>
              <a:t>kortizol</a:t>
            </a:r>
            <a:r>
              <a:rPr lang="en-AU" sz="2200" dirty="0"/>
              <a:t> </a:t>
            </a:r>
            <a:r>
              <a:rPr lang="en-AU" sz="2200" dirty="0" err="1"/>
              <a:t>seviyeleri</a:t>
            </a:r>
            <a:r>
              <a:rPr lang="en-AU" sz="2200" dirty="0"/>
              <a:t> </a:t>
            </a:r>
            <a:r>
              <a:rPr lang="en-AU" sz="2200" dirty="0" err="1"/>
              <a:t>ile</a:t>
            </a:r>
            <a:r>
              <a:rPr lang="en-AU" sz="2200" dirty="0"/>
              <a:t> </a:t>
            </a:r>
            <a:endParaRPr lang="en-AU" sz="2200" dirty="0" smtClean="0"/>
          </a:p>
          <a:p>
            <a:r>
              <a:rPr lang="en-AU" sz="2200" dirty="0" err="1"/>
              <a:t>B</a:t>
            </a:r>
            <a:r>
              <a:rPr lang="en-AU" sz="2200" dirty="0" err="1" smtClean="0"/>
              <a:t>elirgin</a:t>
            </a:r>
            <a:r>
              <a:rPr lang="en-AU" sz="2200" dirty="0" smtClean="0"/>
              <a:t> </a:t>
            </a:r>
            <a:r>
              <a:rPr lang="en-AU" sz="2200" dirty="0" err="1"/>
              <a:t>merkezi</a:t>
            </a:r>
            <a:r>
              <a:rPr lang="en-AU" sz="2200" dirty="0"/>
              <a:t> </a:t>
            </a:r>
            <a:r>
              <a:rPr lang="en-AU" sz="2200" dirty="0" err="1"/>
              <a:t>obezite</a:t>
            </a:r>
            <a:r>
              <a:rPr lang="en-AU" sz="2200" dirty="0" smtClean="0"/>
              <a:t>,</a:t>
            </a:r>
          </a:p>
          <a:p>
            <a:r>
              <a:rPr lang="en-AU" sz="2200" dirty="0" err="1" smtClean="0"/>
              <a:t>Ensede</a:t>
            </a:r>
            <a:r>
              <a:rPr lang="en-AU" sz="2200" dirty="0" smtClean="0"/>
              <a:t> </a:t>
            </a:r>
            <a:r>
              <a:rPr lang="en-AU" sz="2200" dirty="0" err="1"/>
              <a:t>manda</a:t>
            </a:r>
            <a:r>
              <a:rPr lang="en-AU" sz="2200" dirty="0"/>
              <a:t> </a:t>
            </a:r>
            <a:r>
              <a:rPr lang="en-AU" sz="2200" dirty="0" err="1"/>
              <a:t>hörgücü</a:t>
            </a:r>
            <a:r>
              <a:rPr lang="en-AU" sz="2200" dirty="0"/>
              <a:t> </a:t>
            </a:r>
          </a:p>
          <a:p>
            <a:r>
              <a:rPr lang="en-AU" sz="2200" dirty="0" err="1" smtClean="0"/>
              <a:t>Hiperglisemi</a:t>
            </a:r>
            <a:r>
              <a:rPr lang="en-AU" sz="2200" dirty="0" smtClean="0"/>
              <a:t> </a:t>
            </a:r>
            <a:endParaRPr lang="en-AU" sz="2200" dirty="0"/>
          </a:p>
          <a:p>
            <a:r>
              <a:rPr lang="en-AU" sz="2200" dirty="0" err="1" smtClean="0"/>
              <a:t>karın</a:t>
            </a:r>
            <a:r>
              <a:rPr lang="en-AU" sz="2200" dirty="0" smtClean="0"/>
              <a:t> </a:t>
            </a:r>
            <a:r>
              <a:rPr lang="en-AU" sz="2200" dirty="0" err="1" smtClean="0"/>
              <a:t>çizgileri</a:t>
            </a:r>
            <a:r>
              <a:rPr lang="en-AU" sz="2200" dirty="0"/>
              <a:t> </a:t>
            </a:r>
            <a:r>
              <a:rPr lang="en-AU" sz="2200" dirty="0" err="1" smtClean="0"/>
              <a:t>ve</a:t>
            </a:r>
            <a:r>
              <a:rPr lang="en-AU" sz="2200" dirty="0" smtClean="0"/>
              <a:t> </a:t>
            </a:r>
            <a:r>
              <a:rPr lang="en-AU" sz="2200" dirty="0" err="1" smtClean="0"/>
              <a:t>zayıf</a:t>
            </a:r>
            <a:r>
              <a:rPr lang="en-AU" sz="2200" dirty="0" smtClean="0"/>
              <a:t> </a:t>
            </a:r>
            <a:r>
              <a:rPr lang="en-AU" sz="2200" dirty="0" err="1" smtClean="0"/>
              <a:t>yara</a:t>
            </a:r>
            <a:r>
              <a:rPr lang="en-AU" sz="2200" dirty="0" smtClean="0"/>
              <a:t> </a:t>
            </a:r>
            <a:r>
              <a:rPr lang="en-AU" sz="2200" dirty="0" err="1" smtClean="0"/>
              <a:t>iyileşmesi</a:t>
            </a:r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AU" sz="2200" b="1" dirty="0"/>
              <a:t>R. Zona </a:t>
            </a:r>
            <a:r>
              <a:rPr lang="en-AU" sz="2200" b="1" dirty="0" err="1"/>
              <a:t>Reticularis</a:t>
            </a:r>
            <a:endParaRPr lang="en-AU" sz="2200" b="1" dirty="0"/>
          </a:p>
          <a:p>
            <a:pPr>
              <a:lnSpc>
                <a:spcPct val="110000"/>
              </a:lnSpc>
            </a:pPr>
            <a:r>
              <a:rPr lang="en-AU" sz="2200" dirty="0" err="1"/>
              <a:t>Erken</a:t>
            </a:r>
            <a:r>
              <a:rPr lang="en-AU" sz="2200" dirty="0"/>
              <a:t> </a:t>
            </a:r>
            <a:r>
              <a:rPr lang="en-AU" sz="2200" dirty="0" err="1"/>
              <a:t>puberte</a:t>
            </a:r>
            <a:r>
              <a:rPr lang="en-AU" sz="2200" dirty="0"/>
              <a:t>, </a:t>
            </a:r>
          </a:p>
          <a:p>
            <a:pPr>
              <a:lnSpc>
                <a:spcPct val="110000"/>
              </a:lnSpc>
            </a:pPr>
            <a:r>
              <a:rPr lang="en-AU" sz="2200" dirty="0" err="1"/>
              <a:t>Erkeklerde</a:t>
            </a:r>
            <a:r>
              <a:rPr lang="en-AU" sz="2200" dirty="0"/>
              <a:t> </a:t>
            </a:r>
            <a:r>
              <a:rPr lang="en-AU" sz="2200" dirty="0" err="1"/>
              <a:t>erken</a:t>
            </a:r>
            <a:r>
              <a:rPr lang="en-AU" sz="2200" dirty="0"/>
              <a:t> </a:t>
            </a:r>
            <a:r>
              <a:rPr lang="en-AU" sz="2200" dirty="0" err="1"/>
              <a:t>puberte</a:t>
            </a:r>
            <a:r>
              <a:rPr lang="en-AU" sz="2200" dirty="0"/>
              <a:t> </a:t>
            </a:r>
            <a:r>
              <a:rPr lang="en-AU" sz="2200" dirty="0" err="1"/>
              <a:t>veya</a:t>
            </a:r>
            <a:r>
              <a:rPr lang="en-AU" sz="2200" dirty="0"/>
              <a:t> </a:t>
            </a:r>
            <a:r>
              <a:rPr lang="en-AU" sz="2200" dirty="0" err="1"/>
              <a:t>genç</a:t>
            </a:r>
            <a:r>
              <a:rPr lang="en-AU" sz="2200" dirty="0"/>
              <a:t> </a:t>
            </a:r>
            <a:r>
              <a:rPr lang="en-AU" sz="2200" dirty="0" err="1"/>
              <a:t>kadınlarda</a:t>
            </a:r>
            <a:r>
              <a:rPr lang="en-AU" sz="2200" dirty="0"/>
              <a:t> </a:t>
            </a:r>
            <a:r>
              <a:rPr lang="en-AU" sz="2200" dirty="0" err="1"/>
              <a:t>androjenik</a:t>
            </a:r>
            <a:r>
              <a:rPr lang="en-AU" sz="2200" dirty="0"/>
              <a:t> </a:t>
            </a:r>
            <a:r>
              <a:rPr lang="en-AU" sz="2200" dirty="0" err="1"/>
              <a:t>özelliklerle</a:t>
            </a:r>
            <a:r>
              <a:rPr lang="en-AU" sz="2200" dirty="0"/>
              <a:t> </a:t>
            </a:r>
            <a:r>
              <a:rPr lang="en-AU" sz="2200" dirty="0" err="1"/>
              <a:t>virilizasyon</a:t>
            </a:r>
            <a:endParaRPr lang="en-US" sz="22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67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Klinik </a:t>
            </a:r>
            <a:r>
              <a:rPr lang="en-US" sz="3200" b="1" dirty="0" err="1">
                <a:solidFill>
                  <a:srgbClr val="FF0000"/>
                </a:solidFill>
              </a:rPr>
              <a:t>Önemi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219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AU" sz="3100" b="1" dirty="0" smtClean="0"/>
              <a:t>M. Adrenal medulla</a:t>
            </a:r>
          </a:p>
          <a:p>
            <a:pPr>
              <a:lnSpc>
                <a:spcPct val="130000"/>
              </a:lnSpc>
            </a:pPr>
            <a:r>
              <a:rPr lang="en-AU" sz="3100" dirty="0" err="1"/>
              <a:t>K</a:t>
            </a:r>
            <a:r>
              <a:rPr lang="en-AU" sz="3100" dirty="0" err="1" smtClean="0"/>
              <a:t>romaffin</a:t>
            </a:r>
            <a:r>
              <a:rPr lang="en-AU" sz="3100" dirty="0" smtClean="0"/>
              <a:t> </a:t>
            </a:r>
            <a:r>
              <a:rPr lang="en-AU" sz="3100" dirty="0" err="1"/>
              <a:t>hücreleri</a:t>
            </a:r>
            <a:r>
              <a:rPr lang="en-AU" sz="3100" dirty="0"/>
              <a:t> </a:t>
            </a:r>
            <a:r>
              <a:rPr lang="en-AU" sz="3100" dirty="0" err="1"/>
              <a:t>olarak</a:t>
            </a:r>
            <a:r>
              <a:rPr lang="en-AU" sz="3100" dirty="0"/>
              <a:t> </a:t>
            </a:r>
            <a:r>
              <a:rPr lang="en-AU" sz="3100" dirty="0" err="1"/>
              <a:t>bilinen</a:t>
            </a:r>
            <a:r>
              <a:rPr lang="en-AU" sz="3100" dirty="0"/>
              <a:t> </a:t>
            </a:r>
            <a:r>
              <a:rPr lang="en-AU" sz="3100" dirty="0" err="1"/>
              <a:t>özel</a:t>
            </a:r>
            <a:r>
              <a:rPr lang="en-AU" sz="3100" dirty="0"/>
              <a:t> </a:t>
            </a:r>
            <a:r>
              <a:rPr lang="en-AU" sz="3100" dirty="0" err="1"/>
              <a:t>hücreler</a:t>
            </a:r>
            <a:r>
              <a:rPr lang="en-AU" sz="3100" dirty="0"/>
              <a:t> </a:t>
            </a:r>
            <a:r>
              <a:rPr lang="en-AU" sz="3100" dirty="0" err="1"/>
              <a:t>içerir</a:t>
            </a:r>
            <a:r>
              <a:rPr lang="en-AU" sz="3100" dirty="0"/>
              <a:t>. Bu </a:t>
            </a:r>
            <a:r>
              <a:rPr lang="en-AU" sz="3100" dirty="0" err="1"/>
              <a:t>hücreler</a:t>
            </a:r>
            <a:r>
              <a:rPr lang="en-AU" sz="3100" dirty="0"/>
              <a:t> </a:t>
            </a:r>
            <a:r>
              <a:rPr lang="en-AU" sz="3100" dirty="0" err="1"/>
              <a:t>kan</a:t>
            </a:r>
            <a:r>
              <a:rPr lang="en-AU" sz="3100" dirty="0"/>
              <a:t> </a:t>
            </a:r>
            <a:r>
              <a:rPr lang="en-AU" sz="3100" dirty="0" err="1"/>
              <a:t>damarlarının</a:t>
            </a:r>
            <a:r>
              <a:rPr lang="en-AU" sz="3100" dirty="0"/>
              <a:t> </a:t>
            </a:r>
            <a:r>
              <a:rPr lang="en-AU" sz="3100" dirty="0" err="1"/>
              <a:t>çevresinde</a:t>
            </a:r>
            <a:r>
              <a:rPr lang="en-AU" sz="3100" dirty="0"/>
              <a:t> </a:t>
            </a:r>
            <a:r>
              <a:rPr lang="en-AU" sz="3100" dirty="0" err="1"/>
              <a:t>küçük</a:t>
            </a:r>
            <a:r>
              <a:rPr lang="en-AU" sz="3100" dirty="0"/>
              <a:t> </a:t>
            </a:r>
            <a:r>
              <a:rPr lang="en-AU" sz="3100" dirty="0" err="1"/>
              <a:t>kümeler</a:t>
            </a:r>
            <a:r>
              <a:rPr lang="en-AU" sz="3100" dirty="0"/>
              <a:t> </a:t>
            </a:r>
            <a:r>
              <a:rPr lang="en-AU" sz="3100" dirty="0" err="1"/>
              <a:t>halinde</a:t>
            </a:r>
            <a:r>
              <a:rPr lang="en-AU" sz="3100" dirty="0"/>
              <a:t> </a:t>
            </a:r>
            <a:r>
              <a:rPr lang="en-AU" sz="3100" dirty="0" err="1"/>
              <a:t>toplanır</a:t>
            </a:r>
            <a:r>
              <a:rPr lang="en-AU" sz="3100" dirty="0"/>
              <a:t>. </a:t>
            </a:r>
            <a:endParaRPr lang="en-AU" sz="3100" dirty="0" smtClean="0"/>
          </a:p>
          <a:p>
            <a:pPr>
              <a:lnSpc>
                <a:spcPct val="130000"/>
              </a:lnSpc>
            </a:pPr>
            <a:r>
              <a:rPr lang="en-AU" sz="3100" dirty="0" err="1"/>
              <a:t>K</a:t>
            </a:r>
            <a:r>
              <a:rPr lang="en-AU" sz="3100" dirty="0" err="1" smtClean="0"/>
              <a:t>romafin</a:t>
            </a:r>
            <a:r>
              <a:rPr lang="en-AU" sz="3100" dirty="0" smtClean="0"/>
              <a:t> </a:t>
            </a:r>
            <a:r>
              <a:rPr lang="en-AU" sz="3100" dirty="0" err="1"/>
              <a:t>hücreler</a:t>
            </a:r>
            <a:r>
              <a:rPr lang="en-AU" sz="3100" dirty="0"/>
              <a:t> </a:t>
            </a:r>
            <a:r>
              <a:rPr lang="en-AU" sz="3100" dirty="0" err="1"/>
              <a:t>epinefrin</a:t>
            </a:r>
            <a:r>
              <a:rPr lang="en-AU" sz="3100" dirty="0"/>
              <a:t> </a:t>
            </a:r>
            <a:r>
              <a:rPr lang="en-AU" sz="3100" dirty="0" err="1"/>
              <a:t>ve</a:t>
            </a:r>
            <a:r>
              <a:rPr lang="en-AU" sz="3100" dirty="0"/>
              <a:t> </a:t>
            </a:r>
            <a:r>
              <a:rPr lang="en-AU" sz="3100" dirty="0" err="1"/>
              <a:t>norepinefrin</a:t>
            </a:r>
            <a:r>
              <a:rPr lang="en-AU" sz="3100" dirty="0"/>
              <a:t> </a:t>
            </a:r>
            <a:r>
              <a:rPr lang="en-AU" sz="3100" dirty="0" err="1" smtClean="0"/>
              <a:t>sentezler</a:t>
            </a:r>
            <a:endParaRPr lang="en-AU" sz="3100" dirty="0"/>
          </a:p>
          <a:p>
            <a:pPr>
              <a:lnSpc>
                <a:spcPct val="130000"/>
              </a:lnSpc>
            </a:pPr>
            <a:r>
              <a:rPr lang="en-AU" sz="3100" dirty="0" smtClean="0"/>
              <a:t>Bu </a:t>
            </a:r>
            <a:r>
              <a:rPr lang="en-AU" sz="3100" dirty="0" err="1"/>
              <a:t>sempatik</a:t>
            </a:r>
            <a:r>
              <a:rPr lang="en-AU" sz="3100" dirty="0"/>
              <a:t> </a:t>
            </a:r>
            <a:r>
              <a:rPr lang="en-AU" sz="3100" dirty="0" err="1"/>
              <a:t>hormonlar</a:t>
            </a:r>
            <a:r>
              <a:rPr lang="en-AU" sz="3100" dirty="0"/>
              <a:t>, "</a:t>
            </a:r>
            <a:r>
              <a:rPr lang="en-AU" sz="3100" dirty="0" err="1"/>
              <a:t>savaş</a:t>
            </a:r>
            <a:r>
              <a:rPr lang="en-AU" sz="3100" dirty="0"/>
              <a:t> </a:t>
            </a:r>
            <a:r>
              <a:rPr lang="en-AU" sz="3100" dirty="0" err="1"/>
              <a:t>ya</a:t>
            </a:r>
            <a:r>
              <a:rPr lang="en-AU" sz="3100" dirty="0"/>
              <a:t> da </a:t>
            </a:r>
            <a:r>
              <a:rPr lang="en-AU" sz="3100" dirty="0" err="1"/>
              <a:t>kaç</a:t>
            </a:r>
            <a:r>
              <a:rPr lang="en-AU" sz="3100" dirty="0"/>
              <a:t>" </a:t>
            </a:r>
            <a:r>
              <a:rPr lang="en-AU" sz="3100" dirty="0" err="1"/>
              <a:t>tepkisinde</a:t>
            </a:r>
            <a:r>
              <a:rPr lang="en-AU" sz="3100" dirty="0"/>
              <a:t> </a:t>
            </a:r>
            <a:r>
              <a:rPr lang="en-AU" sz="3100" dirty="0" err="1"/>
              <a:t>rol</a:t>
            </a:r>
            <a:r>
              <a:rPr lang="en-AU" sz="3100" dirty="0"/>
              <a:t> </a:t>
            </a:r>
            <a:r>
              <a:rPr lang="en-AU" sz="3100" dirty="0" err="1" smtClean="0"/>
              <a:t>oynarlar</a:t>
            </a:r>
            <a:r>
              <a:rPr lang="en-AU" sz="3100" dirty="0" smtClean="0"/>
              <a:t>, </a:t>
            </a:r>
          </a:p>
          <a:p>
            <a:pPr>
              <a:lnSpc>
                <a:spcPct val="130000"/>
              </a:lnSpc>
            </a:pPr>
            <a:r>
              <a:rPr lang="en-AU" sz="3100" dirty="0" err="1"/>
              <a:t>K</a:t>
            </a:r>
            <a:r>
              <a:rPr lang="en-AU" sz="3100" dirty="0" err="1" smtClean="0"/>
              <a:t>alp</a:t>
            </a:r>
            <a:r>
              <a:rPr lang="en-AU" sz="3100" dirty="0" smtClean="0"/>
              <a:t> </a:t>
            </a:r>
            <a:r>
              <a:rPr lang="en-AU" sz="3100" dirty="0" err="1"/>
              <a:t>atış</a:t>
            </a:r>
            <a:r>
              <a:rPr lang="en-AU" sz="3100" dirty="0"/>
              <a:t> </a:t>
            </a:r>
            <a:r>
              <a:rPr lang="en-AU" sz="3100" dirty="0" err="1"/>
              <a:t>hızını</a:t>
            </a:r>
            <a:r>
              <a:rPr lang="en-AU" sz="3100" dirty="0"/>
              <a:t> </a:t>
            </a:r>
            <a:r>
              <a:rPr lang="en-AU" sz="3100" dirty="0" err="1" smtClean="0"/>
              <a:t>artırmak</a:t>
            </a:r>
            <a:endParaRPr lang="en-AU" sz="3100" dirty="0"/>
          </a:p>
          <a:p>
            <a:pPr>
              <a:lnSpc>
                <a:spcPct val="130000"/>
              </a:lnSpc>
            </a:pPr>
            <a:r>
              <a:rPr lang="en-AU" sz="3100" dirty="0" err="1" smtClean="0"/>
              <a:t>Kalbin</a:t>
            </a:r>
            <a:r>
              <a:rPr lang="en-AU" sz="3100" dirty="0" smtClean="0"/>
              <a:t> </a:t>
            </a:r>
            <a:r>
              <a:rPr lang="en-AU" sz="3100" dirty="0" err="1"/>
              <a:t>kasılma</a:t>
            </a:r>
            <a:r>
              <a:rPr lang="en-AU" sz="3100" dirty="0"/>
              <a:t> </a:t>
            </a:r>
            <a:r>
              <a:rPr lang="en-AU" sz="3100" dirty="0" err="1" smtClean="0"/>
              <a:t>gücünü</a:t>
            </a:r>
            <a:r>
              <a:rPr lang="en-AU" sz="3100" dirty="0" smtClean="0"/>
              <a:t> </a:t>
            </a:r>
            <a:r>
              <a:rPr lang="en-AU" sz="3100" dirty="0" err="1" smtClean="0"/>
              <a:t>artırmak</a:t>
            </a:r>
            <a:endParaRPr lang="en-AU" sz="3100" dirty="0" smtClean="0"/>
          </a:p>
          <a:p>
            <a:pPr>
              <a:lnSpc>
                <a:spcPct val="130000"/>
              </a:lnSpc>
            </a:pPr>
            <a:r>
              <a:rPr lang="en-AU" sz="3100" dirty="0" err="1"/>
              <a:t>M</a:t>
            </a:r>
            <a:r>
              <a:rPr lang="en-AU" sz="3100" dirty="0" err="1" smtClean="0"/>
              <a:t>etabolik</a:t>
            </a:r>
            <a:r>
              <a:rPr lang="en-AU" sz="3100" dirty="0" smtClean="0"/>
              <a:t> </a:t>
            </a:r>
            <a:r>
              <a:rPr lang="en-AU" sz="3100" dirty="0" err="1"/>
              <a:t>hızı</a:t>
            </a:r>
            <a:r>
              <a:rPr lang="en-AU" sz="3100" dirty="0"/>
              <a:t> </a:t>
            </a:r>
            <a:r>
              <a:rPr lang="en-AU" sz="3100" dirty="0" err="1" smtClean="0"/>
              <a:t>artıtmak</a:t>
            </a:r>
            <a:endParaRPr lang="en-AU" sz="3100" dirty="0" smtClean="0"/>
          </a:p>
          <a:p>
            <a:pPr>
              <a:lnSpc>
                <a:spcPct val="130000"/>
              </a:lnSpc>
            </a:pPr>
            <a:r>
              <a:rPr lang="en-AU" sz="3100" dirty="0" err="1"/>
              <a:t>B</a:t>
            </a:r>
            <a:r>
              <a:rPr lang="en-AU" sz="3100" dirty="0" err="1" smtClean="0"/>
              <a:t>ilişsel</a:t>
            </a:r>
            <a:r>
              <a:rPr lang="en-AU" sz="3100" dirty="0" smtClean="0"/>
              <a:t> </a:t>
            </a:r>
            <a:r>
              <a:rPr lang="en-AU" sz="3100" dirty="0" err="1" smtClean="0"/>
              <a:t>farkındalık</a:t>
            </a:r>
            <a:endParaRPr lang="en-AU" sz="3100" dirty="0" smtClean="0"/>
          </a:p>
          <a:p>
            <a:pPr>
              <a:lnSpc>
                <a:spcPct val="130000"/>
              </a:lnSpc>
            </a:pPr>
            <a:endParaRPr lang="en-US" sz="3100" dirty="0"/>
          </a:p>
          <a:p>
            <a:pPr>
              <a:lnSpc>
                <a:spcPct val="130000"/>
              </a:lnSpc>
            </a:pPr>
            <a:r>
              <a:rPr lang="en-AU" sz="3100" dirty="0" smtClean="0"/>
              <a:t>MEN</a:t>
            </a:r>
            <a:r>
              <a:rPr lang="en-AU" sz="3100" dirty="0"/>
              <a:t>-</a:t>
            </a:r>
            <a:r>
              <a:rPr lang="en-AU" sz="3100" dirty="0" err="1"/>
              <a:t>II'nin</a:t>
            </a:r>
            <a:r>
              <a:rPr lang="en-AU" sz="3100" dirty="0"/>
              <a:t> </a:t>
            </a:r>
            <a:r>
              <a:rPr lang="en-AU" sz="3100" dirty="0" err="1"/>
              <a:t>feokromositoma</a:t>
            </a:r>
            <a:r>
              <a:rPr lang="en-AU" sz="3100" dirty="0"/>
              <a:t> </a:t>
            </a:r>
            <a:r>
              <a:rPr lang="en-AU" sz="3100" dirty="0" err="1"/>
              <a:t>ve</a:t>
            </a:r>
            <a:r>
              <a:rPr lang="en-AU" sz="3100" dirty="0"/>
              <a:t> </a:t>
            </a:r>
            <a:r>
              <a:rPr lang="en-AU" sz="3100" dirty="0" err="1"/>
              <a:t>medüller</a:t>
            </a:r>
            <a:r>
              <a:rPr lang="en-AU" sz="3100" dirty="0"/>
              <a:t> </a:t>
            </a:r>
            <a:r>
              <a:rPr lang="en-AU" sz="3100" dirty="0" err="1"/>
              <a:t>tiroid</a:t>
            </a:r>
            <a:r>
              <a:rPr lang="en-AU" sz="3100" dirty="0"/>
              <a:t> </a:t>
            </a:r>
            <a:r>
              <a:rPr lang="en-AU" sz="3100" dirty="0" err="1"/>
              <a:t>kanseri</a:t>
            </a:r>
            <a:r>
              <a:rPr lang="en-AU" sz="3100" dirty="0"/>
              <a:t> </a:t>
            </a:r>
            <a:r>
              <a:rPr lang="en-AU" sz="3100" dirty="0" err="1"/>
              <a:t>ile</a:t>
            </a:r>
            <a:r>
              <a:rPr lang="en-AU" sz="3100" dirty="0"/>
              <a:t> </a:t>
            </a:r>
            <a:r>
              <a:rPr lang="en-AU" sz="3100" dirty="0" err="1"/>
              <a:t>ilişkili</a:t>
            </a:r>
            <a:r>
              <a:rPr lang="en-AU" sz="3100" dirty="0"/>
              <a:t> </a:t>
            </a:r>
            <a:r>
              <a:rPr lang="en-AU" sz="3100" dirty="0" err="1"/>
              <a:t>olduğunu</a:t>
            </a:r>
            <a:r>
              <a:rPr lang="en-AU" sz="3100" dirty="0"/>
              <a:t> </a:t>
            </a:r>
            <a:r>
              <a:rPr lang="en-AU" sz="3100" dirty="0" err="1"/>
              <a:t>unutmayın</a:t>
            </a:r>
            <a:r>
              <a:rPr lang="en-AU" sz="3100" dirty="0"/>
              <a:t>.</a:t>
            </a:r>
            <a:endParaRPr lang="en-US" sz="3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2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b="24225"/>
          <a:stretch/>
        </p:blipFill>
        <p:spPr>
          <a:xfrm>
            <a:off x="304470" y="0"/>
            <a:ext cx="85765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6471" y="5580778"/>
            <a:ext cx="67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EFEFE"/>
                </a:solidFill>
              </a:rPr>
              <a:t>İLGİNİZE TEŞEKKÜR EDERİM ..</a:t>
            </a:r>
            <a:endParaRPr lang="en-US" sz="3600" b="1" dirty="0">
              <a:solidFill>
                <a:srgbClr val="FEFEF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Embriyoloji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58094" cy="54161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Gelişimin </a:t>
            </a:r>
            <a:r>
              <a:rPr lang="en-US" sz="2800" dirty="0"/>
              <a:t>5. </a:t>
            </a:r>
            <a:r>
              <a:rPr lang="en-US" sz="2800" dirty="0" err="1"/>
              <a:t>haftasında</a:t>
            </a:r>
            <a:r>
              <a:rPr lang="en-US" sz="2800" dirty="0"/>
              <a:t>, adrenal-gonadal primordial germ </a:t>
            </a:r>
            <a:r>
              <a:rPr lang="en-US" sz="2800" dirty="0" err="1"/>
              <a:t>hücreleri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tanımlanan</a:t>
            </a:r>
            <a:r>
              <a:rPr lang="en-US" sz="2800" dirty="0"/>
              <a:t>, </a:t>
            </a:r>
            <a:r>
              <a:rPr lang="en-US" sz="2800" dirty="0" err="1"/>
              <a:t>ürogenital</a:t>
            </a:r>
            <a:r>
              <a:rPr lang="en-US" sz="2800" dirty="0"/>
              <a:t> </a:t>
            </a:r>
            <a:r>
              <a:rPr lang="en-US" sz="2800" dirty="0" err="1"/>
              <a:t>sırtta</a:t>
            </a:r>
            <a:r>
              <a:rPr lang="en-US" sz="2800" dirty="0"/>
              <a:t> </a:t>
            </a:r>
            <a:r>
              <a:rPr lang="en-US" sz="2800" dirty="0" err="1"/>
              <a:t>izole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kümesi</a:t>
            </a:r>
            <a:r>
              <a:rPr lang="en-US" sz="2800" dirty="0"/>
              <a:t> </a:t>
            </a:r>
            <a:r>
              <a:rPr lang="en-US" sz="2800" dirty="0" err="1"/>
              <a:t>ortaya</a:t>
            </a:r>
            <a:r>
              <a:rPr lang="en-US" sz="2800" dirty="0"/>
              <a:t> </a:t>
            </a:r>
            <a:r>
              <a:rPr lang="en-US" sz="2800" dirty="0" err="1"/>
              <a:t>çıkar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Büyük </a:t>
            </a:r>
            <a:r>
              <a:rPr lang="en-US" sz="2800" dirty="0" err="1"/>
              <a:t>asidofilik</a:t>
            </a:r>
            <a:r>
              <a:rPr lang="en-US" sz="2800" dirty="0"/>
              <a:t> </a:t>
            </a:r>
            <a:r>
              <a:rPr lang="en-US" sz="2800" dirty="0" err="1"/>
              <a:t>hücreler</a:t>
            </a:r>
            <a:r>
              <a:rPr lang="en-US" sz="2800" dirty="0"/>
              <a:t>, </a:t>
            </a:r>
            <a:r>
              <a:rPr lang="en-US" sz="2800" dirty="0" err="1"/>
              <a:t>ilkel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korteks</a:t>
            </a:r>
            <a:r>
              <a:rPr lang="en-US" sz="2800" dirty="0"/>
              <a:t> </a:t>
            </a:r>
            <a:r>
              <a:rPr lang="en-US" sz="2800" dirty="0" err="1"/>
              <a:t>oluşturmak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farklılaşır</a:t>
            </a:r>
            <a:endParaRPr lang="en-US" sz="2800" dirty="0"/>
          </a:p>
          <a:p>
            <a:r>
              <a:rPr lang="en-US" sz="2800" dirty="0" err="1"/>
              <a:t>Korteks</a:t>
            </a:r>
            <a:r>
              <a:rPr lang="en-US" sz="2800" dirty="0"/>
              <a:t>, </a:t>
            </a:r>
            <a:r>
              <a:rPr lang="en-US" sz="2800" dirty="0" err="1"/>
              <a:t>embriyonik</a:t>
            </a:r>
            <a:r>
              <a:rPr lang="en-US" sz="2800" dirty="0"/>
              <a:t> </a:t>
            </a:r>
            <a:r>
              <a:rPr lang="en-US" sz="2800" dirty="0" err="1"/>
              <a:t>gelişimin</a:t>
            </a:r>
            <a:r>
              <a:rPr lang="en-US" sz="2800" dirty="0"/>
              <a:t> </a:t>
            </a:r>
            <a:r>
              <a:rPr lang="en-US" sz="2800" dirty="0" err="1"/>
              <a:t>sonraki</a:t>
            </a:r>
            <a:r>
              <a:rPr lang="en-US" sz="2800" dirty="0"/>
              <a:t> </a:t>
            </a:r>
            <a:r>
              <a:rPr lang="en-US" sz="2800" dirty="0" err="1"/>
              <a:t>aşamalarında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medullayı</a:t>
            </a:r>
            <a:r>
              <a:rPr lang="en-US" sz="2800" dirty="0"/>
              <a:t> </a:t>
            </a:r>
            <a:r>
              <a:rPr lang="en-US" sz="2800" dirty="0" err="1"/>
              <a:t>yavaş</a:t>
            </a:r>
            <a:r>
              <a:rPr lang="en-US" sz="2800" dirty="0"/>
              <a:t> </a:t>
            </a:r>
            <a:r>
              <a:rPr lang="en-US" sz="2800" dirty="0" err="1"/>
              <a:t>yavaş</a:t>
            </a:r>
            <a:r>
              <a:rPr lang="en-US" sz="2800" dirty="0"/>
              <a:t> </a:t>
            </a:r>
            <a:r>
              <a:rPr lang="en-US" sz="2800" dirty="0" err="1"/>
              <a:t>içine</a:t>
            </a:r>
            <a:r>
              <a:rPr lang="en-US" sz="2800" dirty="0"/>
              <a:t> </a:t>
            </a:r>
            <a:r>
              <a:rPr lang="en-US" sz="2800" dirty="0" err="1"/>
              <a:t>alır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yutar</a:t>
            </a:r>
            <a:r>
              <a:rPr lang="en-US" sz="2800" dirty="0"/>
              <a:t>.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4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Sağ A</a:t>
            </a:r>
            <a:r>
              <a:rPr lang="en-US" sz="3200" b="1" dirty="0" smtClean="0">
                <a:solidFill>
                  <a:srgbClr val="FF0000"/>
                </a:solidFill>
              </a:rPr>
              <a:t>drenal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9" y="1159435"/>
            <a:ext cx="8229600" cy="5325036"/>
          </a:xfrm>
        </p:spPr>
        <p:txBody>
          <a:bodyPr>
            <a:noAutofit/>
          </a:bodyPr>
          <a:lstStyle/>
          <a:p>
            <a:r>
              <a:rPr lang="en-US" sz="2400" dirty="0" err="1"/>
              <a:t>P</a:t>
            </a:r>
            <a:r>
              <a:rPr lang="en-US" sz="2400" dirty="0" err="1" smtClean="0"/>
              <a:t>iramidal</a:t>
            </a:r>
            <a:r>
              <a:rPr lang="en-US" sz="2400" dirty="0" smtClean="0"/>
              <a:t> </a:t>
            </a:r>
            <a:r>
              <a:rPr lang="en-US" sz="2400" dirty="0" err="1" smtClean="0"/>
              <a:t>ya</a:t>
            </a:r>
            <a:r>
              <a:rPr lang="en-US" sz="2400" dirty="0" smtClean="0"/>
              <a:t> da </a:t>
            </a:r>
            <a:r>
              <a:rPr lang="en-US" sz="2400" dirty="0" err="1" smtClean="0"/>
              <a:t>üçgen</a:t>
            </a:r>
            <a:r>
              <a:rPr lang="en-US" sz="2400" dirty="0" smtClean="0"/>
              <a:t> </a:t>
            </a:r>
            <a:r>
              <a:rPr lang="en-US" sz="2400" dirty="0" err="1" smtClean="0"/>
              <a:t>şeklinde</a:t>
            </a:r>
            <a:endParaRPr lang="en-US" sz="2400" dirty="0"/>
          </a:p>
          <a:p>
            <a:r>
              <a:rPr lang="en-US" sz="2400" dirty="0" err="1" smtClean="0"/>
              <a:t>Tepesi</a:t>
            </a:r>
            <a:r>
              <a:rPr lang="en-US" sz="2400" dirty="0" smtClean="0"/>
              <a:t> </a:t>
            </a:r>
            <a:r>
              <a:rPr lang="en-US" sz="2400" dirty="0" err="1" smtClean="0"/>
              <a:t>yukarıda</a:t>
            </a:r>
            <a:r>
              <a:rPr lang="en-US" sz="2400" dirty="0" smtClean="0"/>
              <a:t>- </a:t>
            </a:r>
            <a:r>
              <a:rPr lang="en-US" sz="2400" dirty="0" err="1" smtClean="0"/>
              <a:t>tabanı</a:t>
            </a:r>
            <a:r>
              <a:rPr lang="en-US" sz="2400" dirty="0" smtClean="0"/>
              <a:t> </a:t>
            </a:r>
            <a:r>
              <a:rPr lang="en-US" sz="2400" dirty="0" err="1" smtClean="0"/>
              <a:t>sağ</a:t>
            </a:r>
            <a:r>
              <a:rPr lang="en-US" sz="2400" dirty="0" smtClean="0"/>
              <a:t> </a:t>
            </a:r>
            <a:r>
              <a:rPr lang="en-US" sz="2400" dirty="0" err="1" smtClean="0"/>
              <a:t>böbreğin</a:t>
            </a:r>
            <a:r>
              <a:rPr lang="en-US" sz="2400" dirty="0" smtClean="0"/>
              <a:t> </a:t>
            </a:r>
            <a:r>
              <a:rPr lang="en-US" sz="2400" dirty="0" err="1" smtClean="0"/>
              <a:t>üst</a:t>
            </a:r>
            <a:r>
              <a:rPr lang="en-US" sz="2400" dirty="0" smtClean="0"/>
              <a:t> </a:t>
            </a:r>
            <a:r>
              <a:rPr lang="en-US" sz="2400" dirty="0" err="1" smtClean="0"/>
              <a:t>kutbunda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İnferior </a:t>
            </a:r>
            <a:r>
              <a:rPr lang="en-US" sz="2400" dirty="0" err="1" smtClean="0"/>
              <a:t>veana</a:t>
            </a:r>
            <a:r>
              <a:rPr lang="en-US" sz="2400" dirty="0" smtClean="0"/>
              <a:t> cava </a:t>
            </a:r>
            <a:r>
              <a:rPr lang="en-US" sz="2400" dirty="0" err="1" smtClean="0"/>
              <a:t>ve</a:t>
            </a:r>
            <a:r>
              <a:rPr lang="en-US" sz="2400" dirty="0" smtClean="0"/>
              <a:t> KC </a:t>
            </a:r>
            <a:r>
              <a:rPr lang="en-US" sz="2400" dirty="0" err="1" smtClean="0"/>
              <a:t>sağ</a:t>
            </a:r>
            <a:r>
              <a:rPr lang="en-US" sz="2400" dirty="0" smtClean="0"/>
              <a:t> </a:t>
            </a:r>
            <a:r>
              <a:rPr lang="en-US" sz="2400" dirty="0" err="1" smtClean="0"/>
              <a:t>lobunun</a:t>
            </a:r>
            <a:r>
              <a:rPr lang="en-US" sz="2400" dirty="0" smtClean="0"/>
              <a:t> posterior </a:t>
            </a:r>
            <a:r>
              <a:rPr lang="en-US" sz="2400" dirty="0" err="1" smtClean="0"/>
              <a:t>komşuluğunda</a:t>
            </a:r>
            <a:endParaRPr lang="en-US" sz="2400" dirty="0" smtClean="0"/>
          </a:p>
          <a:p>
            <a:r>
              <a:rPr lang="en-US" sz="2400" dirty="0" err="1" smtClean="0"/>
              <a:t>Superiorda</a:t>
            </a:r>
            <a:r>
              <a:rPr lang="en-US" sz="2400" dirty="0" smtClean="0"/>
              <a:t> KC </a:t>
            </a:r>
            <a:r>
              <a:rPr lang="en-US" sz="2400" dirty="0" err="1" smtClean="0"/>
              <a:t>çıplak</a:t>
            </a:r>
            <a:r>
              <a:rPr lang="en-US" sz="2400" dirty="0" smtClean="0"/>
              <a:t> </a:t>
            </a:r>
            <a:r>
              <a:rPr lang="en-US" sz="2400" dirty="0" err="1" smtClean="0"/>
              <a:t>yüzeyi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temas</a:t>
            </a:r>
            <a:r>
              <a:rPr lang="en-US" sz="2400" dirty="0" smtClean="0"/>
              <a:t> </a:t>
            </a:r>
            <a:r>
              <a:rPr lang="en-US" sz="2400" dirty="0" err="1" smtClean="0"/>
              <a:t>halinde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Gevşek</a:t>
            </a:r>
            <a:r>
              <a:rPr lang="en-US" sz="2400" dirty="0" smtClean="0"/>
              <a:t> </a:t>
            </a:r>
            <a:r>
              <a:rPr lang="en-US" sz="2400" dirty="0" err="1" smtClean="0"/>
              <a:t>gözeli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doku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 KC e </a:t>
            </a:r>
            <a:r>
              <a:rPr lang="en-US" sz="2400" dirty="0" err="1" smtClean="0"/>
              <a:t>bağlıdır</a:t>
            </a:r>
            <a:r>
              <a:rPr lang="en-US" sz="2400" dirty="0" smtClean="0"/>
              <a:t>. </a:t>
            </a:r>
          </a:p>
          <a:p>
            <a:r>
              <a:rPr lang="en-US" sz="2400" b="1" dirty="0" smtClean="0"/>
              <a:t>Sağ adrenal </a:t>
            </a:r>
            <a:r>
              <a:rPr lang="en-US" sz="2400" b="1" dirty="0" err="1" smtClean="0"/>
              <a:t>hilus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genellikle</a:t>
            </a:r>
            <a:r>
              <a:rPr lang="en-US" sz="2400" dirty="0" smtClean="0"/>
              <a:t> </a:t>
            </a:r>
            <a:r>
              <a:rPr lang="en-US" sz="2400" dirty="0" err="1" smtClean="0"/>
              <a:t>ön</a:t>
            </a:r>
            <a:r>
              <a:rPr lang="en-US" sz="2400" dirty="0" smtClean="0"/>
              <a:t> </a:t>
            </a:r>
            <a:r>
              <a:rPr lang="en-US" sz="2400" dirty="0" err="1" smtClean="0"/>
              <a:t>yüzde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 </a:t>
            </a:r>
            <a:r>
              <a:rPr lang="en-US" sz="2400" dirty="0" err="1" smtClean="0"/>
              <a:t>apeksin</a:t>
            </a:r>
            <a:r>
              <a:rPr lang="en-US" sz="2400" dirty="0" smtClean="0"/>
              <a:t> </a:t>
            </a:r>
            <a:r>
              <a:rPr lang="en-US" sz="2400" dirty="0" err="1" smtClean="0"/>
              <a:t>biraz</a:t>
            </a:r>
            <a:r>
              <a:rPr lang="en-US" sz="2400" dirty="0" smtClean="0"/>
              <a:t> inferior </a:t>
            </a:r>
            <a:r>
              <a:rPr lang="en-US" sz="2400" dirty="0" err="1" smtClean="0"/>
              <a:t>kesiminde</a:t>
            </a:r>
            <a:endParaRPr lang="en-US" sz="2400" dirty="0" smtClean="0"/>
          </a:p>
          <a:p>
            <a:r>
              <a:rPr lang="en-US" sz="2400" dirty="0" err="1" smtClean="0"/>
              <a:t>Genellikle</a:t>
            </a:r>
            <a:r>
              <a:rPr lang="en-US" sz="2400" dirty="0" smtClean="0"/>
              <a:t> </a:t>
            </a: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sağ</a:t>
            </a:r>
            <a:r>
              <a:rPr lang="en-US" sz="2400" dirty="0" smtClean="0"/>
              <a:t> adrenal </a:t>
            </a:r>
            <a:r>
              <a:rPr lang="en-US" sz="2400" dirty="0" err="1" smtClean="0"/>
              <a:t>ven</a:t>
            </a:r>
            <a:r>
              <a:rPr lang="en-US" sz="2400" dirty="0" smtClean="0"/>
              <a:t> </a:t>
            </a:r>
            <a:r>
              <a:rPr lang="en-US" sz="2400" dirty="0" err="1" smtClean="0"/>
              <a:t>hilustan</a:t>
            </a:r>
            <a:r>
              <a:rPr lang="en-US" sz="2400" dirty="0" smtClean="0"/>
              <a:t> </a:t>
            </a:r>
            <a:r>
              <a:rPr lang="en-US" sz="2400" dirty="0" err="1" smtClean="0"/>
              <a:t>köken</a:t>
            </a:r>
            <a:r>
              <a:rPr lang="en-US" sz="2400" dirty="0" smtClean="0"/>
              <a:t> </a:t>
            </a:r>
            <a:r>
              <a:rPr lang="en-US" sz="2400" dirty="0" err="1" smtClean="0"/>
              <a:t>alarak</a:t>
            </a:r>
            <a:r>
              <a:rPr lang="en-US" sz="2400" dirty="0" smtClean="0"/>
              <a:t>, IVC </a:t>
            </a:r>
            <a:r>
              <a:rPr lang="en-US" sz="2400" dirty="0" err="1" smtClean="0"/>
              <a:t>nın</a:t>
            </a:r>
            <a:r>
              <a:rPr lang="en-US" sz="2400" dirty="0" smtClean="0"/>
              <a:t> posterior </a:t>
            </a:r>
            <a:r>
              <a:rPr lang="en-US" sz="2400" dirty="0" err="1" smtClean="0"/>
              <a:t>kesimine</a:t>
            </a:r>
            <a:r>
              <a:rPr lang="en-US" sz="2400" dirty="0" smtClean="0"/>
              <a:t> </a:t>
            </a:r>
            <a:r>
              <a:rPr lang="en-US" sz="2400" dirty="0" err="1" smtClean="0"/>
              <a:t>dökülür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Anatomik </a:t>
            </a:r>
            <a:r>
              <a:rPr lang="en-US" sz="3200" b="1" dirty="0" err="1" smtClean="0">
                <a:solidFill>
                  <a:srgbClr val="FF0000"/>
                </a:solidFill>
              </a:rPr>
              <a:t>İlişkiler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1" y="5934670"/>
            <a:ext cx="9105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7" descr="IMG_43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/>
        </p:blipFill>
        <p:spPr>
          <a:xfrm>
            <a:off x="1778621" y="253999"/>
            <a:ext cx="7365379" cy="6604001"/>
          </a:xfrm>
          <a:prstGeom prst="rect">
            <a:avLst/>
          </a:prstGeom>
        </p:spPr>
      </p:pic>
      <p:pic>
        <p:nvPicPr>
          <p:cNvPr id="9" name="Picture 8" descr="IMG_004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/>
          <a:stretch/>
        </p:blipFill>
        <p:spPr>
          <a:xfrm>
            <a:off x="0" y="1045870"/>
            <a:ext cx="3077882" cy="4204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Sol A</a:t>
            </a:r>
            <a:r>
              <a:rPr lang="en-US" sz="3200" b="1" dirty="0" smtClean="0">
                <a:solidFill>
                  <a:srgbClr val="FF0000"/>
                </a:solidFill>
              </a:rPr>
              <a:t>drenal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017"/>
            <a:ext cx="8402918" cy="5513571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Hilal</a:t>
            </a:r>
            <a:r>
              <a:rPr lang="en-US" sz="2200" dirty="0" smtClean="0"/>
              <a:t> </a:t>
            </a:r>
            <a:r>
              <a:rPr lang="en-US" sz="2200" dirty="0" err="1" smtClean="0"/>
              <a:t>şeklindede</a:t>
            </a:r>
            <a:r>
              <a:rPr lang="en-US" sz="2200" dirty="0" smtClean="0"/>
              <a:t>  </a:t>
            </a:r>
            <a:endParaRPr lang="en-US" sz="2200" dirty="0"/>
          </a:p>
          <a:p>
            <a:r>
              <a:rPr lang="en-US" sz="2200" dirty="0" err="1" smtClean="0"/>
              <a:t>Böbreğin</a:t>
            </a:r>
            <a:r>
              <a:rPr lang="en-US" sz="2200" dirty="0" smtClean="0"/>
              <a:t> medial </a:t>
            </a:r>
            <a:r>
              <a:rPr lang="en-US" sz="2200" dirty="0" err="1" smtClean="0"/>
              <a:t>kenarı</a:t>
            </a:r>
            <a:r>
              <a:rPr lang="en-US" sz="2200" dirty="0" smtClean="0"/>
              <a:t> </a:t>
            </a:r>
            <a:r>
              <a:rPr lang="en-US" sz="2200" dirty="0" err="1" smtClean="0"/>
              <a:t>boyunca</a:t>
            </a:r>
            <a:r>
              <a:rPr lang="en-US" sz="2200" dirty="0" smtClean="0"/>
              <a:t> </a:t>
            </a:r>
            <a:r>
              <a:rPr lang="en-US" sz="2200" dirty="0" err="1" smtClean="0"/>
              <a:t>aşağıya</a:t>
            </a:r>
            <a:r>
              <a:rPr lang="en-US" sz="2200" dirty="0" smtClean="0"/>
              <a:t> </a:t>
            </a:r>
            <a:r>
              <a:rPr lang="en-US" sz="2200" dirty="0" err="1" smtClean="0"/>
              <a:t>doğru</a:t>
            </a:r>
            <a:r>
              <a:rPr lang="en-US" sz="2200" dirty="0" smtClean="0"/>
              <a:t> </a:t>
            </a:r>
            <a:r>
              <a:rPr lang="en-US" sz="2200" dirty="0" err="1" smtClean="0"/>
              <a:t>uzanır</a:t>
            </a:r>
            <a:r>
              <a:rPr lang="en-US" sz="2200" dirty="0" smtClean="0"/>
              <a:t>. </a:t>
            </a:r>
            <a:endParaRPr lang="en-US" sz="2200" dirty="0"/>
          </a:p>
          <a:p>
            <a:r>
              <a:rPr lang="en-US" sz="2200" dirty="0" smtClean="0"/>
              <a:t>Anterior da </a:t>
            </a:r>
            <a:r>
              <a:rPr lang="en-US" sz="2200" dirty="0" err="1" smtClean="0"/>
              <a:t>mide</a:t>
            </a:r>
            <a:r>
              <a:rPr lang="en-US" sz="2200" dirty="0" smtClean="0"/>
              <a:t> </a:t>
            </a:r>
            <a:r>
              <a:rPr lang="en-US" sz="2200" dirty="0" err="1" smtClean="0"/>
              <a:t>ve</a:t>
            </a:r>
            <a:r>
              <a:rPr lang="en-US" sz="2200" dirty="0" smtClean="0"/>
              <a:t> </a:t>
            </a:r>
            <a:r>
              <a:rPr lang="en-US" sz="2200" dirty="0" err="1" smtClean="0"/>
              <a:t>pankreas</a:t>
            </a:r>
            <a:r>
              <a:rPr lang="en-US" sz="2200" dirty="0" smtClean="0"/>
              <a:t>, </a:t>
            </a:r>
            <a:r>
              <a:rPr lang="en-US" sz="2200" dirty="0" err="1" smtClean="0"/>
              <a:t>posteriorda</a:t>
            </a:r>
            <a:r>
              <a:rPr lang="en-US" sz="2200" dirty="0" smtClean="0"/>
              <a:t> </a:t>
            </a:r>
            <a:r>
              <a:rPr lang="en-US" sz="2200" dirty="0" err="1" smtClean="0"/>
              <a:t>diyafram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komşu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/>
              <a:t>Dalağın</a:t>
            </a:r>
            <a:r>
              <a:rPr lang="en-US" sz="2200" dirty="0"/>
              <a:t> </a:t>
            </a:r>
            <a:r>
              <a:rPr lang="en-US" sz="2200" dirty="0" err="1"/>
              <a:t>medialinde</a:t>
            </a:r>
            <a:r>
              <a:rPr lang="en-US" sz="2200" dirty="0"/>
              <a:t>, </a:t>
            </a:r>
            <a:r>
              <a:rPr lang="en-US" sz="2200" dirty="0" err="1"/>
              <a:t>splenik</a:t>
            </a:r>
            <a:r>
              <a:rPr lang="en-US" sz="2200" dirty="0"/>
              <a:t> </a:t>
            </a:r>
            <a:r>
              <a:rPr lang="en-US" sz="2200" dirty="0" err="1"/>
              <a:t>arter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venin </a:t>
            </a:r>
            <a:r>
              <a:rPr lang="en-US" sz="2200" dirty="0" err="1" smtClean="0"/>
              <a:t>superiorunda</a:t>
            </a:r>
            <a:endParaRPr lang="en-US" sz="2200" dirty="0" smtClean="0"/>
          </a:p>
          <a:p>
            <a:r>
              <a:rPr lang="en-US" sz="2200" dirty="0" smtClean="0"/>
              <a:t>Sağ </a:t>
            </a:r>
            <a:r>
              <a:rPr lang="en-US" sz="2200" dirty="0" err="1" smtClean="0"/>
              <a:t>tarafın</a:t>
            </a:r>
            <a:r>
              <a:rPr lang="en-US" sz="2200" dirty="0" smtClean="0"/>
              <a:t> </a:t>
            </a:r>
            <a:r>
              <a:rPr lang="en-US" sz="2200" dirty="0" err="1" smtClean="0"/>
              <a:t>aksine</a:t>
            </a:r>
            <a:r>
              <a:rPr lang="en-US" sz="2200" dirty="0" smtClean="0"/>
              <a:t> </a:t>
            </a:r>
            <a:r>
              <a:rPr lang="en-US" sz="2200" dirty="0" err="1" smtClean="0"/>
              <a:t>anteriorda</a:t>
            </a:r>
            <a:r>
              <a:rPr lang="en-US" sz="2200" dirty="0" smtClean="0"/>
              <a:t> bursa </a:t>
            </a:r>
            <a:r>
              <a:rPr lang="en-US" sz="2200" dirty="0" err="1" smtClean="0"/>
              <a:t>omentalisin</a:t>
            </a:r>
            <a:r>
              <a:rPr lang="en-US" sz="2200" dirty="0" smtClean="0"/>
              <a:t> </a:t>
            </a:r>
            <a:r>
              <a:rPr lang="en-US" sz="2200" dirty="0" err="1" smtClean="0"/>
              <a:t>peritonu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örtülüdür</a:t>
            </a:r>
            <a:r>
              <a:rPr lang="en-US" sz="2200" dirty="0" smtClean="0"/>
              <a:t>. </a:t>
            </a:r>
            <a:endParaRPr lang="en-US" sz="2200" dirty="0"/>
          </a:p>
          <a:p>
            <a:r>
              <a:rPr lang="en-US" sz="2200" dirty="0"/>
              <a:t>Abdominal </a:t>
            </a:r>
            <a:r>
              <a:rPr lang="en-US" sz="2200" dirty="0" err="1"/>
              <a:t>aortanın</a:t>
            </a:r>
            <a:r>
              <a:rPr lang="en-US" sz="2200" dirty="0"/>
              <a:t> </a:t>
            </a:r>
            <a:r>
              <a:rPr lang="en-US" sz="2200" dirty="0" err="1"/>
              <a:t>lateralinde</a:t>
            </a:r>
            <a:r>
              <a:rPr lang="en-US" sz="2200" dirty="0"/>
              <a:t> </a:t>
            </a:r>
          </a:p>
          <a:p>
            <a:r>
              <a:rPr lang="en-US" sz="2200" dirty="0" err="1" smtClean="0"/>
              <a:t>Gastrofrenik</a:t>
            </a:r>
            <a:r>
              <a:rPr lang="en-US" sz="2200" dirty="0" smtClean="0"/>
              <a:t> </a:t>
            </a:r>
            <a:r>
              <a:rPr lang="en-US" sz="2200" dirty="0" err="1" smtClean="0"/>
              <a:t>ligamanın</a:t>
            </a:r>
            <a:r>
              <a:rPr lang="en-US" sz="2200" dirty="0" smtClean="0"/>
              <a:t> </a:t>
            </a:r>
            <a:r>
              <a:rPr lang="en-US" sz="2200" dirty="0" err="1" smtClean="0"/>
              <a:t>mediale</a:t>
            </a:r>
            <a:r>
              <a:rPr lang="en-US" sz="2200" dirty="0" smtClean="0"/>
              <a:t> </a:t>
            </a:r>
            <a:r>
              <a:rPr lang="en-US" sz="2200" dirty="0" err="1" smtClean="0"/>
              <a:t>uzandığı</a:t>
            </a:r>
            <a:r>
              <a:rPr lang="en-US" sz="2200" dirty="0" smtClean="0"/>
              <a:t> </a:t>
            </a:r>
            <a:r>
              <a:rPr lang="en-US" sz="2200" dirty="0" err="1" smtClean="0"/>
              <a:t>olgularda</a:t>
            </a:r>
            <a:r>
              <a:rPr lang="en-US" sz="2200" dirty="0" smtClean="0"/>
              <a:t> </a:t>
            </a:r>
            <a:r>
              <a:rPr lang="en-US" sz="2200" dirty="0" err="1" smtClean="0"/>
              <a:t>parakolik</a:t>
            </a:r>
            <a:r>
              <a:rPr lang="en-US" sz="2200" dirty="0" smtClean="0"/>
              <a:t> </a:t>
            </a:r>
            <a:r>
              <a:rPr lang="en-US" sz="2200" dirty="0" err="1" smtClean="0"/>
              <a:t>oluğun</a:t>
            </a:r>
            <a:r>
              <a:rPr lang="en-US" sz="2200" dirty="0" smtClean="0"/>
              <a:t> posterior </a:t>
            </a:r>
            <a:r>
              <a:rPr lang="en-US" sz="2200" dirty="0" err="1" smtClean="0"/>
              <a:t>peritonu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örtülü</a:t>
            </a:r>
            <a:r>
              <a:rPr lang="en-US" sz="2200" dirty="0" smtClean="0"/>
              <a:t> </a:t>
            </a:r>
            <a:r>
              <a:rPr lang="en-US" sz="2200" dirty="0" err="1" smtClean="0"/>
              <a:t>olabilir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Bazı</a:t>
            </a:r>
            <a:r>
              <a:rPr lang="en-US" sz="2200" dirty="0" smtClean="0"/>
              <a:t> </a:t>
            </a:r>
            <a:r>
              <a:rPr lang="en-US" sz="2200" dirty="0" err="1" smtClean="0"/>
              <a:t>durumlarda</a:t>
            </a:r>
            <a:r>
              <a:rPr lang="en-US" sz="2200" dirty="0" smtClean="0"/>
              <a:t> </a:t>
            </a:r>
            <a:r>
              <a:rPr lang="en-US" sz="2200" dirty="0" err="1" smtClean="0"/>
              <a:t>kardioözefagial</a:t>
            </a:r>
            <a:r>
              <a:rPr lang="en-US" sz="2200" dirty="0" smtClean="0"/>
              <a:t> </a:t>
            </a:r>
            <a:r>
              <a:rPr lang="en-US" sz="2200" dirty="0" err="1" smtClean="0"/>
              <a:t>bileşke</a:t>
            </a:r>
            <a:r>
              <a:rPr lang="en-US" sz="2200" dirty="0" smtClean="0"/>
              <a:t> </a:t>
            </a:r>
            <a:r>
              <a:rPr lang="en-US" sz="2200" dirty="0" err="1" smtClean="0"/>
              <a:t>yakınında</a:t>
            </a:r>
            <a:r>
              <a:rPr lang="en-US" sz="2200" dirty="0" smtClean="0"/>
              <a:t> </a:t>
            </a:r>
            <a:r>
              <a:rPr lang="en-US" sz="2200" dirty="0" err="1" smtClean="0"/>
              <a:t>arada</a:t>
            </a:r>
            <a:r>
              <a:rPr lang="en-US" sz="2200" dirty="0" smtClean="0"/>
              <a:t> </a:t>
            </a:r>
            <a:r>
              <a:rPr lang="en-US" sz="2200" dirty="0" err="1" smtClean="0"/>
              <a:t>periton</a:t>
            </a:r>
            <a:r>
              <a:rPr lang="en-US" sz="2200" dirty="0" smtClean="0"/>
              <a:t> </a:t>
            </a:r>
            <a:r>
              <a:rPr lang="en-US" sz="2200" dirty="0" err="1" smtClean="0"/>
              <a:t>olmaksızın</a:t>
            </a:r>
            <a:r>
              <a:rPr lang="en-US" sz="2200" dirty="0" smtClean="0"/>
              <a:t> </a:t>
            </a:r>
            <a:r>
              <a:rPr lang="en-US" sz="2200" i="1" dirty="0" err="1" smtClean="0"/>
              <a:t>mide</a:t>
            </a:r>
            <a:r>
              <a:rPr lang="en-US" sz="2200" dirty="0" smtClean="0"/>
              <a:t> 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temas</a:t>
            </a:r>
            <a:r>
              <a:rPr lang="en-US" sz="2200" dirty="0" smtClean="0"/>
              <a:t> </a:t>
            </a:r>
            <a:r>
              <a:rPr lang="en-US" sz="2200" dirty="0" err="1" smtClean="0"/>
              <a:t>halinde</a:t>
            </a:r>
            <a:r>
              <a:rPr lang="en-US" sz="2200" dirty="0" smtClean="0"/>
              <a:t> </a:t>
            </a:r>
            <a:r>
              <a:rPr lang="en-US" sz="2200" dirty="0" err="1" smtClean="0"/>
              <a:t>olabilir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Venöz</a:t>
            </a:r>
            <a:r>
              <a:rPr lang="en-US" sz="2200" dirty="0" smtClean="0"/>
              <a:t> </a:t>
            </a:r>
            <a:r>
              <a:rPr lang="en-US" sz="2200" dirty="0" err="1"/>
              <a:t>drenajın</a:t>
            </a:r>
            <a:r>
              <a:rPr lang="en-US" sz="2200" dirty="0"/>
              <a:t> renal </a:t>
            </a:r>
            <a:r>
              <a:rPr lang="en-US" sz="2200" dirty="0" err="1"/>
              <a:t>vene</a:t>
            </a:r>
            <a:r>
              <a:rPr lang="en-US" sz="2200" dirty="0"/>
              <a:t> </a:t>
            </a:r>
            <a:r>
              <a:rPr lang="en-US" sz="2200" dirty="0" err="1"/>
              <a:t>olması</a:t>
            </a:r>
            <a:r>
              <a:rPr lang="en-US" sz="2200" dirty="0"/>
              <a:t> </a:t>
            </a:r>
            <a:r>
              <a:rPr lang="en-US" sz="2200" dirty="0" err="1" smtClean="0"/>
              <a:t>nedenyle</a:t>
            </a:r>
            <a:r>
              <a:rPr lang="en-US" sz="2200" dirty="0" smtClean="0"/>
              <a:t> </a:t>
            </a:r>
            <a:r>
              <a:rPr lang="en-US" sz="2200" dirty="0" err="1"/>
              <a:t>b</a:t>
            </a:r>
            <a:r>
              <a:rPr lang="en-US" sz="2200" dirty="0" err="1" smtClean="0"/>
              <a:t>öbrekle</a:t>
            </a:r>
            <a:r>
              <a:rPr lang="en-US" sz="2200" dirty="0" smtClean="0"/>
              <a:t> </a:t>
            </a:r>
            <a:r>
              <a:rPr lang="en-US" sz="2200" dirty="0" err="1" smtClean="0"/>
              <a:t>daha</a:t>
            </a:r>
            <a:r>
              <a:rPr lang="en-US" sz="2200" dirty="0" smtClean="0"/>
              <a:t> </a:t>
            </a:r>
            <a:r>
              <a:rPr lang="en-US" sz="2200" dirty="0" err="1"/>
              <a:t>yakın</a:t>
            </a:r>
            <a:r>
              <a:rPr lang="en-US" sz="2200" dirty="0"/>
              <a:t> </a:t>
            </a:r>
            <a:r>
              <a:rPr lang="en-US" sz="2200" dirty="0" err="1"/>
              <a:t>ilişki</a:t>
            </a:r>
            <a:r>
              <a:rPr lang="en-US" sz="2200" dirty="0"/>
              <a:t> </a:t>
            </a:r>
            <a:r>
              <a:rPr lang="en-US" sz="2200" dirty="0" err="1"/>
              <a:t>halindedir</a:t>
            </a:r>
            <a:r>
              <a:rPr lang="en-US" sz="2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5CE20-72B2-FF49-9A54-9651F9F84E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0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2116</Words>
  <Application>Microsoft Macintosh PowerPoint</Application>
  <PresentationFormat>On-screen Show (4:3)</PresentationFormat>
  <Paragraphs>388</Paragraphs>
  <Slides>59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Adrenal Anatomi ve  Fizyoloji</vt:lpstr>
      <vt:lpstr>Adrenal bezler (Böbreküstü bezleri) </vt:lpstr>
      <vt:lpstr>Adrenal bezler </vt:lpstr>
      <vt:lpstr>PowerPoint Presentation</vt:lpstr>
      <vt:lpstr>Embriyolojik Gelişim</vt:lpstr>
      <vt:lpstr>Embriyoloji</vt:lpstr>
      <vt:lpstr>Sağ Adrenal</vt:lpstr>
      <vt:lpstr>Anatomik İlişkiler</vt:lpstr>
      <vt:lpstr>Sol Adrenal</vt:lpstr>
      <vt:lpstr>PowerPoint Presentation</vt:lpstr>
      <vt:lpstr>PowerPoint Presentation</vt:lpstr>
      <vt:lpstr>Kapsül ve Fasiyalar</vt:lpstr>
      <vt:lpstr>PowerPoint Presentation</vt:lpstr>
      <vt:lpstr>PowerPoint Presentation</vt:lpstr>
      <vt:lpstr>PowerPoint Presentation</vt:lpstr>
      <vt:lpstr>PowerPoint Presentation</vt:lpstr>
      <vt:lpstr>Adrenal bez iki farklı dokudan oluşur</vt:lpstr>
      <vt:lpstr>PowerPoint Presentation</vt:lpstr>
      <vt:lpstr>PowerPoint Presentation</vt:lpstr>
      <vt:lpstr>Adrenal Korteks 1</vt:lpstr>
      <vt:lpstr>PowerPoint Presentation</vt:lpstr>
      <vt:lpstr>Adrenal Korteks 2</vt:lpstr>
      <vt:lpstr>PowerPoint Presentation</vt:lpstr>
      <vt:lpstr>Adrenal Korteks 3</vt:lpstr>
      <vt:lpstr>PowerPoint Presentation</vt:lpstr>
      <vt:lpstr>Adrenal Korteksin İşlevi</vt:lpstr>
      <vt:lpstr>PowerPoint Presentation</vt:lpstr>
      <vt:lpstr>Adrenal medullanın işlevi</vt:lpstr>
      <vt:lpstr>PowerPoint Presentation</vt:lpstr>
      <vt:lpstr>Noradrenalin</vt:lpstr>
      <vt:lpstr>Noradrenalin ve Norepinefrin </vt:lpstr>
      <vt:lpstr>VASKÜLER YAPILAR</vt:lpstr>
      <vt:lpstr>Adrenal bezlere kan akışının üç ana kaynağı</vt:lpstr>
      <vt:lpstr>PowerPoint Presentation</vt:lpstr>
      <vt:lpstr>PowerPoint Presentation</vt:lpstr>
      <vt:lpstr>Adrenal arteriyel varyasyonlar </vt:lpstr>
      <vt:lpstr>Venöz drenaj </vt:lpstr>
      <vt:lpstr>PowerPoint Presentation</vt:lpstr>
      <vt:lpstr>PowerPoint Presentation</vt:lpstr>
      <vt:lpstr>Sağ Adrenal Venöz Varyasyonlar</vt:lpstr>
      <vt:lpstr>Sol Adrenal  Venöz Varyasyonlar</vt:lpstr>
      <vt:lpstr>Lenfatik</vt:lpstr>
      <vt:lpstr>Innervasyon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Cerrahi Bakış</vt:lpstr>
      <vt:lpstr>PowerPoint Presentation</vt:lpstr>
      <vt:lpstr>PowerPoint Presentation</vt:lpstr>
      <vt:lpstr>Adrenal tümörlerde arteriyel embolizasyon</vt:lpstr>
      <vt:lpstr>Klinik Önemi 1 </vt:lpstr>
      <vt:lpstr>Klinik Önemi  2</vt:lpstr>
      <vt:lpstr>Klinik Önemi  3</vt:lpstr>
      <vt:lpstr>PowerPoint Presentation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ARDA AA</dc:creator>
  <cp:lastModifiedBy>ARDA AA</cp:lastModifiedBy>
  <cp:revision>128</cp:revision>
  <dcterms:created xsi:type="dcterms:W3CDTF">2023-05-19T21:45:02Z</dcterms:created>
  <dcterms:modified xsi:type="dcterms:W3CDTF">2023-05-25T23:01:26Z</dcterms:modified>
</cp:coreProperties>
</file>